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1207" r:id="rId3"/>
    <p:sldId id="1206" r:id="rId4"/>
    <p:sldId id="1193" r:id="rId5"/>
    <p:sldId id="2076138126" r:id="rId6"/>
    <p:sldId id="2076138127" r:id="rId7"/>
    <p:sldId id="258" r:id="rId8"/>
    <p:sldId id="2076138129" r:id="rId9"/>
    <p:sldId id="426" r:id="rId10"/>
    <p:sldId id="2076138163" r:id="rId11"/>
    <p:sldId id="2076138160" r:id="rId12"/>
    <p:sldId id="2076138161" r:id="rId13"/>
    <p:sldId id="2076138162" r:id="rId14"/>
    <p:sldId id="2076138159" r:id="rId15"/>
    <p:sldId id="2076138158" r:id="rId16"/>
    <p:sldId id="1218" r:id="rId17"/>
    <p:sldId id="1219" r:id="rId18"/>
    <p:sldId id="259" r:id="rId19"/>
    <p:sldId id="2076138157" r:id="rId20"/>
    <p:sldId id="2076138150" r:id="rId21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!Work\!%20CI2\US_Podniky_2021\Mattoni\!V&#253;po&#269;et\US_Mattoni_vypocet_2020%20EN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Grafy!$A$24:$A$39</cx:f>
        <cx:lvl ptCount="16">
          <cx:pt idx="0">Downstream transportation</cx:pt>
          <cx:pt idx="1">Refrigerators</cx:pt>
          <cx:pt idx="2">Motor fuel</cx:pt>
          <cx:pt idx="3">Electricity</cx:pt>
          <cx:pt idx="4">Waste</cx:pt>
          <cx:pt idx="5">Leased warehouses</cx:pt>
          <cx:pt idx="6">Purchase of cars and lift trucks</cx:pt>
          <cx:pt idx="7">Other</cx:pt>
          <cx:pt idx="8">Purchased package</cx:pt>
          <cx:pt idx="9">Purchased goods</cx:pt>
          <cx:pt idx="10">Upstream transportation</cx:pt>
          <cx:pt idx="11">Employee commuting</cx:pt>
          <cx:pt idx="12">Natural gas</cx:pt>
          <cx:pt idx="13">Business travel</cx:pt>
          <cx:pt idx="14">District heat and cold</cx:pt>
          <cx:pt idx="15">Refrigerants</cx:pt>
        </cx:lvl>
      </cx:strDim>
      <cx:numDim type="val">
        <cx:f>Grafy!$C$24:$C$39</cx:f>
        <cx:lvl ptCount="16" formatCode="0,00&quot; &quot;%">
          <cx:pt idx="0">0.13617039570607892</cx:pt>
          <cx:pt idx="1">0.00062869156212844786</cx:pt>
          <cx:pt idx="2">0.0079725418066329962</cx:pt>
          <cx:pt idx="3">0.1613936190716731</cx:pt>
          <cx:pt idx="4">0.00037293984087031189</cx:pt>
          <cx:pt idx="5">0.0060612348124634936</cx:pt>
          <cx:pt idx="6">0.0034259389385264448</cx:pt>
          <cx:pt idx="7">0.0004705565597720003</cx:pt>
          <cx:pt idx="8">0.44389876940645051</cx:pt>
          <cx:pt idx="9">0.16367794542985378</cx:pt>
          <cx:pt idx="10">0.024014605177385986</cx:pt>
          <cx:pt idx="11">0.0073258182362935355</cx:pt>
          <cx:pt idx="12">0.034863552324142642</cx:pt>
          <cx:pt idx="13">6.6708886829686833e-05</cx:pt>
          <cx:pt idx="14">0.0092446053747136173</cx:pt>
          <cx:pt idx="15">0.00041207686618463285</cx:pt>
        </cx:lvl>
      </cx:numDim>
    </cx:data>
  </cx:chartData>
  <cx:chart>
    <cx:plotArea>
      <cx:plotAreaRegion>
        <cx:series layoutId="clusteredColumn" uniqueId="{AFFFCFCE-D25F-4398-B64A-0DE45FD578FF}">
          <cx:tx>
            <cx:txData>
              <cx:f>Grafy!$C$23</cx:f>
              <cx:v>Podíl</cx:v>
            </cx:txData>
          </cx:tx>
          <cx:spPr>
            <a:solidFill>
              <a:srgbClr val="FFC000"/>
            </a:solidFill>
          </cx:spPr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7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cs-CZ" sz="7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x:txPr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F90B9A2E-79DA-4CD1-8051-6148B4F40D64}">
          <cx:spPr>
            <a:ln>
              <a:solidFill>
                <a:srgbClr val="00B0F0"/>
              </a:solidFill>
            </a:ln>
          </cx:spPr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70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cs-CZ" sz="700" b="0" i="0" u="none" strike="noStrike" baseline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x:txPr>
      </cx:axis>
      <cx:axis id="1">
        <cx:valScaling/>
        <cx:majorGridlines/>
        <cx:tickLabels/>
        <cx:numFmt formatCode="0,0&quot; &quot;%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cs-CZ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x:txPr>
      </cx:axis>
      <cx:axis id="2">
        <cx:valScaling max="1" min="0"/>
        <cx:tickLabels/>
        <cx:numFmt formatCode="0,0&quot; &quot;%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cs-CZ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B160376-D270-4E90-AD99-E85686AFDA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5A2D46-7A53-45D6-A6C5-72E8E1E528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5CE3E8-429D-46AD-8F4E-C7D5D43D02B1}" type="datetimeFigureOut">
              <a:rPr lang="en-GB"/>
              <a:pPr>
                <a:defRPr/>
              </a:pPr>
              <a:t>19/10/2022</a:t>
            </a:fld>
            <a:endParaRPr lang="en-GB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E932988-92EC-4C32-951A-E37ED2875A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A3078A1-FD10-4A56-8A78-8B97543EC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2F28A6-7EB5-4E9E-9E6F-75CAEE6D5B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CAF92B-05B3-4822-8C5E-192431817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76CE14-0E80-407A-97DD-23726A9C3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2454B-E65D-44C4-8644-086297C03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2454B-E65D-44C4-8644-086297C03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2454B-E65D-44C4-8644-086297C03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3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2454B-E65D-44C4-8644-086297C03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2454B-E65D-44C4-8644-086297C03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Dobrovolně zavedených obchodů je víc než povinně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6CE14-0E80-407A-97DD-23726A9C3BF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1F3DA659-5B5D-4DB5-85CB-4C9856A9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0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07250-3AE7-4B1E-AD05-749D9C17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5BD9DB8-BECA-4C48-B28A-FA9EB786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473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jekt grafu 5">
            <a:extLst>
              <a:ext uri="{FF2B5EF4-FFF2-40B4-BE49-F238E27FC236}">
                <a16:creationId xmlns:a16="http://schemas.microsoft.com/office/drawing/2014/main" id="{9BE9E6D2-9F30-4F5A-9424-076E7E48B9E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95863" y="457200"/>
            <a:ext cx="6781800" cy="5247564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graf.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521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and graph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07250-3AE7-4B1E-AD05-749D9C17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5BD9DB8-BECA-4C48-B28A-FA9EB786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jekt grafu 5">
            <a:extLst>
              <a:ext uri="{FF2B5EF4-FFF2-40B4-BE49-F238E27FC236}">
                <a16:creationId xmlns:a16="http://schemas.microsoft.com/office/drawing/2014/main" id="{9BE9E6D2-9F30-4F5A-9424-076E7E48B9E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95863" y="457200"/>
            <a:ext cx="6781800" cy="541178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graf.</a:t>
            </a:r>
            <a:endParaRPr lang="en-GB" noProof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C09C14-2DEB-47AF-A489-F50B4C794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64" y="6057559"/>
            <a:ext cx="2016034" cy="5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8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9999C947-354A-47D7-8180-E8883BF5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5826125"/>
            <a:ext cx="28511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18DDE11D-B684-4E3D-9A9C-935EA1293B1B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971550" y="2616201"/>
            <a:ext cx="10515600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cs-CZ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24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4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193CA-4677-4B9F-8558-A021E8BB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5BE262-C17D-4EBB-B5B9-58A82077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F9A1DA-995D-461B-8E07-0488E245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EA11-2F00-43B5-919B-4FE453A3C3B9}" type="datetime1">
              <a:rPr lang="en-GB" smtClean="0"/>
              <a:t>19/10/2022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C03434-1E22-42A4-8587-36BB7528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3CDFFF-6052-4301-97C9-9D1C5CB9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19C3-0E57-4091-B84B-56FABFF1AC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6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BEBD1AB-6EE9-4628-A7A4-E60E9055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E7EC-CE33-4777-9782-FA9F9E42CBBD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1607C1-E247-4454-AC38-9BBF7FB6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C76D0E-AC99-49FC-81CC-9BA063D4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B4DA-5C58-4BE2-87BC-5A1C34811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81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61FE4-B320-419A-A9F6-C75BC8807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E1BEC1-C993-4D85-96E7-86E4F533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14B7D0-04AE-4EB7-A1FA-B4E79D19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BCC5-96F4-4EA5-9F73-B3690298155D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7C4FD4-47E6-409C-92AE-0E0E9946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CA8625-F426-41CE-AA16-68E529C4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CBAA-680F-4B83-B602-306C4471A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35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D1C24-FF2F-4463-B4A6-248143C3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46ED9-24F8-46D7-BDFE-F9DA72AF3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980124-B0DC-474A-BE19-B0425D02F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8A79E3-FF73-4CAC-9AF9-31114EAC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BCC5-96F4-4EA5-9F73-B3690298155D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C966A9-BD4F-43E4-83DC-6C9AE77F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D1B3C4-D0F7-4460-A290-C3D7AEAB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CBAA-680F-4B83-B602-306C4471A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20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95394-4883-4D10-A073-98644CB1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cs-CZ" dirty="0"/>
              <a:t>Název prezentace</a:t>
            </a:r>
            <a:endParaRPr lang="en-GB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DBA731-812B-4A10-B3AE-B4E9DADB40E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1289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50970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95464A7F-7FA6-4268-B5BD-42F11FD53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4986" y="1279525"/>
            <a:ext cx="11178041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GB" altLang="cs-CZ" dirty="0"/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AEEED7E8-1CAC-4478-BDD3-A81D2FB5B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6" y="117467"/>
            <a:ext cx="1117804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79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03918533-0BDD-4FB1-96F4-6E074E09A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4986" y="1279525"/>
            <a:ext cx="11178041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GB" altLang="cs-CZ" dirty="0"/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000A6372-5FF7-4911-B73D-26267A64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6" y="117467"/>
            <a:ext cx="1117804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1C7008-D854-4287-8ED5-AC9682FF0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64" y="6057559"/>
            <a:ext cx="2016034" cy="5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4C3529-850D-46C0-8A6C-36164A81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4" y="1306286"/>
            <a:ext cx="5462591" cy="9274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F933D0-E6A6-4E74-BB68-FE1D03576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6" y="2505075"/>
            <a:ext cx="5462590" cy="32952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50A591-7A8D-4996-9077-3F880C225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6286"/>
            <a:ext cx="5540826" cy="9274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34EC368-C5C8-40AB-BF2A-FCAF57A3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40827" cy="32952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89A7E618-174E-4C68-AEAD-4A21B78F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117467"/>
            <a:ext cx="1117804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lid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4C3529-850D-46C0-8A6C-36164A81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6" y="1681163"/>
            <a:ext cx="54625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F933D0-E6A6-4E74-BB68-FE1D03576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6" y="2505075"/>
            <a:ext cx="5462590" cy="33088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50A591-7A8D-4996-9077-3F880C225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4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34EC368-C5C8-40AB-BF2A-FCAF57A3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84815" cy="33088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3BA165D5-B617-4DA0-81A7-6951AFF6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117467"/>
            <a:ext cx="1117804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EB08097-F6C2-4B43-A3A5-D79ABA886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64" y="6057559"/>
            <a:ext cx="2016034" cy="5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0F759C91-E721-4851-B04D-E0DA27E5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117467"/>
            <a:ext cx="1117804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5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eadline and content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67A59-9B75-4E31-A0B4-9CF90E83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89FF5D-3848-4938-83F5-7DAC97C0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82167"/>
            <a:ext cx="6172200" cy="472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DCB0885-93B2-4D1D-97A4-5EFBD4B2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473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7478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Headline and pictur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07250-3AE7-4B1E-AD05-749D9C17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625248-1883-4517-9163-CEEBC0592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7193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5BD9DB8-BECA-4C48-B28A-FA9EB786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019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6016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18E67454-B2A3-4B4B-BBBC-3BBF2CA6D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6" y="1279525"/>
            <a:ext cx="11178041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Upravte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  <a:endParaRPr lang="en-GB" altLang="cs-CZ" dirty="0"/>
          </a:p>
        </p:txBody>
      </p:sp>
      <p:pic>
        <p:nvPicPr>
          <p:cNvPr id="1028" name="Obrázek 7">
            <a:extLst>
              <a:ext uri="{FF2B5EF4-FFF2-40B4-BE49-F238E27FC236}">
                <a16:creationId xmlns:a16="http://schemas.microsoft.com/office/drawing/2014/main" id="{C774150D-A900-443A-A7F0-261ED2F4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5873750"/>
            <a:ext cx="57769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8">
            <a:extLst>
              <a:ext uri="{FF2B5EF4-FFF2-40B4-BE49-F238E27FC236}">
                <a16:creationId xmlns:a16="http://schemas.microsoft.com/office/drawing/2014/main" id="{810D5674-D186-4E24-A282-B8C4B066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648450"/>
            <a:ext cx="4559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0567FEA-409D-4B2F-8DDB-B2D135AA4D3B}"/>
              </a:ext>
            </a:extLst>
          </p:cNvPr>
          <p:cNvSpPr txBox="1">
            <a:spLocks/>
          </p:cNvSpPr>
          <p:nvPr userDrawn="1"/>
        </p:nvSpPr>
        <p:spPr>
          <a:xfrm>
            <a:off x="382587" y="103878"/>
            <a:ext cx="11178041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00F7AD-B24D-478B-A5D6-536551D5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117467"/>
            <a:ext cx="1117804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9" r:id="rId2"/>
    <p:sldLayoutId id="2147483670" r:id="rId3"/>
    <p:sldLayoutId id="2147483677" r:id="rId4"/>
    <p:sldLayoutId id="2147483671" r:id="rId5"/>
    <p:sldLayoutId id="2147483678" r:id="rId6"/>
    <p:sldLayoutId id="2147483672" r:id="rId7"/>
    <p:sldLayoutId id="2147483673" r:id="rId8"/>
    <p:sldLayoutId id="2147483674" r:id="rId9"/>
    <p:sldLayoutId id="2147483675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Blip>
          <a:blip r:embed="rId2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Blip>
          <a:blip r:embed="rId2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Blip>
          <a:blip r:embed="rId2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Blip>
          <a:blip r:embed="rId2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7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tags" Target="../tags/tag4.xml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7.emf"/><Relationship Id="rId5" Type="http://schemas.openxmlformats.org/officeDocument/2006/relationships/notesSlide" Target="../notesSlides/notesSlide2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11" Type="http://schemas.openxmlformats.org/officeDocument/2006/relationships/image" Target="../media/image17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7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11" Type="http://schemas.openxmlformats.org/officeDocument/2006/relationships/image" Target="../media/image7.emf"/><Relationship Id="rId5" Type="http://schemas.openxmlformats.org/officeDocument/2006/relationships/notesSlide" Target="../notesSlides/notesSlide5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EC66858-7121-4DB1-BF0A-1227FD50DA1B}"/>
              </a:ext>
            </a:extLst>
          </p:cNvPr>
          <p:cNvSpPr txBox="1"/>
          <p:nvPr/>
        </p:nvSpPr>
        <p:spPr>
          <a:xfrm>
            <a:off x="1151776" y="4650233"/>
            <a:ext cx="10220325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/>
              <a:t>Cirkularita</a:t>
            </a:r>
            <a:r>
              <a:rPr lang="cs-CZ" sz="4000" b="1" dirty="0"/>
              <a:t> v nápojovém odvětví</a:t>
            </a:r>
          </a:p>
          <a:p>
            <a:pPr algn="ctr"/>
            <a:r>
              <a:rPr lang="cs-CZ" b="1"/>
              <a:t>Konference </a:t>
            </a:r>
            <a:r>
              <a:rPr lang="cs-CZ" b="1" dirty="0"/>
              <a:t>P</a:t>
            </a:r>
            <a:r>
              <a:rPr lang="cs-CZ" b="1"/>
              <a:t>ředcházení </a:t>
            </a:r>
            <a:r>
              <a:rPr lang="cs-CZ" b="1" dirty="0"/>
              <a:t>vzniku odpadů, 25.10. 2022</a:t>
            </a:r>
          </a:p>
          <a:p>
            <a:pPr algn="ctr"/>
            <a:endParaRPr lang="cs-CZ" sz="1050" dirty="0"/>
          </a:p>
          <a:p>
            <a:endParaRPr lang="cs-CZ" sz="2000" dirty="0"/>
          </a:p>
          <a:p>
            <a:r>
              <a:rPr lang="cs-CZ" sz="2000" dirty="0"/>
              <a:t>Klára Hálová</a:t>
            </a:r>
          </a:p>
          <a:p>
            <a:r>
              <a:rPr lang="cs-CZ" sz="1600" dirty="0" err="1"/>
              <a:t>Head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Water</a:t>
            </a:r>
            <a:r>
              <a:rPr lang="cs-CZ" sz="1600" dirty="0"/>
              <a:t> </a:t>
            </a:r>
            <a:r>
              <a:rPr lang="cs-CZ" sz="1600" dirty="0" err="1"/>
              <a:t>Category</a:t>
            </a:r>
            <a:r>
              <a:rPr lang="cs-CZ" sz="1600" dirty="0"/>
              <a:t> and </a:t>
            </a:r>
            <a:r>
              <a:rPr lang="cs-CZ" sz="1600" dirty="0" err="1"/>
              <a:t>Education</a:t>
            </a:r>
            <a:r>
              <a:rPr lang="cs-CZ" sz="1600" dirty="0"/>
              <a:t> </a:t>
            </a:r>
            <a:r>
              <a:rPr lang="cs-CZ" sz="1600" dirty="0" err="1"/>
              <a:t>Programme</a:t>
            </a:r>
            <a:r>
              <a:rPr lang="cs-CZ" sz="16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953B5-15EA-4DB9-B059-44BC38C9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05" y="2697162"/>
            <a:ext cx="11178040" cy="731838"/>
          </a:xfrm>
        </p:spPr>
        <p:txBody>
          <a:bodyPr>
            <a:noAutofit/>
          </a:bodyPr>
          <a:lstStyle/>
          <a:p>
            <a:r>
              <a:rPr lang="cs-CZ" sz="5400" dirty="0"/>
              <a:t>Cesta k </a:t>
            </a:r>
            <a:r>
              <a:rPr lang="cs-CZ" sz="5400" dirty="0" err="1"/>
              <a:t>cirkularitě</a:t>
            </a:r>
            <a:r>
              <a:rPr lang="cs-CZ" sz="5400" dirty="0"/>
              <a:t> na Slovensku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514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6F8A17-486B-429E-BC2F-BED4B6E0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" y="0"/>
            <a:ext cx="12176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4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9482AB0-7BE5-4912-A894-14F5366A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" y="0"/>
            <a:ext cx="1216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7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D3FDE6-8AAC-4ED5-B413-F6F8F52E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" y="0"/>
            <a:ext cx="12146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1">
            <a:extLst>
              <a:ext uri="{FF2B5EF4-FFF2-40B4-BE49-F238E27FC236}">
                <a16:creationId xmlns:a16="http://schemas.microsoft.com/office/drawing/2014/main" id="{45E687EB-D47F-A005-0E28-CD182C0B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117467"/>
            <a:ext cx="11178040" cy="731838"/>
          </a:xfrm>
        </p:spPr>
        <p:txBody>
          <a:bodyPr/>
          <a:lstStyle/>
          <a:p>
            <a:r>
              <a:rPr lang="cs-CZ" dirty="0"/>
              <a:t>Statistiky po 9 měsících fungování systému</a:t>
            </a:r>
            <a:endParaRPr lang="en-US" dirty="0"/>
          </a:p>
        </p:txBody>
      </p:sp>
      <p:pic>
        <p:nvPicPr>
          <p:cNvPr id="13314" name="Obrázok 1" descr="Obrázok, na ktorom je text&#10;&#10;Automaticky generovaný popis">
            <a:extLst>
              <a:ext uri="{FF2B5EF4-FFF2-40B4-BE49-F238E27FC236}">
                <a16:creationId xmlns:a16="http://schemas.microsoft.com/office/drawing/2014/main" id="{948DB001-D561-4041-9D2C-F2E845403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8"/>
          <a:stretch/>
        </p:blipFill>
        <p:spPr bwMode="auto">
          <a:xfrm>
            <a:off x="5993745" y="1160107"/>
            <a:ext cx="5719281" cy="52047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1" descr="Obrázok, na ktorom je text&#10;&#10;Automaticky generovaný popis">
            <a:extLst>
              <a:ext uri="{FF2B5EF4-FFF2-40B4-BE49-F238E27FC236}">
                <a16:creationId xmlns:a16="http://schemas.microsoft.com/office/drawing/2014/main" id="{AA1982C3-4B5D-4896-AC62-E57E1B028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22"/>
          <a:stretch/>
        </p:blipFill>
        <p:spPr bwMode="auto">
          <a:xfrm>
            <a:off x="534986" y="755326"/>
            <a:ext cx="4926458" cy="60142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C185F2C-26B9-4816-890D-5552EEEB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437507"/>
            <a:ext cx="11178040" cy="731838"/>
          </a:xfrm>
        </p:spPr>
        <p:txBody>
          <a:bodyPr>
            <a:normAutofit fontScale="90000"/>
          </a:bodyPr>
          <a:lstStyle/>
          <a:p>
            <a:r>
              <a:rPr lang="cs-CZ" dirty="0"/>
              <a:t>Pokud jediný z pilířů nefunguje,</a:t>
            </a:r>
            <a:br>
              <a:rPr lang="cs-CZ" dirty="0"/>
            </a:br>
            <a:r>
              <a:rPr lang="cs-CZ" dirty="0"/>
              <a:t>						nelze docílit </a:t>
            </a:r>
            <a:r>
              <a:rPr lang="cs-CZ" dirty="0" err="1"/>
              <a:t>cirkularity</a:t>
            </a:r>
            <a:endParaRPr lang="en-US" dirty="0"/>
          </a:p>
        </p:txBody>
      </p:sp>
      <p:pic>
        <p:nvPicPr>
          <p:cNvPr id="7170" name="Picture 2" descr="Bamboo Wood Elegant High Living Room Furniture Classic 3 Legs Round Solid  Simple Bar Chair Stools Seat For Litchen Coffee House - Buy Stool 3 Legs  Round,Beech Wood Stool Simple Round,Round Solid">
            <a:extLst>
              <a:ext uri="{FF2B5EF4-FFF2-40B4-BE49-F238E27FC236}">
                <a16:creationId xmlns:a16="http://schemas.microsoft.com/office/drawing/2014/main" id="{E8150249-9FA5-4BB8-AB90-D632846E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27" y="1595882"/>
            <a:ext cx="3852746" cy="38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101D876-2871-4ADC-9ACE-C14CA5344B0C}"/>
              </a:ext>
            </a:extLst>
          </p:cNvPr>
          <p:cNvSpPr/>
          <p:nvPr/>
        </p:nvSpPr>
        <p:spPr>
          <a:xfrm>
            <a:off x="1336980" y="3333606"/>
            <a:ext cx="2852833" cy="360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EKODESIGN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130">
            <a:extLst>
              <a:ext uri="{FF2B5EF4-FFF2-40B4-BE49-F238E27FC236}">
                <a16:creationId xmlns:a16="http://schemas.microsoft.com/office/drawing/2014/main" id="{EC41083B-96B3-4ADD-B9A4-EAF8EF336658}"/>
              </a:ext>
            </a:extLst>
          </p:cNvPr>
          <p:cNvSpPr/>
          <p:nvPr/>
        </p:nvSpPr>
        <p:spPr>
          <a:xfrm>
            <a:off x="4697588" y="5366735"/>
            <a:ext cx="2852833" cy="360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prstClr val="white"/>
                </a:solidFill>
                <a:latin typeface="Century Gothic" panose="020B0502020202020204" pitchFamily="34" charset="0"/>
              </a:rPr>
              <a:t>ZÁLOHOVÝ SYSTÉM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133">
            <a:extLst>
              <a:ext uri="{FF2B5EF4-FFF2-40B4-BE49-F238E27FC236}">
                <a16:creationId xmlns:a16="http://schemas.microsoft.com/office/drawing/2014/main" id="{77D21E4A-5C77-4E72-9F27-58DEC6FF88AA}"/>
              </a:ext>
            </a:extLst>
          </p:cNvPr>
          <p:cNvSpPr/>
          <p:nvPr/>
        </p:nvSpPr>
        <p:spPr>
          <a:xfrm>
            <a:off x="8058198" y="3055652"/>
            <a:ext cx="2852833" cy="637954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RECYKLACE Z LAHVE DO LAHVE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129">
            <a:extLst>
              <a:ext uri="{FF2B5EF4-FFF2-40B4-BE49-F238E27FC236}">
                <a16:creationId xmlns:a16="http://schemas.microsoft.com/office/drawing/2014/main" id="{C3DF2589-01E8-4805-AB0A-5D578622DD8E}"/>
              </a:ext>
            </a:extLst>
          </p:cNvPr>
          <p:cNvSpPr/>
          <p:nvPr/>
        </p:nvSpPr>
        <p:spPr>
          <a:xfrm>
            <a:off x="4697588" y="5726735"/>
            <a:ext cx="2852833" cy="78617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 vysoce efektivní sběr čistého materiálu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129">
            <a:extLst>
              <a:ext uri="{FF2B5EF4-FFF2-40B4-BE49-F238E27FC236}">
                <a16:creationId xmlns:a16="http://schemas.microsoft.com/office/drawing/2014/main" id="{9D8687F6-6FBC-4879-A3A1-2A1E7390EA49}"/>
              </a:ext>
            </a:extLst>
          </p:cNvPr>
          <p:cNvSpPr/>
          <p:nvPr/>
        </p:nvSpPr>
        <p:spPr>
          <a:xfrm>
            <a:off x="1336979" y="3706251"/>
            <a:ext cx="2852833" cy="4975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>
                <a:solidFill>
                  <a:srgbClr val="002554"/>
                </a:solidFill>
                <a:latin typeface="Century Gothic" panose="020B0502020202020204" pitchFamily="34" charset="0"/>
              </a:rPr>
              <a:t>Pro lepší recyklovatelnost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29">
            <a:extLst>
              <a:ext uri="{FF2B5EF4-FFF2-40B4-BE49-F238E27FC236}">
                <a16:creationId xmlns:a16="http://schemas.microsoft.com/office/drawing/2014/main" id="{07ADB40C-43B1-4E2E-AB9F-A6B938B07059}"/>
              </a:ext>
            </a:extLst>
          </p:cNvPr>
          <p:cNvSpPr/>
          <p:nvPr/>
        </p:nvSpPr>
        <p:spPr>
          <a:xfrm>
            <a:off x="8058198" y="3700709"/>
            <a:ext cx="2936636" cy="6379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 uzavření smyčky a opakovanou až téměř nekonečnou recyklaci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4015F65-122E-4454-9A5F-8B0592711D29}"/>
              </a:ext>
            </a:extLst>
          </p:cNvPr>
          <p:cNvSpPr txBox="1"/>
          <p:nvPr/>
        </p:nvSpPr>
        <p:spPr>
          <a:xfrm>
            <a:off x="5078730" y="1806581"/>
            <a:ext cx="203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cap="all" dirty="0" err="1"/>
              <a:t>CircularitA</a:t>
            </a:r>
            <a:endParaRPr lang="en-US" sz="2000" b="1" cap="all" dirty="0"/>
          </a:p>
        </p:txBody>
      </p:sp>
    </p:spTree>
    <p:extLst>
      <p:ext uri="{BB962C8B-B14F-4D97-AF65-F5344CB8AC3E}">
        <p14:creationId xmlns:p14="http://schemas.microsoft.com/office/powerpoint/2010/main" val="154525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FAFB1-9E20-4FAE-B792-2314435B4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14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Dlouhodobě udržitelná </a:t>
            </a:r>
            <a:r>
              <a:rPr lang="cs-CZ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cirkularita</a:t>
            </a:r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 PET lahví</a:t>
            </a:r>
            <a:b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- 80% obsah recyklátu</a:t>
            </a:r>
          </a:p>
        </p:txBody>
      </p:sp>
    </p:spTree>
    <p:extLst>
      <p:ext uri="{BB962C8B-B14F-4D97-AF65-F5344CB8AC3E}">
        <p14:creationId xmlns:p14="http://schemas.microsoft.com/office/powerpoint/2010/main" val="299407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121AF-F309-4D57-BEE0-89B95ADA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Ztráty během recyklace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83F09-C450-4ACA-8CC6-E0324682B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49" y="1732360"/>
            <a:ext cx="10972801" cy="398893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Každý recyklační proces vykazuje signifikantní ztráty materiálu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 V případě recyklace PET mohou být ztráty až 20% </a:t>
            </a:r>
          </a:p>
          <a:p>
            <a:endParaRPr 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8289D73-42CF-4590-ACAB-4D66C3B055B5}"/>
              </a:ext>
            </a:extLst>
          </p:cNvPr>
          <p:cNvSpPr/>
          <p:nvPr/>
        </p:nvSpPr>
        <p:spPr>
          <a:xfrm>
            <a:off x="885825" y="3815160"/>
            <a:ext cx="2090738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entury Gothic" panose="020B0502020202020204" pitchFamily="34" charset="0"/>
              </a:rPr>
              <a:t>100 kg vytříděného PET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854CCD-3043-497F-AC86-3C4EFD74C643}"/>
              </a:ext>
            </a:extLst>
          </p:cNvPr>
          <p:cNvSpPr/>
          <p:nvPr/>
        </p:nvSpPr>
        <p:spPr>
          <a:xfrm>
            <a:off x="4212428" y="3251597"/>
            <a:ext cx="4136233" cy="914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10-15 kg nečistot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(jiné typy plastů, plechovky, lepidla)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81AB1436-29A1-4FEA-AB0C-CF4F1F1B3FED}"/>
              </a:ext>
            </a:extLst>
          </p:cNvPr>
          <p:cNvSpPr/>
          <p:nvPr/>
        </p:nvSpPr>
        <p:spPr>
          <a:xfrm>
            <a:off x="4212427" y="4324350"/>
            <a:ext cx="4136233" cy="914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2-3 kg přímých ztrát v recyklačním procesu (během výroby flaků…)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71700FEA-6A86-41BE-9F1F-40749BC94E45}"/>
              </a:ext>
            </a:extLst>
          </p:cNvPr>
          <p:cNvSpPr/>
          <p:nvPr/>
        </p:nvSpPr>
        <p:spPr>
          <a:xfrm>
            <a:off x="9353548" y="3815160"/>
            <a:ext cx="1781175" cy="914400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80-85 kg </a:t>
            </a:r>
            <a:r>
              <a:rPr lang="cs-CZ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rPET</a:t>
            </a:r>
            <a:endParaRPr lang="cs-CZ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0A09BF43-BA8E-49B7-B710-3F028AD9BCA1}"/>
              </a:ext>
            </a:extLst>
          </p:cNvPr>
          <p:cNvSpPr/>
          <p:nvPr/>
        </p:nvSpPr>
        <p:spPr>
          <a:xfrm>
            <a:off x="8515350" y="4095750"/>
            <a:ext cx="676275" cy="3714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E1D51427-C749-4E19-B50F-CFD2A078F612}"/>
              </a:ext>
            </a:extLst>
          </p:cNvPr>
          <p:cNvSpPr/>
          <p:nvPr/>
        </p:nvSpPr>
        <p:spPr>
          <a:xfrm>
            <a:off x="3238500" y="4165997"/>
            <a:ext cx="742950" cy="3012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759765-85B1-4B27-80C9-02C3223DCC8B}"/>
              </a:ext>
            </a:extLst>
          </p:cNvPr>
          <p:cNvCxnSpPr>
            <a:cxnSpLocks/>
          </p:cNvCxnSpPr>
          <p:nvPr/>
        </p:nvCxnSpPr>
        <p:spPr>
          <a:xfrm>
            <a:off x="371061" y="810942"/>
            <a:ext cx="114390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3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121AF-F309-4D57-BEE0-89B95ADA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100% </a:t>
            </a:r>
            <a:r>
              <a:rPr lang="cs-CZ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rPET</a:t>
            </a:r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4FD44E-AB51-43B0-AD87-0700BD86C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56" y="1254213"/>
            <a:ext cx="10971900" cy="4904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Současná míra sběru PET má své limity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ČR 69% (</a:t>
            </a:r>
            <a:r>
              <a:rPr lang="cs-CZ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Incien</a:t>
            </a:r>
            <a:r>
              <a:rPr lang="cs-C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 2018) nebo  82% (EKO-KOM; 2019)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čím více materiálu vysbíráme, tím více jej může být recyklováno</a:t>
            </a:r>
          </a:p>
          <a:p>
            <a:pPr marL="457200" lvl="1" indent="0">
              <a:buNone/>
            </a:pPr>
            <a:endParaRPr 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Century Gothic" panose="020B0502020202020204" pitchFamily="34" charset="0"/>
              </a:rPr>
              <a:t>Recyklační proces vykazuje dalších až 20% ztrát </a:t>
            </a:r>
          </a:p>
          <a:p>
            <a:pPr marL="457200" lvl="1" indent="0">
              <a:buNone/>
            </a:pPr>
            <a:endParaRPr lang="cs-CZ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C00000"/>
                </a:solidFill>
                <a:latin typeface="Century Gothic" panose="020B0502020202020204" pitchFamily="34" charset="0"/>
              </a:rPr>
              <a:t>TEDY</a:t>
            </a:r>
          </a:p>
          <a:p>
            <a:pPr marL="0" indent="0">
              <a:buNone/>
            </a:pPr>
            <a:r>
              <a:rPr lang="cs-CZ" sz="2200" dirty="0">
                <a:latin typeface="Century Gothic" panose="020B0502020202020204" pitchFamily="34" charset="0"/>
              </a:rPr>
              <a:t>Ve skutečnosti je tak </a:t>
            </a:r>
            <a:r>
              <a:rPr lang="cs-CZ" sz="2200" dirty="0" err="1">
                <a:latin typeface="Century Gothic" panose="020B0502020202020204" pitchFamily="34" charset="0"/>
              </a:rPr>
              <a:t>zrecyklováno</a:t>
            </a:r>
            <a:r>
              <a:rPr lang="cs-CZ" sz="2200" dirty="0">
                <a:latin typeface="Century Gothic" panose="020B0502020202020204" pitchFamily="34" charset="0"/>
              </a:rPr>
              <a:t> pouze cca 80% vysbíraného materiálu, kterého je ale max.  82% z původního množství uvedeného na trh:</a:t>
            </a:r>
          </a:p>
          <a:p>
            <a:pPr marL="0" indent="0">
              <a:buNone/>
            </a:pPr>
            <a:endParaRPr lang="cs-CZ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Century Gothic" panose="020B0502020202020204" pitchFamily="34" charset="0"/>
              </a:rPr>
              <a:t>= skutečný výstup z recyklace může být max. 65,6 % materiálu uvedeného na trh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15449F-7B9A-4DEC-9526-B3815045C0E7}"/>
              </a:ext>
            </a:extLst>
          </p:cNvPr>
          <p:cNvSpPr txBox="1"/>
          <p:nvPr/>
        </p:nvSpPr>
        <p:spPr>
          <a:xfrm>
            <a:off x="5881816" y="2409568"/>
            <a:ext cx="39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5029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CBC425E-6033-44D5-815E-1C6CA0D76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7" y="1348105"/>
            <a:ext cx="6940234" cy="4494213"/>
          </a:xfrm>
        </p:spPr>
        <p:txBody>
          <a:bodyPr/>
          <a:lstStyle/>
          <a:p>
            <a:r>
              <a:rPr lang="cs-CZ" dirty="0"/>
              <a:t> Naše závazky pro hmatatelné zlepšení a komunikaci našeho progresu v těchto oblastech udržitelnosti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 Nutriční hodnoty</a:t>
            </a:r>
          </a:p>
          <a:p>
            <a:pPr lvl="1"/>
            <a:r>
              <a:rPr lang="cs-CZ" b="1" dirty="0"/>
              <a:t> </a:t>
            </a:r>
            <a:r>
              <a:rPr lang="cs-CZ" b="1" dirty="0" err="1"/>
              <a:t>Cirkularita</a:t>
            </a:r>
            <a:endParaRPr lang="cs-CZ" b="1" dirty="0"/>
          </a:p>
          <a:p>
            <a:pPr lvl="1"/>
            <a:r>
              <a:rPr lang="cs-CZ" dirty="0"/>
              <a:t> Klimatická změna</a:t>
            </a:r>
          </a:p>
          <a:p>
            <a:pPr lvl="1"/>
            <a:r>
              <a:rPr lang="cs-CZ" dirty="0"/>
              <a:t> Biodiverzita</a:t>
            </a:r>
          </a:p>
          <a:p>
            <a:pPr lvl="1"/>
            <a:r>
              <a:rPr lang="cs-CZ" dirty="0"/>
              <a:t> Vodní stopa</a:t>
            </a:r>
          </a:p>
          <a:p>
            <a:pPr lvl="1"/>
            <a:r>
              <a:rPr lang="cs-CZ" dirty="0"/>
              <a:t> Management udržitelnosti</a:t>
            </a: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CF7A90E-9EB5-4A58-8D96-B240B232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6" y="48887"/>
            <a:ext cx="11178040" cy="731838"/>
          </a:xfrm>
        </p:spPr>
        <p:txBody>
          <a:bodyPr/>
          <a:lstStyle/>
          <a:p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Conduct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C27C1D-74AB-4ADD-BA43-25041C603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"/>
          <a:stretch/>
        </p:blipFill>
        <p:spPr>
          <a:xfrm>
            <a:off x="7738110" y="683584"/>
            <a:ext cx="3918903" cy="50558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871FA5-45C1-4BF8-B4E0-4581C36E3D33}"/>
              </a:ext>
            </a:extLst>
          </p:cNvPr>
          <p:cNvSpPr txBox="1"/>
          <p:nvPr/>
        </p:nvSpPr>
        <p:spPr>
          <a:xfrm>
            <a:off x="534986" y="6035590"/>
            <a:ext cx="1123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https://ec.europa.eu/food/system/files/2021-11/f2f_sfpd_coc_20210726-post_pledge_mattoni-1873.pdf</a:t>
            </a:r>
          </a:p>
        </p:txBody>
      </p:sp>
    </p:spTree>
    <p:extLst>
      <p:ext uri="{BB962C8B-B14F-4D97-AF65-F5344CB8AC3E}">
        <p14:creationId xmlns:p14="http://schemas.microsoft.com/office/powerpoint/2010/main" val="87953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id="{EF190E25-0C3B-4474-9E28-4DDBAB307E57}"/>
              </a:ext>
            </a:extLst>
          </p:cNvPr>
          <p:cNvSpPr txBox="1">
            <a:spLocks/>
          </p:cNvSpPr>
          <p:nvPr/>
        </p:nvSpPr>
        <p:spPr>
          <a:xfrm>
            <a:off x="534986" y="1279525"/>
            <a:ext cx="11178041" cy="4494213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cs-CZ" b="1" dirty="0">
              <a:solidFill>
                <a:srgbClr val="0B1E4D"/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</a:pPr>
            <a:endParaRPr lang="cs-CZ" b="1" dirty="0">
              <a:solidFill>
                <a:srgbClr val="0B1E4D"/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</a:pPr>
            <a:endParaRPr lang="cs-CZ" b="1" dirty="0">
              <a:solidFill>
                <a:srgbClr val="0B1E4D"/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</a:pPr>
            <a:r>
              <a:rPr lang="cs-CZ" sz="4400" dirty="0">
                <a:solidFill>
                  <a:srgbClr val="0B1E4D"/>
                </a:solidFill>
                <a:latin typeface="Century Gothic" panose="020B0502020202020204" pitchFamily="34" charset="0"/>
              </a:rPr>
              <a:t>Náš sektor může být prvním příkladem plně cirkulárního průmyslu do roku 2025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63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C6186-2ED5-47F0-957E-42AC39B685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006" y="2697162"/>
            <a:ext cx="11178040" cy="731838"/>
          </a:xfrm>
        </p:spPr>
        <p:txBody>
          <a:bodyPr/>
          <a:lstStyle/>
          <a:p>
            <a:r>
              <a:rPr lang="cs-CZ" dirty="0"/>
              <a:t>Děkuji za pozornost…</a:t>
            </a:r>
          </a:p>
        </p:txBody>
      </p:sp>
    </p:spTree>
    <p:extLst>
      <p:ext uri="{BB962C8B-B14F-4D97-AF65-F5344CB8AC3E}">
        <p14:creationId xmlns:p14="http://schemas.microsoft.com/office/powerpoint/2010/main" val="225646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46FF0EB7-F522-4921-AC1E-4DA1E206F831}"/>
              </a:ext>
            </a:extLst>
          </p:cNvPr>
          <p:cNvGrpSpPr/>
          <p:nvPr/>
        </p:nvGrpSpPr>
        <p:grpSpPr>
          <a:xfrm>
            <a:off x="484118" y="1277927"/>
            <a:ext cx="10952113" cy="5102032"/>
            <a:chOff x="443372" y="1277926"/>
            <a:chExt cx="10952113" cy="5102032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06539CB5-6AB8-4DA8-B4EC-860FC75E8B4A}"/>
                </a:ext>
              </a:extLst>
            </p:cNvPr>
            <p:cNvSpPr/>
            <p:nvPr/>
          </p:nvSpPr>
          <p:spPr>
            <a:xfrm>
              <a:off x="443372" y="1386485"/>
              <a:ext cx="10952113" cy="499347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9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11454CFA-EB4F-47FE-A8BA-6483477B9881}"/>
                </a:ext>
              </a:extLst>
            </p:cNvPr>
            <p:cNvSpPr/>
            <p:nvPr/>
          </p:nvSpPr>
          <p:spPr>
            <a:xfrm>
              <a:off x="443372" y="1277926"/>
              <a:ext cx="10952113" cy="2147435"/>
            </a:xfrm>
            <a:prstGeom prst="rect">
              <a:avLst/>
            </a:prstGeom>
            <a:gradFill>
              <a:gsLst>
                <a:gs pos="2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AB91E31F-1ABA-44C1-973B-E21158E34B2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AB91E31F-1ABA-44C1-973B-E21158E34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A51D4ED-13A9-4E53-86B2-B94F2D474A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E31BBA-BBC9-490B-95BB-475EA682E1F0}"/>
              </a:ext>
            </a:extLst>
          </p:cNvPr>
          <p:cNvSpPr txBox="1"/>
          <p:nvPr/>
        </p:nvSpPr>
        <p:spPr>
          <a:xfrm>
            <a:off x="1091445" y="2248763"/>
            <a:ext cx="39753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1E4D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Jednorázové obaly</a:t>
            </a:r>
          </a:p>
          <a:p>
            <a:pPr marL="586816" lvl="1">
              <a:buClr>
                <a:srgbClr val="0B1E4D"/>
              </a:buClr>
              <a:buSzPct val="100000"/>
            </a:pPr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Sklo</a:t>
            </a:r>
          </a:p>
          <a:p>
            <a:pPr marL="872566" lvl="1" indent="-285750">
              <a:buClr>
                <a:srgbClr val="0B1E4D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Vysoká uhlíková stopa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86816" lvl="1">
              <a:buClr>
                <a:srgbClr val="0B1E4D"/>
              </a:buClr>
              <a:buSzPct val="100000"/>
            </a:pPr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Plechovky</a:t>
            </a:r>
          </a:p>
          <a:p>
            <a:pPr marL="872566" lvl="1" indent="-285750">
              <a:buClr>
                <a:srgbClr val="0B1E4D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Nízká míra sběru</a:t>
            </a:r>
          </a:p>
          <a:p>
            <a:pPr marL="872566" lvl="1" indent="-285750">
              <a:buClr>
                <a:srgbClr val="0B1E4D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Vysoký dopad na životní prostředí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4DAFD5-FE1D-4179-B70A-80A0459D7A0A}"/>
              </a:ext>
            </a:extLst>
          </p:cNvPr>
          <p:cNvSpPr txBox="1"/>
          <p:nvPr/>
        </p:nvSpPr>
        <p:spPr>
          <a:xfrm>
            <a:off x="1091445" y="4846511"/>
            <a:ext cx="4549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1E4D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PET – hygiena, vnímání spotřebitele</a:t>
            </a:r>
          </a:p>
          <a:p>
            <a:pPr marL="285750" indent="-285750">
              <a:buClr>
                <a:srgbClr val="0B1E4D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Sklo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Clr>
                <a:srgbClr val="0B1E4D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timing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 náklady na instalaci linek celého průmyslu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Clr>
                <a:srgbClr val="0B1E4D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Dostupnost skla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69DDCC7-5C47-433D-B697-F324BFD7B79E}"/>
              </a:ext>
            </a:extLst>
          </p:cNvPr>
          <p:cNvGrpSpPr/>
          <p:nvPr/>
        </p:nvGrpSpPr>
        <p:grpSpPr>
          <a:xfrm>
            <a:off x="7710422" y="1950092"/>
            <a:ext cx="3447885" cy="2956991"/>
            <a:chOff x="7665027" y="2312920"/>
            <a:chExt cx="3447885" cy="2956991"/>
          </a:xfrm>
        </p:grpSpPr>
        <p:sp>
          <p:nvSpPr>
            <p:cNvPr id="32" name="Obdélník 36">
              <a:extLst>
                <a:ext uri="{FF2B5EF4-FFF2-40B4-BE49-F238E27FC236}">
                  <a16:creationId xmlns:a16="http://schemas.microsoft.com/office/drawing/2014/main" id="{3634B060-037A-4D4C-9266-3B753C98767F}"/>
                </a:ext>
              </a:extLst>
            </p:cNvPr>
            <p:cNvSpPr/>
            <p:nvPr/>
          </p:nvSpPr>
          <p:spPr>
            <a:xfrm>
              <a:off x="7665027" y="2312920"/>
              <a:ext cx="3447885" cy="396000"/>
            </a:xfrm>
            <a:prstGeom prst="rect">
              <a:avLst/>
            </a:prstGeom>
            <a:solidFill>
              <a:srgbClr val="9E0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Cirkularita</a:t>
              </a:r>
              <a:endParaRPr lang="cs-CZ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ovéPole 4">
              <a:extLst>
                <a:ext uri="{FF2B5EF4-FFF2-40B4-BE49-F238E27FC236}">
                  <a16:creationId xmlns:a16="http://schemas.microsoft.com/office/drawing/2014/main" id="{99702530-4274-4E5D-A239-5746F4D21880}"/>
                </a:ext>
              </a:extLst>
            </p:cNvPr>
            <p:cNvSpPr txBox="1"/>
            <p:nvPr/>
          </p:nvSpPr>
          <p:spPr>
            <a:xfrm>
              <a:off x="7972701" y="2816932"/>
              <a:ext cx="3127854" cy="245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D01C4B"/>
                </a:buClr>
                <a:buFont typeface="Wingdings" panose="05000000000000000000" pitchFamily="2" charset="2"/>
                <a:buChar char="ü"/>
              </a:pPr>
              <a:r>
                <a:rPr lang="cs-CZ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Politické i spotřebitelské přijetí </a:t>
              </a:r>
            </a:p>
            <a:p>
              <a:pPr marL="285750" indent="-285750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D01C4B"/>
                </a:buClr>
                <a:buFont typeface="Wingdings" panose="05000000000000000000" pitchFamily="2" charset="2"/>
                <a:buChar char="ü"/>
              </a:pPr>
              <a:r>
                <a:rPr lang="cs-CZ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Kvalita vysbíraného materiálu</a:t>
              </a:r>
            </a:p>
            <a:p>
              <a:pPr marL="285750" indent="-285750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D01C4B"/>
                </a:buClr>
                <a:buFont typeface="Wingdings" panose="05000000000000000000" pitchFamily="2" charset="2"/>
                <a:buChar char="ü"/>
              </a:pPr>
              <a:r>
                <a:rPr lang="cs-CZ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Dostatečné množství </a:t>
              </a:r>
              <a:r>
                <a:rPr lang="cs-CZ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rPET</a:t>
              </a:r>
              <a:r>
                <a:rPr lang="cs-CZ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na trhu</a:t>
              </a:r>
            </a:p>
            <a:p>
              <a:pPr marL="285750" indent="-285750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D01C4B"/>
                </a:buClr>
                <a:buFont typeface="Wingdings" panose="05000000000000000000" pitchFamily="2" charset="2"/>
                <a:buChar char="ü"/>
              </a:pPr>
              <a:r>
                <a:rPr lang="cs-CZ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Cena</a:t>
              </a:r>
              <a:r>
                <a:rPr lang="cs-CZ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cs-CZ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rPET</a:t>
              </a:r>
              <a:endPara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Obdélník 36">
            <a:extLst>
              <a:ext uri="{FF2B5EF4-FFF2-40B4-BE49-F238E27FC236}">
                <a16:creationId xmlns:a16="http://schemas.microsoft.com/office/drawing/2014/main" id="{892A3894-A3C6-4C4F-9C10-85708E081DEB}"/>
              </a:ext>
            </a:extLst>
          </p:cNvPr>
          <p:cNvSpPr/>
          <p:nvPr/>
        </p:nvSpPr>
        <p:spPr>
          <a:xfrm>
            <a:off x="1091445" y="1736812"/>
            <a:ext cx="3447885" cy="396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Nahrazování m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ateri</a:t>
            </a:r>
            <a:r>
              <a:rPr lang="cs-CZ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á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cs-CZ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bdélník 36">
            <a:extLst>
              <a:ext uri="{FF2B5EF4-FFF2-40B4-BE49-F238E27FC236}">
                <a16:creationId xmlns:a16="http://schemas.microsoft.com/office/drawing/2014/main" id="{12DE914A-BF5A-4C20-A82A-FF229FCACF95}"/>
              </a:ext>
            </a:extLst>
          </p:cNvPr>
          <p:cNvSpPr/>
          <p:nvPr/>
        </p:nvSpPr>
        <p:spPr>
          <a:xfrm>
            <a:off x="1091445" y="4347369"/>
            <a:ext cx="3447885" cy="396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Znovuplnitelnost</a:t>
            </a:r>
            <a:endParaRPr lang="cs-CZ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1DDB5702-D220-42DE-AC2D-27BD7109CDE5}"/>
              </a:ext>
            </a:extLst>
          </p:cNvPr>
          <p:cNvSpPr txBox="1">
            <a:spLocks/>
          </p:cNvSpPr>
          <p:nvPr/>
        </p:nvSpPr>
        <p:spPr>
          <a:xfrm>
            <a:off x="560871" y="372718"/>
            <a:ext cx="10798608" cy="976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800" b="1" dirty="0">
                <a:solidFill>
                  <a:srgbClr val="0B1E4D"/>
                </a:solidFill>
                <a:latin typeface="Century Gothic" panose="020B0502020202020204" pitchFamily="34" charset="0"/>
              </a:rPr>
              <a:t>Proč je </a:t>
            </a:r>
            <a:r>
              <a:rPr lang="cs-CZ" sz="3800" b="1" dirty="0" err="1">
                <a:solidFill>
                  <a:srgbClr val="0B1E4D"/>
                </a:solidFill>
                <a:latin typeface="Century Gothic" panose="020B0502020202020204" pitchFamily="34" charset="0"/>
              </a:rPr>
              <a:t>cirkularita</a:t>
            </a:r>
            <a:r>
              <a:rPr lang="cs-CZ" sz="3800" b="1" dirty="0">
                <a:solidFill>
                  <a:srgbClr val="0B1E4D"/>
                </a:solidFill>
                <a:latin typeface="Century Gothic" panose="020B0502020202020204" pitchFamily="34" charset="0"/>
              </a:rPr>
              <a:t> preferovaným řešením</a:t>
            </a:r>
          </a:p>
        </p:txBody>
      </p:sp>
      <p:sp>
        <p:nvSpPr>
          <p:cNvPr id="40" name="Freeform: Shape 19">
            <a:extLst>
              <a:ext uri="{FF2B5EF4-FFF2-40B4-BE49-F238E27FC236}">
                <a16:creationId xmlns:a16="http://schemas.microsoft.com/office/drawing/2014/main" id="{B38EA061-966A-42A5-A3AA-EA349C0AA03D}"/>
              </a:ext>
            </a:extLst>
          </p:cNvPr>
          <p:cNvSpPr/>
          <p:nvPr/>
        </p:nvSpPr>
        <p:spPr>
          <a:xfrm>
            <a:off x="5901607" y="1649314"/>
            <a:ext cx="225520" cy="4371974"/>
          </a:xfrm>
          <a:custGeom>
            <a:avLst/>
            <a:gdLst>
              <a:gd name="connsiteX0" fmla="*/ 37587 w 225520"/>
              <a:gd name="connsiteY0" fmla="*/ 0 h 4817653"/>
              <a:gd name="connsiteX1" fmla="*/ 187933 w 225520"/>
              <a:gd name="connsiteY1" fmla="*/ 0 h 4817653"/>
              <a:gd name="connsiteX2" fmla="*/ 225520 w 225520"/>
              <a:gd name="connsiteY2" fmla="*/ 37587 h 4817653"/>
              <a:gd name="connsiteX3" fmla="*/ 225520 w 225520"/>
              <a:gd name="connsiteY3" fmla="*/ 4780066 h 4817653"/>
              <a:gd name="connsiteX4" fmla="*/ 225425 w 225520"/>
              <a:gd name="connsiteY4" fmla="*/ 4780296 h 4817653"/>
              <a:gd name="connsiteX5" fmla="*/ 225425 w 225520"/>
              <a:gd name="connsiteY5" fmla="*/ 4817653 h 4817653"/>
              <a:gd name="connsiteX6" fmla="*/ 187933 w 225520"/>
              <a:gd name="connsiteY6" fmla="*/ 4817653 h 4817653"/>
              <a:gd name="connsiteX7" fmla="*/ 37587 w 225520"/>
              <a:gd name="connsiteY7" fmla="*/ 4817653 h 4817653"/>
              <a:gd name="connsiteX8" fmla="*/ 0 w 225520"/>
              <a:gd name="connsiteY8" fmla="*/ 4817653 h 4817653"/>
              <a:gd name="connsiteX9" fmla="*/ 0 w 225520"/>
              <a:gd name="connsiteY9" fmla="*/ 4780066 h 4817653"/>
              <a:gd name="connsiteX10" fmla="*/ 0 w 225520"/>
              <a:gd name="connsiteY10" fmla="*/ 4446178 h 4817653"/>
              <a:gd name="connsiteX11" fmla="*/ 0 w 225520"/>
              <a:gd name="connsiteY11" fmla="*/ 37587 h 4817653"/>
              <a:gd name="connsiteX12" fmla="*/ 37587 w 225520"/>
              <a:gd name="connsiteY12" fmla="*/ 0 h 481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520" h="4817653">
                <a:moveTo>
                  <a:pt x="37587" y="0"/>
                </a:moveTo>
                <a:lnTo>
                  <a:pt x="187933" y="0"/>
                </a:lnTo>
                <a:cubicBezTo>
                  <a:pt x="208692" y="0"/>
                  <a:pt x="225520" y="16828"/>
                  <a:pt x="225520" y="37587"/>
                </a:cubicBezTo>
                <a:lnTo>
                  <a:pt x="225520" y="4780066"/>
                </a:lnTo>
                <a:lnTo>
                  <a:pt x="225425" y="4780296"/>
                </a:lnTo>
                <a:lnTo>
                  <a:pt x="225425" y="4817653"/>
                </a:lnTo>
                <a:lnTo>
                  <a:pt x="187933" y="4817653"/>
                </a:lnTo>
                <a:lnTo>
                  <a:pt x="37587" y="4817653"/>
                </a:lnTo>
                <a:lnTo>
                  <a:pt x="0" y="4817653"/>
                </a:lnTo>
                <a:lnTo>
                  <a:pt x="0" y="4780066"/>
                </a:lnTo>
                <a:lnTo>
                  <a:pt x="0" y="4446178"/>
                </a:lnTo>
                <a:lnTo>
                  <a:pt x="0" y="37587"/>
                </a:lnTo>
                <a:cubicBezTo>
                  <a:pt x="0" y="16828"/>
                  <a:pt x="16828" y="0"/>
                  <a:pt x="375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52400" dir="18900000" sx="14000" sy="14000" kx="-1200000" algn="bl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Pentagon 18">
            <a:extLst>
              <a:ext uri="{FF2B5EF4-FFF2-40B4-BE49-F238E27FC236}">
                <a16:creationId xmlns:a16="http://schemas.microsoft.com/office/drawing/2014/main" id="{5E2E88CD-D077-41EC-A948-385A2DDA5180}"/>
              </a:ext>
            </a:extLst>
          </p:cNvPr>
          <p:cNvSpPr/>
          <p:nvPr/>
        </p:nvSpPr>
        <p:spPr>
          <a:xfrm rot="466733" flipH="1">
            <a:off x="5091257" y="2039774"/>
            <a:ext cx="1747562" cy="480057"/>
          </a:xfrm>
          <a:prstGeom prst="homePlate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Century Gothic" panose="020B0502020202020204" pitchFamily="34" charset="0"/>
              </a:rPr>
              <a:t>Nahrazování materiálu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42" name="Arrow: Pentagon 21">
            <a:extLst>
              <a:ext uri="{FF2B5EF4-FFF2-40B4-BE49-F238E27FC236}">
                <a16:creationId xmlns:a16="http://schemas.microsoft.com/office/drawing/2014/main" id="{98B00631-C1C6-4890-8A3B-A90AD2CF66B7}"/>
              </a:ext>
            </a:extLst>
          </p:cNvPr>
          <p:cNvSpPr/>
          <p:nvPr/>
        </p:nvSpPr>
        <p:spPr>
          <a:xfrm>
            <a:off x="5176530" y="2843531"/>
            <a:ext cx="1747562" cy="480057"/>
          </a:xfrm>
          <a:prstGeom prst="homePlate">
            <a:avLst/>
          </a:prstGeom>
          <a:solidFill>
            <a:srgbClr val="9E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Cir</a:t>
            </a:r>
            <a:r>
              <a:rPr lang="cs-CZ" sz="1400" b="1" dirty="0">
                <a:latin typeface="Century Gothic" panose="020B0502020202020204" pitchFamily="34" charset="0"/>
              </a:rPr>
              <a:t>k</a:t>
            </a:r>
            <a:r>
              <a:rPr lang="en-US" sz="1400" b="1" dirty="0" err="1">
                <a:latin typeface="Century Gothic" panose="020B0502020202020204" pitchFamily="34" charset="0"/>
              </a:rPr>
              <a:t>ularit</a:t>
            </a:r>
            <a:r>
              <a:rPr lang="cs-CZ" sz="1400" b="1" dirty="0">
                <a:latin typeface="Century Gothic" panose="020B0502020202020204" pitchFamily="34" charset="0"/>
              </a:rPr>
              <a:t>a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43" name="Arrow: Pentagon 22">
            <a:extLst>
              <a:ext uri="{FF2B5EF4-FFF2-40B4-BE49-F238E27FC236}">
                <a16:creationId xmlns:a16="http://schemas.microsoft.com/office/drawing/2014/main" id="{E48A6B22-A710-4504-ACFE-1C61C7F3FBAA}"/>
              </a:ext>
            </a:extLst>
          </p:cNvPr>
          <p:cNvSpPr/>
          <p:nvPr/>
        </p:nvSpPr>
        <p:spPr>
          <a:xfrm rot="20829291" flipH="1">
            <a:off x="5023667" y="3815138"/>
            <a:ext cx="1747562" cy="480057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latin typeface="Century Gothic" panose="020B0502020202020204" pitchFamily="34" charset="0"/>
              </a:rPr>
              <a:t>Znovuplnitelnost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4795F16-054D-4BA6-AC8F-FDF90FCBAFD5}"/>
              </a:ext>
            </a:extLst>
          </p:cNvPr>
          <p:cNvGrpSpPr/>
          <p:nvPr/>
        </p:nvGrpSpPr>
        <p:grpSpPr>
          <a:xfrm>
            <a:off x="8948354" y="4941562"/>
            <a:ext cx="1296122" cy="1308955"/>
            <a:chOff x="10196027" y="5039305"/>
            <a:chExt cx="1296122" cy="1308955"/>
          </a:xfrm>
        </p:grpSpPr>
        <p:pic>
          <p:nvPicPr>
            <p:cNvPr id="131" name="Grafický objekt 130">
              <a:extLst>
                <a:ext uri="{FF2B5EF4-FFF2-40B4-BE49-F238E27FC236}">
                  <a16:creationId xmlns:a16="http://schemas.microsoft.com/office/drawing/2014/main" id="{F102B81C-9506-4DDA-98C8-7A1A7B9B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96027" y="5039305"/>
              <a:ext cx="1296122" cy="1308955"/>
            </a:xfrm>
            <a:prstGeom prst="rect">
              <a:avLst/>
            </a:prstGeom>
          </p:spPr>
        </p:pic>
        <p:pic>
          <p:nvPicPr>
            <p:cNvPr id="129" name="Grafický objekt 128">
              <a:extLst>
                <a:ext uri="{FF2B5EF4-FFF2-40B4-BE49-F238E27FC236}">
                  <a16:creationId xmlns:a16="http://schemas.microsoft.com/office/drawing/2014/main" id="{6CFC8928-7447-45FF-B646-6F4EBBA2C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52459" y="5242231"/>
              <a:ext cx="783258" cy="903101"/>
            </a:xfrm>
            <a:prstGeom prst="rect">
              <a:avLst/>
            </a:prstGeom>
          </p:spPr>
        </p:pic>
      </p:grpSp>
      <p:sp>
        <p:nvSpPr>
          <p:cNvPr id="10" name="Ovál 9">
            <a:extLst>
              <a:ext uri="{FF2B5EF4-FFF2-40B4-BE49-F238E27FC236}">
                <a16:creationId xmlns:a16="http://schemas.microsoft.com/office/drawing/2014/main" id="{26C97AC7-5E46-423B-9B96-15F272E421AA}"/>
              </a:ext>
            </a:extLst>
          </p:cNvPr>
          <p:cNvSpPr/>
          <p:nvPr/>
        </p:nvSpPr>
        <p:spPr>
          <a:xfrm>
            <a:off x="6932025" y="3190241"/>
            <a:ext cx="288032" cy="283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440E1A2-1D24-4FBC-912F-460D8FEA34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440E1A2-1D24-4FBC-912F-460D8FEA3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5DF075C-7D64-45BD-9B49-512278C392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DE69957C-46D6-40BE-9E46-4E2F0CA8C528}"/>
              </a:ext>
            </a:extLst>
          </p:cNvPr>
          <p:cNvSpPr/>
          <p:nvPr/>
        </p:nvSpPr>
        <p:spPr>
          <a:xfrm>
            <a:off x="767406" y="1950372"/>
            <a:ext cx="2852833" cy="78047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108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Standardiza</a:t>
            </a:r>
            <a:r>
              <a:rPr lang="cs-CZ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</a:t>
            </a: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materiálů a barev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Eliminace rukávků</a:t>
            </a:r>
          </a:p>
          <a:p>
            <a:endParaRPr lang="cs-CZ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5C9D0C68-EB82-4528-96BF-A63D5653D7A3}"/>
              </a:ext>
            </a:extLst>
          </p:cNvPr>
          <p:cNvSpPr/>
          <p:nvPr/>
        </p:nvSpPr>
        <p:spPr>
          <a:xfrm>
            <a:off x="787254" y="1480614"/>
            <a:ext cx="2852833" cy="360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</a:t>
            </a:r>
            <a:r>
              <a:rPr lang="cs-CZ" dirty="0">
                <a:latin typeface="Century Gothic" panose="020B0502020202020204" pitchFamily="34" charset="0"/>
              </a:rPr>
              <a:t>K</a:t>
            </a:r>
            <a:r>
              <a:rPr lang="en-US" dirty="0">
                <a:latin typeface="Century Gothic" panose="020B0502020202020204" pitchFamily="34" charset="0"/>
              </a:rPr>
              <a:t>ODESIGN</a:t>
            </a:r>
          </a:p>
        </p:txBody>
      </p:sp>
      <p:sp>
        <p:nvSpPr>
          <p:cNvPr id="151" name="Rectangle 129">
            <a:extLst>
              <a:ext uri="{FF2B5EF4-FFF2-40B4-BE49-F238E27FC236}">
                <a16:creationId xmlns:a16="http://schemas.microsoft.com/office/drawing/2014/main" id="{90F4F4D2-8B7B-416B-8292-4A95CA97C46B}"/>
              </a:ext>
            </a:extLst>
          </p:cNvPr>
          <p:cNvSpPr/>
          <p:nvPr/>
        </p:nvSpPr>
        <p:spPr>
          <a:xfrm>
            <a:off x="4601966" y="1830979"/>
            <a:ext cx="2852833" cy="8998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Efektivní a transparentní systém v každé zemi, kde působíme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Vlastnictví materiálu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3" name="Rectangle 130">
            <a:extLst>
              <a:ext uri="{FF2B5EF4-FFF2-40B4-BE49-F238E27FC236}">
                <a16:creationId xmlns:a16="http://schemas.microsoft.com/office/drawing/2014/main" id="{2ABD4AD0-BC52-448B-B517-AAF0ED93947A}"/>
              </a:ext>
            </a:extLst>
          </p:cNvPr>
          <p:cNvSpPr/>
          <p:nvPr/>
        </p:nvSpPr>
        <p:spPr>
          <a:xfrm>
            <a:off x="4601967" y="1447865"/>
            <a:ext cx="2852833" cy="360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entury Gothic" panose="020B0502020202020204" pitchFamily="34" charset="0"/>
              </a:rPr>
              <a:t>VYSOCE EFEKTIVNÍ SBĚR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4" name="Rectangle 132">
            <a:extLst>
              <a:ext uri="{FF2B5EF4-FFF2-40B4-BE49-F238E27FC236}">
                <a16:creationId xmlns:a16="http://schemas.microsoft.com/office/drawing/2014/main" id="{8D824F3A-6AD4-432B-99C7-4CB241BD3E6B}"/>
              </a:ext>
            </a:extLst>
          </p:cNvPr>
          <p:cNvSpPr/>
          <p:nvPr/>
        </p:nvSpPr>
        <p:spPr>
          <a:xfrm>
            <a:off x="8430177" y="1782508"/>
            <a:ext cx="2852833" cy="9483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Až 80% </a:t>
            </a:r>
            <a:r>
              <a:rPr lang="cs-CZ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rPET</a:t>
            </a: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v našich lahvích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Používání menšího množství  </a:t>
            </a:r>
            <a:r>
              <a:rPr lang="cs-CZ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virgin</a:t>
            </a: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PETu</a:t>
            </a:r>
            <a:endParaRPr lang="cs-CZ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Rectangle 133">
            <a:extLst>
              <a:ext uri="{FF2B5EF4-FFF2-40B4-BE49-F238E27FC236}">
                <a16:creationId xmlns:a16="http://schemas.microsoft.com/office/drawing/2014/main" id="{4CEEA520-F8BE-44C3-8E62-C2D45BA477EF}"/>
              </a:ext>
            </a:extLst>
          </p:cNvPr>
          <p:cNvSpPr/>
          <p:nvPr/>
        </p:nvSpPr>
        <p:spPr>
          <a:xfrm>
            <a:off x="8436527" y="1447864"/>
            <a:ext cx="2852833" cy="360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entury Gothic" panose="020B0502020202020204" pitchFamily="34" charset="0"/>
              </a:rPr>
              <a:t>Z LAHVE DO LAHVE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5" name="Nadpis 1">
            <a:extLst>
              <a:ext uri="{FF2B5EF4-FFF2-40B4-BE49-F238E27FC236}">
                <a16:creationId xmlns:a16="http://schemas.microsoft.com/office/drawing/2014/main" id="{AFE6C45D-9566-44C4-80D7-2075B28027A2}"/>
              </a:ext>
            </a:extLst>
          </p:cNvPr>
          <p:cNvSpPr txBox="1">
            <a:spLocks/>
          </p:cNvSpPr>
          <p:nvPr/>
        </p:nvSpPr>
        <p:spPr>
          <a:xfrm>
            <a:off x="628458" y="389687"/>
            <a:ext cx="10660902" cy="674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800" b="1" dirty="0">
                <a:solidFill>
                  <a:srgbClr val="0B1E4D"/>
                </a:solidFill>
                <a:latin typeface="Century Gothic" panose="020B0502020202020204" pitchFamily="34" charset="0"/>
              </a:rPr>
              <a:t>Jak </a:t>
            </a:r>
            <a:r>
              <a:rPr lang="cs-CZ" sz="3800" b="1" dirty="0" err="1">
                <a:solidFill>
                  <a:srgbClr val="0B1E4D"/>
                </a:solidFill>
                <a:latin typeface="Century Gothic" panose="020B0502020202020204" pitchFamily="34" charset="0"/>
              </a:rPr>
              <a:t>cirkularitu</a:t>
            </a:r>
            <a:r>
              <a:rPr lang="cs-CZ" sz="3800" b="1" dirty="0">
                <a:solidFill>
                  <a:srgbClr val="0B1E4D"/>
                </a:solidFill>
                <a:latin typeface="Century Gothic" panose="020B0502020202020204" pitchFamily="34" charset="0"/>
              </a:rPr>
              <a:t> definujeme?</a:t>
            </a:r>
          </a:p>
        </p:txBody>
      </p:sp>
      <p:sp>
        <p:nvSpPr>
          <p:cNvPr id="158" name="Rovnoramenný trojúhelník 157">
            <a:extLst>
              <a:ext uri="{FF2B5EF4-FFF2-40B4-BE49-F238E27FC236}">
                <a16:creationId xmlns:a16="http://schemas.microsoft.com/office/drawing/2014/main" id="{915E3093-6894-436E-9CEB-3340B9499036}"/>
              </a:ext>
            </a:extLst>
          </p:cNvPr>
          <p:cNvSpPr/>
          <p:nvPr/>
        </p:nvSpPr>
        <p:spPr>
          <a:xfrm rot="5400000">
            <a:off x="3479174" y="1711088"/>
            <a:ext cx="1263859" cy="593400"/>
          </a:xfrm>
          <a:prstGeom prst="triangle">
            <a:avLst/>
          </a:prstGeom>
          <a:gradFill>
            <a:gsLst>
              <a:gs pos="11000">
                <a:srgbClr val="D01C4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9" name="Rovnoramenný trojúhelník 158">
            <a:extLst>
              <a:ext uri="{FF2B5EF4-FFF2-40B4-BE49-F238E27FC236}">
                <a16:creationId xmlns:a16="http://schemas.microsoft.com/office/drawing/2014/main" id="{48D19CD7-DD2C-4D3D-BF53-43CFC2938639}"/>
              </a:ext>
            </a:extLst>
          </p:cNvPr>
          <p:cNvSpPr/>
          <p:nvPr/>
        </p:nvSpPr>
        <p:spPr>
          <a:xfrm rot="5400000">
            <a:off x="7313733" y="1711087"/>
            <a:ext cx="1263859" cy="593400"/>
          </a:xfrm>
          <a:prstGeom prst="triangle">
            <a:avLst/>
          </a:prstGeom>
          <a:gradFill>
            <a:gsLst>
              <a:gs pos="11000">
                <a:srgbClr val="D01C4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9EF699C6-B140-4C32-8C19-AA408AAAF4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7005" y="5410135"/>
            <a:ext cx="345136" cy="39794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87EDF977-28BC-48B9-8D1A-541D217ECD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BAD799"/>
              </a:clrFrom>
              <a:clrTo>
                <a:srgbClr val="BAD799">
                  <a:alpha val="0"/>
                </a:srgbClr>
              </a:clrTo>
            </a:clrChange>
          </a:blip>
          <a:srcRect l="18072" r="18773"/>
          <a:stretch/>
        </p:blipFill>
        <p:spPr>
          <a:xfrm>
            <a:off x="3665530" y="2596691"/>
            <a:ext cx="4826839" cy="4322542"/>
          </a:xfrm>
          <a:prstGeom prst="rect">
            <a:avLst/>
          </a:prstGeom>
        </p:spPr>
      </p:pic>
      <p:pic>
        <p:nvPicPr>
          <p:cNvPr id="1032" name="Picture 8" descr="Mattoni sjednotí barvu PET lahví kvůli snazší recyklaci | Zajímej.se">
            <a:extLst>
              <a:ext uri="{FF2B5EF4-FFF2-40B4-BE49-F238E27FC236}">
                <a16:creationId xmlns:a16="http://schemas.microsoft.com/office/drawing/2014/main" id="{EE8BF989-6F2C-4FBB-8F7D-4DE8A10C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5" y="3354198"/>
            <a:ext cx="3027526" cy="12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9621F7B8-8BFF-4587-A9B1-F7694B82B79B}"/>
              </a:ext>
            </a:extLst>
          </p:cNvPr>
          <p:cNvGrpSpPr/>
          <p:nvPr/>
        </p:nvGrpSpPr>
        <p:grpSpPr>
          <a:xfrm>
            <a:off x="8767159" y="2813529"/>
            <a:ext cx="2441770" cy="2627259"/>
            <a:chOff x="8767159" y="2813529"/>
            <a:chExt cx="2441770" cy="2627259"/>
          </a:xfrm>
        </p:grpSpPr>
        <p:pic>
          <p:nvPicPr>
            <p:cNvPr id="1039" name="Picture 15" descr="Z lahve bude lahev | Mattoni">
              <a:extLst>
                <a:ext uri="{FF2B5EF4-FFF2-40B4-BE49-F238E27FC236}">
                  <a16:creationId xmlns:a16="http://schemas.microsoft.com/office/drawing/2014/main" id="{8F59BCAA-AE41-4343-B624-920F3D239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159" y="2813529"/>
              <a:ext cx="2441770" cy="2627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FD9F4F07-AB1C-4214-A7EE-5F28304DF3B5}"/>
                </a:ext>
              </a:extLst>
            </p:cNvPr>
            <p:cNvSpPr/>
            <p:nvPr/>
          </p:nvSpPr>
          <p:spPr>
            <a:xfrm>
              <a:off x="10115550" y="4457700"/>
              <a:ext cx="742950" cy="345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8483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Bottle-to-bottle recycling of light barrier white opaque PET – PETplanet">
            <a:extLst>
              <a:ext uri="{FF2B5EF4-FFF2-40B4-BE49-F238E27FC236}">
                <a16:creationId xmlns:a16="http://schemas.microsoft.com/office/drawing/2014/main" id="{DC76C8F1-0CCE-40B7-9911-89854DAA8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r="9410"/>
          <a:stretch/>
        </p:blipFill>
        <p:spPr bwMode="auto">
          <a:xfrm>
            <a:off x="9184487" y="1535209"/>
            <a:ext cx="2550160" cy="17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26C97AC7-5E46-423B-9B96-15F272E421AA}"/>
              </a:ext>
            </a:extLst>
          </p:cNvPr>
          <p:cNvSpPr/>
          <p:nvPr/>
        </p:nvSpPr>
        <p:spPr>
          <a:xfrm>
            <a:off x="6932025" y="3190241"/>
            <a:ext cx="288032" cy="283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440E1A2-1D24-4FBC-912F-460D8FEA34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440E1A2-1D24-4FBC-912F-460D8FEA3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5DF075C-7D64-45BD-9B49-512278C392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45" name="Nadpis 1">
            <a:extLst>
              <a:ext uri="{FF2B5EF4-FFF2-40B4-BE49-F238E27FC236}">
                <a16:creationId xmlns:a16="http://schemas.microsoft.com/office/drawing/2014/main" id="{AFE6C45D-9566-44C4-80D7-2075B28027A2}"/>
              </a:ext>
            </a:extLst>
          </p:cNvPr>
          <p:cNvSpPr txBox="1">
            <a:spLocks/>
          </p:cNvSpPr>
          <p:nvPr/>
        </p:nvSpPr>
        <p:spPr>
          <a:xfrm>
            <a:off x="628458" y="389687"/>
            <a:ext cx="10660902" cy="674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800" b="1" dirty="0">
                <a:solidFill>
                  <a:srgbClr val="0B1E4D"/>
                </a:solidFill>
                <a:latin typeface="Century Gothic" panose="020B0502020202020204" pitchFamily="34" charset="0"/>
              </a:rPr>
              <a:t>První pilíř - Ekodesign</a:t>
            </a:r>
          </a:p>
        </p:txBody>
      </p:sp>
      <p:pic>
        <p:nvPicPr>
          <p:cNvPr id="1032" name="Picture 8" descr="Mattoni sjednotí barvu PET lahví kvůli snazší recyklaci | Zajímej.se">
            <a:extLst>
              <a:ext uri="{FF2B5EF4-FFF2-40B4-BE49-F238E27FC236}">
                <a16:creationId xmlns:a16="http://schemas.microsoft.com/office/drawing/2014/main" id="{EE8BF989-6F2C-4FBB-8F7D-4DE8A10C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09" y="4385326"/>
            <a:ext cx="6216084" cy="24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attoni ochucená citron 6 x 1,5l od 137 Kč - Heureka.cz">
            <a:extLst>
              <a:ext uri="{FF2B5EF4-FFF2-40B4-BE49-F238E27FC236}">
                <a16:creationId xmlns:a16="http://schemas.microsoft.com/office/drawing/2014/main" id="{DDAA1FB7-C449-4B89-B8A9-C218E1A46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 b="20522"/>
          <a:stretch/>
        </p:blipFill>
        <p:spPr bwMode="auto">
          <a:xfrm>
            <a:off x="329956" y="4118071"/>
            <a:ext cx="4531360" cy="27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B5060B83-1365-4341-95A2-417AB5DCACC3}"/>
              </a:ext>
            </a:extLst>
          </p:cNvPr>
          <p:cNvSpPr/>
          <p:nvPr/>
        </p:nvSpPr>
        <p:spPr>
          <a:xfrm>
            <a:off x="5007687" y="5391671"/>
            <a:ext cx="813993" cy="416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C5A351B-728A-42A2-95DE-2DE7F2C23277}"/>
              </a:ext>
            </a:extLst>
          </p:cNvPr>
          <p:cNvCxnSpPr>
            <a:cxnSpLocks/>
          </p:cNvCxnSpPr>
          <p:nvPr/>
        </p:nvCxnSpPr>
        <p:spPr>
          <a:xfrm flipV="1">
            <a:off x="9356361" y="1689141"/>
            <a:ext cx="2187997" cy="17236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id="{160B9DC2-FC6D-4891-9E34-9BACD5109647}"/>
              </a:ext>
            </a:extLst>
          </p:cNvPr>
          <p:cNvSpPr/>
          <p:nvPr/>
        </p:nvSpPr>
        <p:spPr>
          <a:xfrm>
            <a:off x="787254" y="1480615"/>
            <a:ext cx="2852833" cy="360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</a:t>
            </a:r>
            <a:r>
              <a:rPr lang="cs-CZ" dirty="0">
                <a:latin typeface="Century Gothic" panose="020B0502020202020204" pitchFamily="34" charset="0"/>
              </a:rPr>
              <a:t>K</a:t>
            </a:r>
            <a:r>
              <a:rPr lang="en-US" dirty="0">
                <a:latin typeface="Century Gothic" panose="020B0502020202020204" pitchFamily="34" charset="0"/>
              </a:rPr>
              <a:t>ODESIGN</a:t>
            </a:r>
          </a:p>
        </p:txBody>
      </p:sp>
      <p:sp>
        <p:nvSpPr>
          <p:cNvPr id="30" name="Rovnoramenný trojúhelník 29">
            <a:extLst>
              <a:ext uri="{FF2B5EF4-FFF2-40B4-BE49-F238E27FC236}">
                <a16:creationId xmlns:a16="http://schemas.microsoft.com/office/drawing/2014/main" id="{17B4D6AC-ADA9-415A-985E-A20812583E58}"/>
              </a:ext>
            </a:extLst>
          </p:cNvPr>
          <p:cNvSpPr/>
          <p:nvPr/>
        </p:nvSpPr>
        <p:spPr>
          <a:xfrm rot="5400000">
            <a:off x="3479174" y="1711089"/>
            <a:ext cx="1263859" cy="593400"/>
          </a:xfrm>
          <a:prstGeom prst="triangle">
            <a:avLst/>
          </a:prstGeom>
          <a:gradFill>
            <a:gsLst>
              <a:gs pos="11000">
                <a:srgbClr val="D01C4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4" name="Picture 7" descr="PET Bottles Sleeve - PET Bottle Sleeve Manufacturer from Nagpur">
            <a:extLst>
              <a:ext uri="{FF2B5EF4-FFF2-40B4-BE49-F238E27FC236}">
                <a16:creationId xmlns:a16="http://schemas.microsoft.com/office/drawing/2014/main" id="{225047E9-3D86-4405-B2B8-0DF10409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37" y="1559424"/>
            <a:ext cx="1914007" cy="19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8E807B47-A0CF-4C33-96FE-9D05BC1D2F14}"/>
              </a:ext>
            </a:extLst>
          </p:cNvPr>
          <p:cNvCxnSpPr>
            <a:cxnSpLocks/>
          </p:cNvCxnSpPr>
          <p:nvPr/>
        </p:nvCxnSpPr>
        <p:spPr>
          <a:xfrm flipV="1">
            <a:off x="5988429" y="1729057"/>
            <a:ext cx="2187997" cy="17236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">
            <a:extLst>
              <a:ext uri="{FF2B5EF4-FFF2-40B4-BE49-F238E27FC236}">
                <a16:creationId xmlns:a16="http://schemas.microsoft.com/office/drawing/2014/main" id="{8AFE5177-2F4D-4288-B192-46176FC5F1B5}"/>
              </a:ext>
            </a:extLst>
          </p:cNvPr>
          <p:cNvSpPr/>
          <p:nvPr/>
        </p:nvSpPr>
        <p:spPr>
          <a:xfrm>
            <a:off x="767406" y="1950372"/>
            <a:ext cx="2852833" cy="78047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1080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Standardiza</a:t>
            </a:r>
            <a:r>
              <a:rPr lang="cs-CZ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</a:t>
            </a: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materiálů a barev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Eliminace rukávků</a:t>
            </a:r>
          </a:p>
          <a:p>
            <a:endParaRPr lang="cs-CZ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9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26C97AC7-5E46-423B-9B96-15F272E421AA}"/>
              </a:ext>
            </a:extLst>
          </p:cNvPr>
          <p:cNvSpPr/>
          <p:nvPr/>
        </p:nvSpPr>
        <p:spPr>
          <a:xfrm>
            <a:off x="6932025" y="3190241"/>
            <a:ext cx="288032" cy="283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440E1A2-1D24-4FBC-912F-460D8FEA34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440E1A2-1D24-4FBC-912F-460D8FEA3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5DF075C-7D64-45BD-9B49-512278C392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53" name="Rectangle 130">
            <a:extLst>
              <a:ext uri="{FF2B5EF4-FFF2-40B4-BE49-F238E27FC236}">
                <a16:creationId xmlns:a16="http://schemas.microsoft.com/office/drawing/2014/main" id="{2ABD4AD0-BC52-448B-B517-AAF0ED93947A}"/>
              </a:ext>
            </a:extLst>
          </p:cNvPr>
          <p:cNvSpPr/>
          <p:nvPr/>
        </p:nvSpPr>
        <p:spPr>
          <a:xfrm>
            <a:off x="791019" y="1447865"/>
            <a:ext cx="2852833" cy="360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COLLECTION</a:t>
            </a:r>
          </a:p>
        </p:txBody>
      </p:sp>
      <p:sp>
        <p:nvSpPr>
          <p:cNvPr id="145" name="Nadpis 1">
            <a:extLst>
              <a:ext uri="{FF2B5EF4-FFF2-40B4-BE49-F238E27FC236}">
                <a16:creationId xmlns:a16="http://schemas.microsoft.com/office/drawing/2014/main" id="{AFE6C45D-9566-44C4-80D7-2075B28027A2}"/>
              </a:ext>
            </a:extLst>
          </p:cNvPr>
          <p:cNvSpPr txBox="1">
            <a:spLocks/>
          </p:cNvSpPr>
          <p:nvPr/>
        </p:nvSpPr>
        <p:spPr>
          <a:xfrm>
            <a:off x="628458" y="389687"/>
            <a:ext cx="10660902" cy="674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800" b="1" dirty="0">
                <a:solidFill>
                  <a:srgbClr val="0B1E4D"/>
                </a:solidFill>
                <a:latin typeface="Century Gothic" panose="020B0502020202020204" pitchFamily="34" charset="0"/>
              </a:rPr>
              <a:t>Druhý pilíř – vysoce efektivní sběr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87EDF977-28BC-48B9-8D1A-541D217ECD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BAD799"/>
              </a:clrFrom>
              <a:clrTo>
                <a:srgbClr val="BAD799">
                  <a:alpha val="0"/>
                </a:srgbClr>
              </a:clrTo>
            </a:clrChange>
          </a:blip>
          <a:srcRect l="18072" r="18773"/>
          <a:stretch/>
        </p:blipFill>
        <p:spPr>
          <a:xfrm>
            <a:off x="5694975" y="1015475"/>
            <a:ext cx="6162193" cy="5518381"/>
          </a:xfrm>
          <a:prstGeom prst="rect">
            <a:avLst/>
          </a:prstGeom>
        </p:spPr>
      </p:pic>
      <p:sp>
        <p:nvSpPr>
          <p:cNvPr id="22" name="Rovnoramenný trojúhelník 21">
            <a:extLst>
              <a:ext uri="{FF2B5EF4-FFF2-40B4-BE49-F238E27FC236}">
                <a16:creationId xmlns:a16="http://schemas.microsoft.com/office/drawing/2014/main" id="{15BBB7F7-F69B-48AF-812E-6762C444B643}"/>
              </a:ext>
            </a:extLst>
          </p:cNvPr>
          <p:cNvSpPr/>
          <p:nvPr/>
        </p:nvSpPr>
        <p:spPr>
          <a:xfrm rot="5400000">
            <a:off x="3479174" y="1711089"/>
            <a:ext cx="1263859" cy="593400"/>
          </a:xfrm>
          <a:prstGeom prst="triangle">
            <a:avLst/>
          </a:prstGeom>
          <a:gradFill>
            <a:gsLst>
              <a:gs pos="11000">
                <a:srgbClr val="D01C4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Rectangle 129">
            <a:extLst>
              <a:ext uri="{FF2B5EF4-FFF2-40B4-BE49-F238E27FC236}">
                <a16:creationId xmlns:a16="http://schemas.microsoft.com/office/drawing/2014/main" id="{3C170833-2438-42BB-89C6-AF3356445D5C}"/>
              </a:ext>
            </a:extLst>
          </p:cNvPr>
          <p:cNvSpPr/>
          <p:nvPr/>
        </p:nvSpPr>
        <p:spPr>
          <a:xfrm>
            <a:off x="791018" y="1822633"/>
            <a:ext cx="2852833" cy="8998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Efektivní a transparentní systém v každé zemi, kde působíme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Návrat materiálu k výrobci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1481B88-746A-4DF0-9293-4727546D67A7}"/>
              </a:ext>
            </a:extLst>
          </p:cNvPr>
          <p:cNvGrpSpPr/>
          <p:nvPr/>
        </p:nvGrpSpPr>
        <p:grpSpPr>
          <a:xfrm>
            <a:off x="173250" y="2845975"/>
            <a:ext cx="5351174" cy="3446097"/>
            <a:chOff x="5713466" y="260930"/>
            <a:chExt cx="6211504" cy="4484065"/>
          </a:xfrm>
        </p:grpSpPr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D15F13BE-EEFE-46EC-8C99-9F364DB98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3075" t="1791" r="9344"/>
            <a:stretch/>
          </p:blipFill>
          <p:spPr>
            <a:xfrm>
              <a:off x="5713466" y="260930"/>
              <a:ext cx="6211504" cy="4484065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52827A32-F89F-43BB-895C-F82426A649B0}"/>
                </a:ext>
              </a:extLst>
            </p:cNvPr>
            <p:cNvSpPr txBox="1"/>
            <p:nvPr/>
          </p:nvSpPr>
          <p:spPr>
            <a:xfrm>
              <a:off x="9959546" y="1543289"/>
              <a:ext cx="187361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b="1" dirty="0"/>
                <a:t>Průměrná míra návratnosti nápojových obalů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70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49DBFB9-D270-47CB-94BF-C2D240A4F34E}"/>
              </a:ext>
            </a:extLst>
          </p:cNvPr>
          <p:cNvSpPr txBox="1">
            <a:spLocks/>
          </p:cNvSpPr>
          <p:nvPr/>
        </p:nvSpPr>
        <p:spPr>
          <a:xfrm>
            <a:off x="838200" y="2798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Evropské státy mění své systémy</a:t>
            </a:r>
            <a:endParaRPr lang="en-U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CD0886-B397-444D-9708-5E639E4B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899630"/>
            <a:ext cx="10592656" cy="5958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22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4795F16-054D-4BA6-AC8F-FDF90FCBAFD5}"/>
              </a:ext>
            </a:extLst>
          </p:cNvPr>
          <p:cNvGrpSpPr/>
          <p:nvPr/>
        </p:nvGrpSpPr>
        <p:grpSpPr>
          <a:xfrm>
            <a:off x="6430294" y="3197918"/>
            <a:ext cx="2292195" cy="2265730"/>
            <a:chOff x="10196027" y="5039305"/>
            <a:chExt cx="1296122" cy="1308955"/>
          </a:xfrm>
        </p:grpSpPr>
        <p:pic>
          <p:nvPicPr>
            <p:cNvPr id="131" name="Grafický objekt 130">
              <a:extLst>
                <a:ext uri="{FF2B5EF4-FFF2-40B4-BE49-F238E27FC236}">
                  <a16:creationId xmlns:a16="http://schemas.microsoft.com/office/drawing/2014/main" id="{F102B81C-9506-4DDA-98C8-7A1A7B9B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96027" y="5039305"/>
              <a:ext cx="1296122" cy="1308955"/>
            </a:xfrm>
            <a:prstGeom prst="rect">
              <a:avLst/>
            </a:prstGeom>
          </p:spPr>
        </p:pic>
        <p:pic>
          <p:nvPicPr>
            <p:cNvPr id="129" name="Grafický objekt 128">
              <a:extLst>
                <a:ext uri="{FF2B5EF4-FFF2-40B4-BE49-F238E27FC236}">
                  <a16:creationId xmlns:a16="http://schemas.microsoft.com/office/drawing/2014/main" id="{6CFC8928-7447-45FF-B646-6F4EBBA2C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52459" y="5242231"/>
              <a:ext cx="783258" cy="903101"/>
            </a:xfrm>
            <a:prstGeom prst="rect">
              <a:avLst/>
            </a:prstGeom>
          </p:spPr>
        </p:pic>
      </p:grp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440E1A2-1D24-4FBC-912F-460D8FEA34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440E1A2-1D24-4FBC-912F-460D8FEA3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5DF075C-7D64-45BD-9B49-512278C392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56" name="Rectangle 133">
            <a:extLst>
              <a:ext uri="{FF2B5EF4-FFF2-40B4-BE49-F238E27FC236}">
                <a16:creationId xmlns:a16="http://schemas.microsoft.com/office/drawing/2014/main" id="{4CEEA520-F8BE-44C3-8E62-C2D45BA477EF}"/>
              </a:ext>
            </a:extLst>
          </p:cNvPr>
          <p:cNvSpPr/>
          <p:nvPr/>
        </p:nvSpPr>
        <p:spPr>
          <a:xfrm>
            <a:off x="867663" y="1455844"/>
            <a:ext cx="2852833" cy="360000"/>
          </a:xfrm>
          <a:prstGeom prst="rect">
            <a:avLst/>
          </a:prstGeom>
          <a:solidFill>
            <a:srgbClr val="031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entury Gothic" panose="020B0502020202020204" pitchFamily="34" charset="0"/>
              </a:rPr>
              <a:t>Z LAHVE DO LAHVE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5" name="Nadpis 1">
            <a:extLst>
              <a:ext uri="{FF2B5EF4-FFF2-40B4-BE49-F238E27FC236}">
                <a16:creationId xmlns:a16="http://schemas.microsoft.com/office/drawing/2014/main" id="{AFE6C45D-9566-44C4-80D7-2075B28027A2}"/>
              </a:ext>
            </a:extLst>
          </p:cNvPr>
          <p:cNvSpPr txBox="1">
            <a:spLocks/>
          </p:cNvSpPr>
          <p:nvPr/>
        </p:nvSpPr>
        <p:spPr>
          <a:xfrm>
            <a:off x="628458" y="389687"/>
            <a:ext cx="10660902" cy="674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800" b="1" dirty="0">
                <a:solidFill>
                  <a:srgbClr val="0B1E4D"/>
                </a:solidFill>
                <a:latin typeface="Century Gothic" panose="020B0502020202020204" pitchFamily="34" charset="0"/>
              </a:rPr>
              <a:t>Třetí pilíř – recyklace z lahve do lahve</a:t>
            </a:r>
          </a:p>
        </p:txBody>
      </p:sp>
      <p:sp>
        <p:nvSpPr>
          <p:cNvPr id="158" name="Rovnoramenný trojúhelník 157">
            <a:extLst>
              <a:ext uri="{FF2B5EF4-FFF2-40B4-BE49-F238E27FC236}">
                <a16:creationId xmlns:a16="http://schemas.microsoft.com/office/drawing/2014/main" id="{915E3093-6894-436E-9CEB-3340B9499036}"/>
              </a:ext>
            </a:extLst>
          </p:cNvPr>
          <p:cNvSpPr/>
          <p:nvPr/>
        </p:nvSpPr>
        <p:spPr>
          <a:xfrm rot="5400000">
            <a:off x="3479174" y="1711088"/>
            <a:ext cx="1263859" cy="593400"/>
          </a:xfrm>
          <a:prstGeom prst="triangle">
            <a:avLst/>
          </a:prstGeom>
          <a:gradFill>
            <a:gsLst>
              <a:gs pos="11000">
                <a:srgbClr val="D01C4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9EF699C6-B140-4C32-8C19-AA408AAAF4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12678" y="4164844"/>
            <a:ext cx="456936" cy="526849"/>
          </a:xfrm>
          <a:prstGeom prst="rect">
            <a:avLst/>
          </a:prstGeom>
        </p:spPr>
      </p:pic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B27C0C00-460D-4E00-88D7-21D99C16F0B9}"/>
              </a:ext>
            </a:extLst>
          </p:cNvPr>
          <p:cNvSpPr/>
          <p:nvPr/>
        </p:nvSpPr>
        <p:spPr>
          <a:xfrm>
            <a:off x="8751167" y="4205447"/>
            <a:ext cx="813993" cy="416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F2BFDF4-01AB-44DB-B8AD-254CF4AD689B}"/>
              </a:ext>
            </a:extLst>
          </p:cNvPr>
          <p:cNvSpPr txBox="1"/>
          <p:nvPr/>
        </p:nvSpPr>
        <p:spPr>
          <a:xfrm>
            <a:off x="5864698" y="1819574"/>
            <a:ext cx="461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Až 80% </a:t>
            </a:r>
            <a:r>
              <a:rPr lang="cs-CZ" sz="2400" dirty="0" err="1"/>
              <a:t>rPET</a:t>
            </a:r>
            <a:r>
              <a:rPr lang="cs-CZ" sz="2400" dirty="0"/>
              <a:t> v našich lahvích</a:t>
            </a:r>
          </a:p>
        </p:txBody>
      </p:sp>
      <p:sp>
        <p:nvSpPr>
          <p:cNvPr id="15" name="Rectangle 132">
            <a:extLst>
              <a:ext uri="{FF2B5EF4-FFF2-40B4-BE49-F238E27FC236}">
                <a16:creationId xmlns:a16="http://schemas.microsoft.com/office/drawing/2014/main" id="{5944FBAF-5681-4283-8E38-E03C097FC4FE}"/>
              </a:ext>
            </a:extLst>
          </p:cNvPr>
          <p:cNvSpPr/>
          <p:nvPr/>
        </p:nvSpPr>
        <p:spPr>
          <a:xfrm>
            <a:off x="861313" y="1810802"/>
            <a:ext cx="2852833" cy="9483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Až 80% </a:t>
            </a:r>
            <a:r>
              <a:rPr lang="cs-CZ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rPET</a:t>
            </a: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v našich lahvích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Používání menšího množství  </a:t>
            </a:r>
            <a:r>
              <a:rPr lang="cs-CZ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virgin</a:t>
            </a:r>
            <a:r>
              <a:rPr lang="cs-CZ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PETu</a:t>
            </a:r>
            <a:endParaRPr lang="cs-CZ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60AE7E6F-C78F-4EDB-B904-467389380586}"/>
              </a:ext>
            </a:extLst>
          </p:cNvPr>
          <p:cNvGrpSpPr/>
          <p:nvPr/>
        </p:nvGrpSpPr>
        <p:grpSpPr>
          <a:xfrm>
            <a:off x="861313" y="3037093"/>
            <a:ext cx="3188970" cy="3431220"/>
            <a:chOff x="861313" y="3037093"/>
            <a:chExt cx="3188970" cy="3431220"/>
          </a:xfrm>
        </p:grpSpPr>
        <p:pic>
          <p:nvPicPr>
            <p:cNvPr id="1039" name="Picture 15" descr="Z lahve bude lahev | Mattoni">
              <a:extLst>
                <a:ext uri="{FF2B5EF4-FFF2-40B4-BE49-F238E27FC236}">
                  <a16:creationId xmlns:a16="http://schemas.microsoft.com/office/drawing/2014/main" id="{8F59BCAA-AE41-4343-B624-920F3D239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13" y="3037093"/>
              <a:ext cx="3188970" cy="343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19E52847-9D57-4906-AB98-5E556E4DF830}"/>
                </a:ext>
              </a:extLst>
            </p:cNvPr>
            <p:cNvSpPr/>
            <p:nvPr/>
          </p:nvSpPr>
          <p:spPr>
            <a:xfrm>
              <a:off x="2640330" y="5123821"/>
              <a:ext cx="1028700" cy="568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0817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DBCC82F9-78A3-40C3-BC5C-DCC06E081AA1}"/>
              </a:ext>
            </a:extLst>
          </p:cNvPr>
          <p:cNvSpPr txBox="1"/>
          <p:nvPr/>
        </p:nvSpPr>
        <p:spPr>
          <a:xfrm>
            <a:off x="686637" y="1724518"/>
            <a:ext cx="10818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Naše uhlíková stopa v roce 2020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Graf 11">
                <a:extLst>
                  <a:ext uri="{FF2B5EF4-FFF2-40B4-BE49-F238E27FC236}">
                    <a16:creationId xmlns:a16="http://schemas.microsoft.com/office/drawing/2014/main" id="{93DB50A6-519A-42B1-A3A6-F14F0B031BEE}"/>
                  </a:ext>
                </a:extLst>
              </p:cNvPr>
              <p:cNvGraphicFramePr/>
              <p:nvPr/>
            </p:nvGraphicFramePr>
            <p:xfrm>
              <a:off x="1596000" y="2319149"/>
              <a:ext cx="9000000" cy="432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2" name="Graf 11">
                <a:extLst>
                  <a:ext uri="{FF2B5EF4-FFF2-40B4-BE49-F238E27FC236}">
                    <a16:creationId xmlns:a16="http://schemas.microsoft.com/office/drawing/2014/main" id="{93DB50A6-519A-42B1-A3A6-F14F0B031B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6000" y="2319149"/>
                <a:ext cx="9000000" cy="4320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Nadpis 6">
            <a:extLst>
              <a:ext uri="{FF2B5EF4-FFF2-40B4-BE49-F238E27FC236}">
                <a16:creationId xmlns:a16="http://schemas.microsoft.com/office/drawing/2014/main" id="{0BA63C0A-918E-4A19-B546-17ABD8DEB389}"/>
              </a:ext>
            </a:extLst>
          </p:cNvPr>
          <p:cNvSpPr txBox="1">
            <a:spLocks/>
          </p:cNvSpPr>
          <p:nvPr/>
        </p:nvSpPr>
        <p:spPr>
          <a:xfrm>
            <a:off x="534985" y="255850"/>
            <a:ext cx="11178040" cy="1075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/>
            <a:r>
              <a:rPr lang="cs-CZ" sz="4000" dirty="0"/>
              <a:t>Až dosáhneme plné </a:t>
            </a:r>
            <a:r>
              <a:rPr lang="cs-CZ" sz="4000" dirty="0" err="1"/>
              <a:t>cirkularity</a:t>
            </a:r>
            <a:r>
              <a:rPr lang="cs-CZ" sz="4000" dirty="0"/>
              <a:t>, uhlíková stopa 					našich obalů bude jen třetinová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45521DC-90BE-485E-8B36-DE5327EB5827}"/>
              </a:ext>
            </a:extLst>
          </p:cNvPr>
          <p:cNvCxnSpPr>
            <a:cxnSpLocks/>
          </p:cNvCxnSpPr>
          <p:nvPr/>
        </p:nvCxnSpPr>
        <p:spPr>
          <a:xfrm>
            <a:off x="2386898" y="2785417"/>
            <a:ext cx="0" cy="1481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8CED7F0-2FC2-4867-A583-E454B5277FC6}"/>
              </a:ext>
            </a:extLst>
          </p:cNvPr>
          <p:cNvCxnSpPr/>
          <p:nvPr/>
        </p:nvCxnSpPr>
        <p:spPr>
          <a:xfrm>
            <a:off x="2217683" y="4288223"/>
            <a:ext cx="367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5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1Z6HyXQifLiGZVJsBc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WZ0K.YFh9Kax4Ot70l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1Z6HyXQifLiGZVJsBc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1Z6HyXQifLiGZVJsBc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1Z6HyXQifLiGZVJsBc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Office">
  <a:themeElements>
    <a:clrScheme name="Mattoni 1873">
      <a:dk1>
        <a:srgbClr val="002554"/>
      </a:dk1>
      <a:lt1>
        <a:sysClr val="window" lastClr="FFFFFF"/>
      </a:lt1>
      <a:dk2>
        <a:srgbClr val="44546A"/>
      </a:dk2>
      <a:lt2>
        <a:srgbClr val="E7E6E6"/>
      </a:lt2>
      <a:accent1>
        <a:srgbClr val="002554"/>
      </a:accent1>
      <a:accent2>
        <a:srgbClr val="98989A"/>
      </a:accent2>
      <a:accent3>
        <a:srgbClr val="DEDEDF"/>
      </a:accent3>
      <a:accent4>
        <a:srgbClr val="002554"/>
      </a:accent4>
      <a:accent5>
        <a:srgbClr val="002E6C"/>
      </a:accent5>
      <a:accent6>
        <a:srgbClr val="004AAC"/>
      </a:accent6>
      <a:hlink>
        <a:srgbClr val="011D39"/>
      </a:hlink>
      <a:folHlink>
        <a:srgbClr val="77777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CE4D5F0-6C4B-421A-875F-D6E3F0E33029}" vid="{96FD9E84-8180-4BC8-B74D-46C78EB5DE3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Širokoúhlá obrazovka</PresentationFormat>
  <Paragraphs>112</Paragraphs>
  <Slides>20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Verdana</vt:lpstr>
      <vt:lpstr>Wingdings</vt:lpstr>
      <vt:lpstr>Motiv Office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Cesta k cirkularitě na Slovensku</vt:lpstr>
      <vt:lpstr>Prezentace aplikace PowerPoint</vt:lpstr>
      <vt:lpstr>Prezentace aplikace PowerPoint</vt:lpstr>
      <vt:lpstr>Prezentace aplikace PowerPoint</vt:lpstr>
      <vt:lpstr>Statistiky po 9 měsících fungování systému</vt:lpstr>
      <vt:lpstr>Pokud jediný z pilířů nefunguje,       nelze docílit cirkularity</vt:lpstr>
      <vt:lpstr>Dlouhodobě udržitelná cirkularita PET lahví - 80% obsah recyklátu</vt:lpstr>
      <vt:lpstr>Ztráty během recyklace</vt:lpstr>
      <vt:lpstr>100% rPET?</vt:lpstr>
      <vt:lpstr>Code of Conduct</vt:lpstr>
      <vt:lpstr>Děkuji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Hálová Klára</dc:creator>
  <cp:lastModifiedBy>Hálová Klára</cp:lastModifiedBy>
  <cp:revision>70</cp:revision>
  <dcterms:created xsi:type="dcterms:W3CDTF">2021-03-26T00:53:37Z</dcterms:created>
  <dcterms:modified xsi:type="dcterms:W3CDTF">2022-10-19T22:06:46Z</dcterms:modified>
</cp:coreProperties>
</file>