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3"/>
  </p:notesMasterIdLst>
  <p:sldIdLst>
    <p:sldId id="1537" r:id="rId2"/>
    <p:sldId id="256" r:id="rId3"/>
    <p:sldId id="259" r:id="rId4"/>
    <p:sldId id="1531" r:id="rId5"/>
    <p:sldId id="294" r:id="rId6"/>
    <p:sldId id="1539" r:id="rId7"/>
    <p:sldId id="1519" r:id="rId8"/>
    <p:sldId id="1477" r:id="rId9"/>
    <p:sldId id="1520" r:id="rId10"/>
    <p:sldId id="1509" r:id="rId11"/>
    <p:sldId id="1476" r:id="rId12"/>
    <p:sldId id="1512" r:id="rId13"/>
    <p:sldId id="1556" r:id="rId14"/>
    <p:sldId id="1549" r:id="rId15"/>
    <p:sldId id="1547" r:id="rId16"/>
    <p:sldId id="1536" r:id="rId17"/>
    <p:sldId id="1490" r:id="rId18"/>
    <p:sldId id="1534" r:id="rId19"/>
    <p:sldId id="1535" r:id="rId20"/>
    <p:sldId id="1459" r:id="rId21"/>
    <p:sldId id="1465" r:id="rId22"/>
    <p:sldId id="1494" r:id="rId23"/>
    <p:sldId id="258" r:id="rId24"/>
    <p:sldId id="1548" r:id="rId25"/>
    <p:sldId id="276" r:id="rId26"/>
    <p:sldId id="1492" r:id="rId27"/>
    <p:sldId id="1542" r:id="rId28"/>
    <p:sldId id="1552" r:id="rId29"/>
    <p:sldId id="1553" r:id="rId30"/>
    <p:sldId id="1554" r:id="rId31"/>
    <p:sldId id="1461" r:id="rId32"/>
  </p:sldIdLst>
  <p:sldSz cx="9144000" cy="6858000" type="screen4x3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72A"/>
    <a:srgbClr val="EE3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9" autoAdjust="0"/>
    <p:restoredTop sz="63614" autoAdjust="0"/>
  </p:normalViewPr>
  <p:slideViewPr>
    <p:cSldViewPr snapToGrid="0" snapToObjects="1">
      <p:cViewPr varScale="1">
        <p:scale>
          <a:sx n="68" d="100"/>
          <a:sy n="68" d="100"/>
        </p:scale>
        <p:origin x="18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xvesela8\Downloads\Kompletn&#237;_v&#253;sledky_rozbor&#367;_za_3_rok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xvesela8\Downloads\Kompletn&#237;_v&#253;sledky_rozbor&#367;_za_3_rok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218;MO\Desktop\TA&#268;R%20pl&#253;tv&#225;n&#237;%20potravinami\Pl&#253;tv&#225;n&#237;%20potravinami%20-%202.%20dotazn&#237;kov&#233;%20&#353;et&#345;en&#237;\Pl&#253;tv&#225;n&#237;%20potravinami%202%20-%20odpov&#283;di%20(v&#269;etn&#283;%20porovn&#225;n&#237;)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218;MO\Desktop\TA&#268;R%20pl&#253;tv&#225;n&#237;%20potravinami\Pl&#253;tv&#225;n&#237;%20potravinami%20-%202.%20dotazn&#237;kov&#233;%20&#353;et&#345;en&#237;\Pl&#253;tv&#225;n&#237;%20potravinami%202%20-%20odpov&#283;di%20(v&#269;etn&#283;%20porovn&#225;n&#237;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'Srovnání let'!$Q$5</c:f>
              <c:strCache>
                <c:ptCount val="1"/>
                <c:pt idx="0">
                  <c:v>2019/20 (1.rok)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'Srovnání let'!$R$4:$U$4</c:f>
              <c:strCache>
                <c:ptCount val="4"/>
                <c:pt idx="0">
                  <c:v>Průměrný Brňan</c:v>
                </c:pt>
                <c:pt idx="1">
                  <c:v>Venkovská zástavba</c:v>
                </c:pt>
                <c:pt idx="2">
                  <c:v>Vilová zástavba</c:v>
                </c:pt>
                <c:pt idx="3">
                  <c:v>Sídlištní zásavba</c:v>
                </c:pt>
              </c:strCache>
            </c:strRef>
          </c:cat>
          <c:val>
            <c:numRef>
              <c:f>'Srovnání let'!$R$5:$U$5</c:f>
              <c:numCache>
                <c:formatCode>0.0</c:formatCode>
                <c:ptCount val="4"/>
                <c:pt idx="0">
                  <c:v>37.416430480587216</c:v>
                </c:pt>
                <c:pt idx="1">
                  <c:v>29.086916947609019</c:v>
                </c:pt>
                <c:pt idx="2">
                  <c:v>32.656822571568419</c:v>
                </c:pt>
                <c:pt idx="3">
                  <c:v>53.624813111984793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2A-401D-89BB-19A7ADA0B4B8}"/>
            </c:ext>
          </c:extLst>
        </c:ser>
        <c:ser>
          <c:idx val="1"/>
          <c:order val="1"/>
          <c:tx>
            <c:strRef>
              <c:f>'Srovnání let'!$Q$6</c:f>
              <c:strCache>
                <c:ptCount val="1"/>
                <c:pt idx="0">
                  <c:v>2020/21 (2.rok)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fld id="{A088E3D0-7312-4AD6-B436-BFB03EB342F8}" type="VALUE">
                      <a:rPr lang="en-US"/>
                      <a:pPr/>
                      <a:t>[HODNOTA]</a:t>
                    </a:fld>
                    <a:endParaRPr lang="cs-CZ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D2A-401D-89BB-19A7ADA0B4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'Srovnání let'!$R$4:$U$4</c:f>
              <c:strCache>
                <c:ptCount val="4"/>
                <c:pt idx="0">
                  <c:v>Průměrný Brňan</c:v>
                </c:pt>
                <c:pt idx="1">
                  <c:v>Venkovská zástavba</c:v>
                </c:pt>
                <c:pt idx="2">
                  <c:v>Vilová zástavba</c:v>
                </c:pt>
                <c:pt idx="3">
                  <c:v>Sídlištní zásavba</c:v>
                </c:pt>
              </c:strCache>
            </c:strRef>
          </c:cat>
          <c:val>
            <c:numRef>
              <c:f>'Srovnání let'!$R$6:$U$6</c:f>
              <c:numCache>
                <c:formatCode>0.0</c:formatCode>
                <c:ptCount val="4"/>
                <c:pt idx="0">
                  <c:v>33.271663780336176</c:v>
                </c:pt>
                <c:pt idx="1">
                  <c:v>29.383145605337866</c:v>
                </c:pt>
                <c:pt idx="2">
                  <c:v>32.281910086912909</c:v>
                </c:pt>
                <c:pt idx="3">
                  <c:v>39.372266408856262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2A-401D-89BB-19A7ADA0B4B8}"/>
            </c:ext>
          </c:extLst>
        </c:ser>
        <c:ser>
          <c:idx val="2"/>
          <c:order val="2"/>
          <c:tx>
            <c:strRef>
              <c:f>'Srovnání let'!$Q$7</c:f>
              <c:strCache>
                <c:ptCount val="1"/>
                <c:pt idx="0">
                  <c:v>2021/22 (3.rok)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'Srovnání let'!$R$4:$U$4</c:f>
              <c:strCache>
                <c:ptCount val="4"/>
                <c:pt idx="0">
                  <c:v>Průměrný Brňan</c:v>
                </c:pt>
                <c:pt idx="1">
                  <c:v>Venkovská zástavba</c:v>
                </c:pt>
                <c:pt idx="2">
                  <c:v>Vilová zástavba</c:v>
                </c:pt>
                <c:pt idx="3">
                  <c:v>Sídlištní zásavba</c:v>
                </c:pt>
              </c:strCache>
            </c:strRef>
          </c:cat>
          <c:val>
            <c:numRef>
              <c:f>'Srovnání let'!$R$7:$U$7</c:f>
              <c:numCache>
                <c:formatCode>0.0</c:formatCode>
                <c:ptCount val="4"/>
                <c:pt idx="0">
                  <c:v>38.486596427184892</c:v>
                </c:pt>
                <c:pt idx="1">
                  <c:v>34.773386733373279</c:v>
                </c:pt>
                <c:pt idx="2">
                  <c:v>34.593457535887531</c:v>
                </c:pt>
                <c:pt idx="3">
                  <c:v>47.819654851140648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D2A-401D-89BB-19A7ADA0B4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52782255"/>
        <c:axId val="141853151"/>
      </c:barChart>
      <c:catAx>
        <c:axId val="15278225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1853151"/>
        <c:crosses val="autoZero"/>
        <c:auto val="1"/>
        <c:lblAlgn val="ctr"/>
        <c:lblOffset val="100"/>
        <c:noMultiLvlLbl val="0"/>
      </c:catAx>
      <c:valAx>
        <c:axId val="141853151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2782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105229916664235"/>
          <c:y val="0.88576720044825863"/>
          <c:w val="0.58304933626496369"/>
          <c:h val="6.90189102036649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'Srovnání let'!$R$25</c:f>
              <c:strCache>
                <c:ptCount val="1"/>
                <c:pt idx="0">
                  <c:v>2019/20 (1. rok)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539291206826627E-3"/>
                  <c:y val="1.3303474888591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F7D-46FC-994C-3C00B73ADE2C}"/>
                </c:ext>
              </c:extLst>
            </c:dLbl>
            <c:dLbl>
              <c:idx val="1"/>
              <c:layout>
                <c:manualLayout>
                  <c:x val="5.8617873620478451E-3"/>
                  <c:y val="5.3215994589780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7D-46FC-994C-3C00B73ADE2C}"/>
                </c:ext>
              </c:extLst>
            </c:dLbl>
            <c:dLbl>
              <c:idx val="3"/>
              <c:layout>
                <c:manualLayout>
                  <c:x val="0"/>
                  <c:y val="1.5964169866309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7D-46FC-994C-3C00B73ADE2C}"/>
                </c:ext>
              </c:extLst>
            </c:dLbl>
            <c:dLbl>
              <c:idx val="5"/>
              <c:layout>
                <c:manualLayout>
                  <c:x val="-7.1643240129540772E-17"/>
                  <c:y val="1.5964169866309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7D-46FC-994C-3C00B73ADE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'Srovnání let'!$Q$26:$Q$31</c:f>
              <c:strCache>
                <c:ptCount val="6"/>
                <c:pt idx="0">
                  <c:v>Ovoce a zelenina</c:v>
                </c:pt>
                <c:pt idx="1">
                  <c:v>Pečivo a jeho zbytky</c:v>
                </c:pt>
                <c:pt idx="2">
                  <c:v>Maso, vejce</c:v>
                </c:pt>
                <c:pt idx="3">
                  <c:v>Mléčné výrobky</c:v>
                </c:pt>
                <c:pt idx="4">
                  <c:v>Nápoje vč. zbytků nápojů</c:v>
                </c:pt>
                <c:pt idx="5">
                  <c:v>Hotová jídla</c:v>
                </c:pt>
              </c:strCache>
            </c:strRef>
          </c:cat>
          <c:val>
            <c:numRef>
              <c:f>'Srovnání let'!$R$26:$R$31</c:f>
              <c:numCache>
                <c:formatCode>0.0</c:formatCode>
                <c:ptCount val="6"/>
                <c:pt idx="0">
                  <c:v>9.388602602808211</c:v>
                </c:pt>
                <c:pt idx="1">
                  <c:v>6.9971402924876296</c:v>
                </c:pt>
                <c:pt idx="2">
                  <c:v>2.0551566475178586</c:v>
                </c:pt>
                <c:pt idx="3">
                  <c:v>2.3128911206599976</c:v>
                </c:pt>
                <c:pt idx="4">
                  <c:v>0.97442025294018819</c:v>
                </c:pt>
                <c:pt idx="5">
                  <c:v>3.2211229459385207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F7D-46FC-994C-3C00B73ADE2C}"/>
            </c:ext>
          </c:extLst>
        </c:ser>
        <c:ser>
          <c:idx val="1"/>
          <c:order val="1"/>
          <c:tx>
            <c:strRef>
              <c:f>'Srovnání let'!$S$25</c:f>
              <c:strCache>
                <c:ptCount val="1"/>
                <c:pt idx="0">
                  <c:v>2020/21 (2. rok)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4328648025908154E-16"/>
                  <c:y val="1.0642779910873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F7D-46FC-994C-3C00B73ADE2C}"/>
                </c:ext>
              </c:extLst>
            </c:dLbl>
            <c:dLbl>
              <c:idx val="1"/>
              <c:layout>
                <c:manualLayout>
                  <c:x val="-1.4328648025908154E-16"/>
                  <c:y val="7.98208493315480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F7D-46FC-994C-3C00B73ADE2C}"/>
                </c:ext>
              </c:extLst>
            </c:dLbl>
            <c:dLbl>
              <c:idx val="3"/>
              <c:layout>
                <c:manualLayout>
                  <c:x val="-7.1643240129540772E-17"/>
                  <c:y val="7.98208493315475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F7D-46FC-994C-3C00B73ADE2C}"/>
                </c:ext>
              </c:extLst>
            </c:dLbl>
            <c:dLbl>
              <c:idx val="5"/>
              <c:layout>
                <c:manualLayout>
                  <c:x val="0"/>
                  <c:y val="1.33034748885912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F7D-46FC-994C-3C00B73ADE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'Srovnání let'!$Q$26:$Q$31</c:f>
              <c:strCache>
                <c:ptCount val="6"/>
                <c:pt idx="0">
                  <c:v>Ovoce a zelenina</c:v>
                </c:pt>
                <c:pt idx="1">
                  <c:v>Pečivo a jeho zbytky</c:v>
                </c:pt>
                <c:pt idx="2">
                  <c:v>Maso, vejce</c:v>
                </c:pt>
                <c:pt idx="3">
                  <c:v>Mléčné výrobky</c:v>
                </c:pt>
                <c:pt idx="4">
                  <c:v>Nápoje vč. zbytků nápojů</c:v>
                </c:pt>
                <c:pt idx="5">
                  <c:v>Hotová jídla</c:v>
                </c:pt>
              </c:strCache>
            </c:strRef>
          </c:cat>
          <c:val>
            <c:numRef>
              <c:f>'Srovnání let'!$S$26:$S$31</c:f>
              <c:numCache>
                <c:formatCode>0.0</c:formatCode>
                <c:ptCount val="6"/>
                <c:pt idx="0">
                  <c:v>10.725654640891356</c:v>
                </c:pt>
                <c:pt idx="1">
                  <c:v>6.1286379975855505</c:v>
                </c:pt>
                <c:pt idx="2">
                  <c:v>1.1687049519556607</c:v>
                </c:pt>
                <c:pt idx="3">
                  <c:v>2.8090561896994779</c:v>
                </c:pt>
                <c:pt idx="4">
                  <c:v>0.93871618005374124</c:v>
                </c:pt>
                <c:pt idx="5">
                  <c:v>5.9397978651949916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F7D-46FC-994C-3C00B73ADE2C}"/>
            </c:ext>
          </c:extLst>
        </c:ser>
        <c:ser>
          <c:idx val="2"/>
          <c:order val="2"/>
          <c:tx>
            <c:strRef>
              <c:f>'Srovnání let'!$T$25</c:f>
              <c:strCache>
                <c:ptCount val="1"/>
                <c:pt idx="0">
                  <c:v>2021/22 (3. rok)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7.98208493315477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F7D-46FC-994C-3C00B73ADE2C}"/>
                </c:ext>
              </c:extLst>
            </c:dLbl>
            <c:dLbl>
              <c:idx val="1"/>
              <c:layout>
                <c:manualLayout>
                  <c:x val="0"/>
                  <c:y val="7.98208493315475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F7D-46FC-994C-3C00B73ADE2C}"/>
                </c:ext>
              </c:extLst>
            </c:dLbl>
            <c:dLbl>
              <c:idx val="3"/>
              <c:layout>
                <c:manualLayout>
                  <c:x val="-1.9539291206826627E-3"/>
                  <c:y val="-5.32118045189494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F7D-46FC-994C-3C00B73ADE2C}"/>
                </c:ext>
              </c:extLst>
            </c:dLbl>
            <c:dLbl>
              <c:idx val="5"/>
              <c:layout>
                <c:manualLayout>
                  <c:x val="0"/>
                  <c:y val="1.06427799108731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F7D-46FC-994C-3C00B73ADE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'Srovnání let'!$Q$26:$Q$31</c:f>
              <c:strCache>
                <c:ptCount val="6"/>
                <c:pt idx="0">
                  <c:v>Ovoce a zelenina</c:v>
                </c:pt>
                <c:pt idx="1">
                  <c:v>Pečivo a jeho zbytky</c:v>
                </c:pt>
                <c:pt idx="2">
                  <c:v>Maso, vejce</c:v>
                </c:pt>
                <c:pt idx="3">
                  <c:v>Mléčné výrobky</c:v>
                </c:pt>
                <c:pt idx="4">
                  <c:v>Nápoje vč. zbytků nápojů</c:v>
                </c:pt>
                <c:pt idx="5">
                  <c:v>Hotová jídla</c:v>
                </c:pt>
              </c:strCache>
            </c:strRef>
          </c:cat>
          <c:val>
            <c:numRef>
              <c:f>'Srovnání let'!$T$26:$T$31</c:f>
              <c:numCache>
                <c:formatCode>0.0</c:formatCode>
                <c:ptCount val="6"/>
                <c:pt idx="0">
                  <c:v>13</c:v>
                </c:pt>
                <c:pt idx="1">
                  <c:v>7.2</c:v>
                </c:pt>
                <c:pt idx="2">
                  <c:v>1.1000000000000001</c:v>
                </c:pt>
                <c:pt idx="3">
                  <c:v>2.5</c:v>
                </c:pt>
                <c:pt idx="4">
                  <c:v>0.9</c:v>
                </c:pt>
                <c:pt idx="5">
                  <c:v>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F7D-46FC-994C-3C00B73ADE2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04399471"/>
        <c:axId val="902243343"/>
        <c:axId val="0"/>
      </c:bar3DChart>
      <c:catAx>
        <c:axId val="904399471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02243343"/>
        <c:crosses val="autoZero"/>
        <c:auto val="1"/>
        <c:lblAlgn val="ctr"/>
        <c:lblOffset val="100"/>
        <c:noMultiLvlLbl val="0"/>
      </c:catAx>
      <c:valAx>
        <c:axId val="902243343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904399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000" dirty="0"/>
              <a:t>Množství</a:t>
            </a:r>
            <a:r>
              <a:rPr lang="cs-CZ" sz="2000" baseline="0" dirty="0"/>
              <a:t> vyplýtvaných potravin </a:t>
            </a:r>
            <a:r>
              <a:rPr lang="en-US" sz="2000" baseline="0" dirty="0"/>
              <a:t>[</a:t>
            </a:r>
            <a:r>
              <a:rPr lang="cs-CZ" sz="2000" baseline="0" dirty="0"/>
              <a:t>kg/osoba/rok</a:t>
            </a:r>
            <a:r>
              <a:rPr lang="en-US" sz="2000" baseline="0" dirty="0"/>
              <a:t>]</a:t>
            </a:r>
            <a:endParaRPr lang="cs-CZ" sz="2000" dirty="0"/>
          </a:p>
        </c:rich>
      </c:tx>
      <c:layout>
        <c:manualLayout>
          <c:xMode val="edge"/>
          <c:yMode val="edge"/>
          <c:x val="0.14645226245938361"/>
          <c:y val="2.47036482502061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660698930192879E-2"/>
          <c:y val="0.15115886011206325"/>
          <c:w val="0.87326288399504304"/>
          <c:h val="0.636928180051607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'Porovnání před a během pandemie'!$EI$3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'Porovnání před a během pandemie'!$EH$5:$EH$6</c:f>
              <c:strCache>
                <c:ptCount val="2"/>
                <c:pt idx="0">
                  <c:v>subjektivní odhad                                             (dotazování)</c:v>
                </c:pt>
                <c:pt idx="1">
                  <c:v>reálné množství                                                (rozbory odpadu)</c:v>
                </c:pt>
              </c:strCache>
            </c:strRef>
          </c:cat>
          <c:val>
            <c:numRef>
              <c:f>'Porovnání před a během pandemie'!$EI$5:$EI$6</c:f>
              <c:numCache>
                <c:formatCode>0.00</c:formatCode>
                <c:ptCount val="2"/>
                <c:pt idx="0">
                  <c:v>12.273376048340886</c:v>
                </c:pt>
                <c:pt idx="1">
                  <c:v>37.4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14-4F1D-B35B-88B48947CF40}"/>
            </c:ext>
          </c:extLst>
        </c:ser>
        <c:ser>
          <c:idx val="1"/>
          <c:order val="1"/>
          <c:tx>
            <c:strRef>
              <c:f>'Porovnání před a během pandemie'!$EJ$3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972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cs-CZ"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'Porovnání před a během pandemie'!$EH$5:$EH$6</c:f>
              <c:strCache>
                <c:ptCount val="2"/>
                <c:pt idx="0">
                  <c:v>subjektivní odhad                                             (dotazování)</c:v>
                </c:pt>
                <c:pt idx="1">
                  <c:v>reálné množství                                                (rozbory odpadu)</c:v>
                </c:pt>
              </c:strCache>
            </c:strRef>
          </c:cat>
          <c:val>
            <c:numRef>
              <c:f>'Porovnání před a během pandemie'!$EJ$5:$EJ$6</c:f>
              <c:numCache>
                <c:formatCode>0.00</c:formatCode>
                <c:ptCount val="2"/>
                <c:pt idx="0">
                  <c:v>15.426470588235293</c:v>
                </c:pt>
                <c:pt idx="1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14-4F1D-B35B-88B48947CF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8293840"/>
        <c:axId val="240868000"/>
      </c:barChart>
      <c:catAx>
        <c:axId val="23829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0868000"/>
        <c:crosses val="autoZero"/>
        <c:auto val="1"/>
        <c:lblAlgn val="ctr"/>
        <c:lblOffset val="100"/>
        <c:noMultiLvlLbl val="0"/>
      </c:catAx>
      <c:valAx>
        <c:axId val="240868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38293840"/>
        <c:crosses val="autoZero"/>
        <c:crossBetween val="between"/>
        <c:minorUnit val="5.000000000000001E-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7848361145746157"/>
          <c:y val="0.41484947714868975"/>
          <c:w val="0.11662286860676717"/>
          <c:h val="0.352115034741026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Průměrné hodnocení p</a:t>
            </a:r>
            <a:r>
              <a:rPr lang="en-US"/>
              <a:t>ří</a:t>
            </a:r>
            <a:r>
              <a:rPr lang="cs-CZ"/>
              <a:t>čin</a:t>
            </a:r>
            <a:r>
              <a:rPr lang="cs-CZ" baseline="0"/>
              <a:t> </a:t>
            </a:r>
            <a:r>
              <a:rPr lang="cs-CZ"/>
              <a:t>plýtvání</a:t>
            </a:r>
            <a:r>
              <a:rPr lang="cs-CZ" baseline="0"/>
              <a:t> potravinami</a:t>
            </a:r>
          </a:p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0" baseline="0"/>
              <a:t>(1 = nejméně častá příčina, 5 = nejvíce častá příčina)</a:t>
            </a:r>
            <a:endParaRPr lang="en-US" b="0"/>
          </a:p>
        </c:rich>
      </c:tx>
      <c:layout>
        <c:manualLayout>
          <c:xMode val="edge"/>
          <c:yMode val="edge"/>
          <c:x val="0.25262273794835127"/>
          <c:y val="1.6819725377641285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49953104599755965"/>
          <c:y val="0.20808137187561218"/>
          <c:w val="0.45640312723913334"/>
          <c:h val="0.71022529383825039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'Porovnání před a během pandemie'!$ES$3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'Porovnání před a během pandemie'!$EQ$5:$EQ$15</c:f>
              <c:strCache>
                <c:ptCount val="11"/>
                <c:pt idx="0">
                  <c:v>Znehodnocení potraviny v průběhu uskladnění.</c:v>
                </c:pt>
                <c:pt idx="1">
                  <c:v>Překročení data použitelnosti.</c:v>
                </c:pt>
                <c:pt idx="2">
                  <c:v>Překročení data minimální trvanlivosti.</c:v>
                </c:pt>
                <c:pt idx="3">
                  <c:v>Velké množství navařeného jídla.</c:v>
                </c:pt>
                <c:pt idx="4">
                  <c:v>Neodpovídající kvalita koupené potraviny.</c:v>
                </c:pt>
                <c:pt idx="5">
                  <c:v>Potravina mi nechutná.</c:v>
                </c:pt>
                <c:pt idx="6">
                  <c:v>Velké balení nakupované potraviny.</c:v>
                </c:pt>
                <c:pt idx="7">
                  <c:v>Nepřitažlivý vzhled potraviny.</c:v>
                </c:pt>
                <c:pt idx="8">
                  <c:v>Velká úroda vlastní produkce (vše nezpracujeme).</c:v>
                </c:pt>
                <c:pt idx="9">
                  <c:v>Poškozený obal.</c:v>
                </c:pt>
                <c:pt idx="10">
                  <c:v>Znehodnocení potraviny před jejím uskladněním.</c:v>
                </c:pt>
              </c:strCache>
            </c:strRef>
          </c:cat>
          <c:val>
            <c:numRef>
              <c:f>'Porovnání před a během pandemie'!$ES$5:$ES$15</c:f>
              <c:numCache>
                <c:formatCode>0.0</c:formatCode>
                <c:ptCount val="11"/>
                <c:pt idx="0">
                  <c:v>3.5433673469387754</c:v>
                </c:pt>
                <c:pt idx="1">
                  <c:v>2.442159383033419</c:v>
                </c:pt>
                <c:pt idx="2">
                  <c:v>2.2164948453608249</c:v>
                </c:pt>
                <c:pt idx="3">
                  <c:v>1.9102564102564104</c:v>
                </c:pt>
                <c:pt idx="4">
                  <c:v>1.989795918367347</c:v>
                </c:pt>
                <c:pt idx="5">
                  <c:v>1.5861182519280206</c:v>
                </c:pt>
                <c:pt idx="6">
                  <c:v>1.4329896907216495</c:v>
                </c:pt>
                <c:pt idx="7">
                  <c:v>1.4948453608247423</c:v>
                </c:pt>
                <c:pt idx="8">
                  <c:v>1.558139534883721</c:v>
                </c:pt>
                <c:pt idx="9">
                  <c:v>1.4128205128205129</c:v>
                </c:pt>
                <c:pt idx="10">
                  <c:v>1.2448453608247423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0F-40F2-8A1B-33A843663271}"/>
            </c:ext>
          </c:extLst>
        </c:ser>
        <c:ser>
          <c:idx val="0"/>
          <c:order val="1"/>
          <c:tx>
            <c:strRef>
              <c:f>'Porovnání před a během pandemie'!$ER$3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972A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elete val="1"/>
          </c:dLbls>
          <c:cat>
            <c:strRef>
              <c:f>'Porovnání před a během pandemie'!$EQ$5:$EQ$15</c:f>
              <c:strCache>
                <c:ptCount val="11"/>
                <c:pt idx="0">
                  <c:v>Znehodnocení potraviny v průběhu uskladnění.</c:v>
                </c:pt>
                <c:pt idx="1">
                  <c:v>Překročení data použitelnosti.</c:v>
                </c:pt>
                <c:pt idx="2">
                  <c:v>Překročení data minimální trvanlivosti.</c:v>
                </c:pt>
                <c:pt idx="3">
                  <c:v>Velké množství navařeného jídla.</c:v>
                </c:pt>
                <c:pt idx="4">
                  <c:v>Neodpovídající kvalita koupené potraviny.</c:v>
                </c:pt>
                <c:pt idx="5">
                  <c:v>Potravina mi nechutná.</c:v>
                </c:pt>
                <c:pt idx="6">
                  <c:v>Velké balení nakupované potraviny.</c:v>
                </c:pt>
                <c:pt idx="7">
                  <c:v>Nepřitažlivý vzhled potraviny.</c:v>
                </c:pt>
                <c:pt idx="8">
                  <c:v>Velká úroda vlastní produkce (vše nezpracujeme).</c:v>
                </c:pt>
                <c:pt idx="9">
                  <c:v>Poškozený obal.</c:v>
                </c:pt>
                <c:pt idx="10">
                  <c:v>Znehodnocení potraviny před jejím uskladněním.</c:v>
                </c:pt>
              </c:strCache>
            </c:strRef>
          </c:cat>
          <c:val>
            <c:numRef>
              <c:f>'Porovnání před a během pandemie'!$ER$5:$ER$15</c:f>
              <c:numCache>
                <c:formatCode>0.0</c:formatCode>
                <c:ptCount val="11"/>
                <c:pt idx="0">
                  <c:v>3.2977272727272728</c:v>
                </c:pt>
                <c:pt idx="1">
                  <c:v>2.817351598173516</c:v>
                </c:pt>
                <c:pt idx="2">
                  <c:v>2.5525114155251143</c:v>
                </c:pt>
                <c:pt idx="3">
                  <c:v>2.0704545454545453</c:v>
                </c:pt>
                <c:pt idx="4">
                  <c:v>1.9452054794520548</c:v>
                </c:pt>
                <c:pt idx="5">
                  <c:v>1.791762013729977</c:v>
                </c:pt>
                <c:pt idx="6">
                  <c:v>1.6073059360730593</c:v>
                </c:pt>
                <c:pt idx="7">
                  <c:v>1.4988610478359909</c:v>
                </c:pt>
                <c:pt idx="8">
                  <c:v>1.4828375286041191</c:v>
                </c:pt>
                <c:pt idx="9">
                  <c:v>1.4141876430205951</c:v>
                </c:pt>
                <c:pt idx="10">
                  <c:v>1.3758542141230068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0F-40F2-8A1B-33A8436632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1628704"/>
        <c:axId val="241629088"/>
      </c:barChart>
      <c:catAx>
        <c:axId val="24162870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1629088"/>
        <c:crossesAt val="0"/>
        <c:auto val="1"/>
        <c:lblAlgn val="ctr"/>
        <c:lblOffset val="100"/>
        <c:noMultiLvlLbl val="0"/>
      </c:catAx>
      <c:valAx>
        <c:axId val="241629088"/>
        <c:scaling>
          <c:orientation val="minMax"/>
          <c:max val="4"/>
          <c:min val="1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4162870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E7E3CD-0195-FF4A-8C21-A35F0BCECE37}" type="doc">
      <dgm:prSet loTypeId="urn:microsoft.com/office/officeart/2005/8/layout/process1" loCatId="" qsTypeId="urn:microsoft.com/office/officeart/2005/8/quickstyle/simple5" qsCatId="simple" csTypeId="urn:microsoft.com/office/officeart/2005/8/colors/accent1_2" csCatId="accent1" phldr="1"/>
      <dgm:spPr/>
    </dgm:pt>
    <dgm:pt modelId="{AB5701BB-9D9C-0B4D-91FD-CEC9CEDE8263}">
      <dgm:prSet phldrT="[Text]"/>
      <dgm:spPr/>
      <dgm:t>
        <a:bodyPr/>
        <a:lstStyle/>
        <a:p>
          <a:r>
            <a:rPr lang="cs-CZ" dirty="0"/>
            <a:t>1. rok</a:t>
          </a:r>
        </a:p>
        <a:p>
          <a:r>
            <a:rPr lang="cs-CZ" dirty="0"/>
            <a:t>Měření reálného potravinového odpadu bez intervenčních zásahů</a:t>
          </a:r>
        </a:p>
      </dgm:t>
    </dgm:pt>
    <dgm:pt modelId="{AE45BE84-B5D8-A94B-9F60-52221204D83C}" type="parTrans" cxnId="{2F958F87-6806-B343-8B9B-2E5BC978F186}">
      <dgm:prSet/>
      <dgm:spPr/>
      <dgm:t>
        <a:bodyPr/>
        <a:lstStyle/>
        <a:p>
          <a:endParaRPr lang="cs-CZ"/>
        </a:p>
      </dgm:t>
    </dgm:pt>
    <dgm:pt modelId="{2967CC09-717D-0B45-981E-F8E1EFF853B8}" type="sibTrans" cxnId="{2F958F87-6806-B343-8B9B-2E5BC978F186}">
      <dgm:prSet/>
      <dgm:spPr/>
      <dgm:t>
        <a:bodyPr/>
        <a:lstStyle/>
        <a:p>
          <a:endParaRPr lang="cs-CZ"/>
        </a:p>
      </dgm:t>
    </dgm:pt>
    <dgm:pt modelId="{7902E026-C32B-2945-80A8-4C941D959C85}">
      <dgm:prSet phldrT="[Text]"/>
      <dgm:spPr/>
      <dgm:t>
        <a:bodyPr/>
        <a:lstStyle/>
        <a:p>
          <a:r>
            <a:rPr lang="cs-CZ" dirty="0"/>
            <a:t>2. rok</a:t>
          </a:r>
        </a:p>
        <a:p>
          <a:r>
            <a:rPr lang="cs-CZ" dirty="0"/>
            <a:t>Probíhající intervence a měření reálného okamžitého efektu</a:t>
          </a:r>
        </a:p>
      </dgm:t>
    </dgm:pt>
    <dgm:pt modelId="{84DA5500-A1EE-A242-9BC9-07933B008122}" type="parTrans" cxnId="{19EA4D1E-358C-7B4A-AFCA-6CF8A6D82BB8}">
      <dgm:prSet/>
      <dgm:spPr/>
      <dgm:t>
        <a:bodyPr/>
        <a:lstStyle/>
        <a:p>
          <a:endParaRPr lang="cs-CZ"/>
        </a:p>
      </dgm:t>
    </dgm:pt>
    <dgm:pt modelId="{450DA6CD-C622-9A45-B1FE-4162C49D089C}" type="sibTrans" cxnId="{19EA4D1E-358C-7B4A-AFCA-6CF8A6D82BB8}">
      <dgm:prSet/>
      <dgm:spPr/>
      <dgm:t>
        <a:bodyPr/>
        <a:lstStyle/>
        <a:p>
          <a:endParaRPr lang="cs-CZ"/>
        </a:p>
      </dgm:t>
    </dgm:pt>
    <dgm:pt modelId="{354DDCBC-4699-6341-964B-841C77ADF12D}">
      <dgm:prSet phldrT="[Text]"/>
      <dgm:spPr/>
      <dgm:t>
        <a:bodyPr/>
        <a:lstStyle/>
        <a:p>
          <a:r>
            <a:rPr lang="cs-CZ" dirty="0"/>
            <a:t>3. rok</a:t>
          </a:r>
        </a:p>
        <a:p>
          <a:r>
            <a:rPr lang="cs-CZ" dirty="0"/>
            <a:t>Měření reálného dlouhodobého efektu intervence po ukončení působení </a:t>
          </a:r>
        </a:p>
      </dgm:t>
    </dgm:pt>
    <dgm:pt modelId="{05FCD547-3A3B-1844-B05C-8DAF28424641}" type="parTrans" cxnId="{235A71F6-D809-334F-B520-2D3D45730789}">
      <dgm:prSet/>
      <dgm:spPr/>
      <dgm:t>
        <a:bodyPr/>
        <a:lstStyle/>
        <a:p>
          <a:endParaRPr lang="cs-CZ"/>
        </a:p>
      </dgm:t>
    </dgm:pt>
    <dgm:pt modelId="{BCF8F9E6-B7C7-1E44-8B62-C3B019707AB7}" type="sibTrans" cxnId="{235A71F6-D809-334F-B520-2D3D45730789}">
      <dgm:prSet/>
      <dgm:spPr/>
      <dgm:t>
        <a:bodyPr/>
        <a:lstStyle/>
        <a:p>
          <a:endParaRPr lang="cs-CZ"/>
        </a:p>
      </dgm:t>
    </dgm:pt>
    <dgm:pt modelId="{B3EF49A4-13B4-BF49-85C3-7805707EFC3E}" type="pres">
      <dgm:prSet presAssocID="{08E7E3CD-0195-FF4A-8C21-A35F0BCECE37}" presName="Name0" presStyleCnt="0">
        <dgm:presLayoutVars>
          <dgm:dir/>
          <dgm:resizeHandles val="exact"/>
        </dgm:presLayoutVars>
      </dgm:prSet>
      <dgm:spPr/>
    </dgm:pt>
    <dgm:pt modelId="{F5C6E44C-3D0B-4745-B19C-C60C97898F08}" type="pres">
      <dgm:prSet presAssocID="{AB5701BB-9D9C-0B4D-91FD-CEC9CEDE8263}" presName="node" presStyleLbl="node1" presStyleIdx="0" presStyleCnt="3">
        <dgm:presLayoutVars>
          <dgm:bulletEnabled val="1"/>
        </dgm:presLayoutVars>
      </dgm:prSet>
      <dgm:spPr/>
    </dgm:pt>
    <dgm:pt modelId="{60A3CEEC-EA92-0E41-8EAA-9A365A783DCB}" type="pres">
      <dgm:prSet presAssocID="{2967CC09-717D-0B45-981E-F8E1EFF853B8}" presName="sibTrans" presStyleLbl="sibTrans2D1" presStyleIdx="0" presStyleCnt="2"/>
      <dgm:spPr/>
    </dgm:pt>
    <dgm:pt modelId="{C9ECFC39-7EF9-B04E-A53A-CFBFDDCC7BA2}" type="pres">
      <dgm:prSet presAssocID="{2967CC09-717D-0B45-981E-F8E1EFF853B8}" presName="connectorText" presStyleLbl="sibTrans2D1" presStyleIdx="0" presStyleCnt="2"/>
      <dgm:spPr/>
    </dgm:pt>
    <dgm:pt modelId="{770E1BD6-575E-1B42-A4EC-31D3D1DD4919}" type="pres">
      <dgm:prSet presAssocID="{7902E026-C32B-2945-80A8-4C941D959C85}" presName="node" presStyleLbl="node1" presStyleIdx="1" presStyleCnt="3">
        <dgm:presLayoutVars>
          <dgm:bulletEnabled val="1"/>
        </dgm:presLayoutVars>
      </dgm:prSet>
      <dgm:spPr/>
    </dgm:pt>
    <dgm:pt modelId="{6051E688-528E-364E-B37B-9F31828D05ED}" type="pres">
      <dgm:prSet presAssocID="{450DA6CD-C622-9A45-B1FE-4162C49D089C}" presName="sibTrans" presStyleLbl="sibTrans2D1" presStyleIdx="1" presStyleCnt="2"/>
      <dgm:spPr/>
    </dgm:pt>
    <dgm:pt modelId="{E584FB16-3D9F-7246-96FE-E69B36E61993}" type="pres">
      <dgm:prSet presAssocID="{450DA6CD-C622-9A45-B1FE-4162C49D089C}" presName="connectorText" presStyleLbl="sibTrans2D1" presStyleIdx="1" presStyleCnt="2"/>
      <dgm:spPr/>
    </dgm:pt>
    <dgm:pt modelId="{2F4C2C9A-3AD0-2846-87D5-88E535013BC2}" type="pres">
      <dgm:prSet presAssocID="{354DDCBC-4699-6341-964B-841C77ADF12D}" presName="node" presStyleLbl="node1" presStyleIdx="2" presStyleCnt="3">
        <dgm:presLayoutVars>
          <dgm:bulletEnabled val="1"/>
        </dgm:presLayoutVars>
      </dgm:prSet>
      <dgm:spPr/>
    </dgm:pt>
  </dgm:ptLst>
  <dgm:cxnLst>
    <dgm:cxn modelId="{133A511B-D835-4249-9D74-41919ED1D578}" type="presOf" srcId="{08E7E3CD-0195-FF4A-8C21-A35F0BCECE37}" destId="{B3EF49A4-13B4-BF49-85C3-7805707EFC3E}" srcOrd="0" destOrd="0" presId="urn:microsoft.com/office/officeart/2005/8/layout/process1"/>
    <dgm:cxn modelId="{19EA4D1E-358C-7B4A-AFCA-6CF8A6D82BB8}" srcId="{08E7E3CD-0195-FF4A-8C21-A35F0BCECE37}" destId="{7902E026-C32B-2945-80A8-4C941D959C85}" srcOrd="1" destOrd="0" parTransId="{84DA5500-A1EE-A242-9BC9-07933B008122}" sibTransId="{450DA6CD-C622-9A45-B1FE-4162C49D089C}"/>
    <dgm:cxn modelId="{95E2264E-643B-3B47-93C5-26CB3C93DE4F}" type="presOf" srcId="{450DA6CD-C622-9A45-B1FE-4162C49D089C}" destId="{6051E688-528E-364E-B37B-9F31828D05ED}" srcOrd="0" destOrd="0" presId="urn:microsoft.com/office/officeart/2005/8/layout/process1"/>
    <dgm:cxn modelId="{CCB8A157-2BA1-7C4C-9206-AE6D3D5FF29A}" type="presOf" srcId="{7902E026-C32B-2945-80A8-4C941D959C85}" destId="{770E1BD6-575E-1B42-A4EC-31D3D1DD4919}" srcOrd="0" destOrd="0" presId="urn:microsoft.com/office/officeart/2005/8/layout/process1"/>
    <dgm:cxn modelId="{2F958F87-6806-B343-8B9B-2E5BC978F186}" srcId="{08E7E3CD-0195-FF4A-8C21-A35F0BCECE37}" destId="{AB5701BB-9D9C-0B4D-91FD-CEC9CEDE8263}" srcOrd="0" destOrd="0" parTransId="{AE45BE84-B5D8-A94B-9F60-52221204D83C}" sibTransId="{2967CC09-717D-0B45-981E-F8E1EFF853B8}"/>
    <dgm:cxn modelId="{A29A70A3-EE63-B744-AC99-4D976FBB4C31}" type="presOf" srcId="{354DDCBC-4699-6341-964B-841C77ADF12D}" destId="{2F4C2C9A-3AD0-2846-87D5-88E535013BC2}" srcOrd="0" destOrd="0" presId="urn:microsoft.com/office/officeart/2005/8/layout/process1"/>
    <dgm:cxn modelId="{CB3285B0-6321-BE4C-A9F8-C22390C1BDC2}" type="presOf" srcId="{2967CC09-717D-0B45-981E-F8E1EFF853B8}" destId="{60A3CEEC-EA92-0E41-8EAA-9A365A783DCB}" srcOrd="0" destOrd="0" presId="urn:microsoft.com/office/officeart/2005/8/layout/process1"/>
    <dgm:cxn modelId="{F22067DC-DACC-994F-889F-7EEBB6C6AD9B}" type="presOf" srcId="{AB5701BB-9D9C-0B4D-91FD-CEC9CEDE8263}" destId="{F5C6E44C-3D0B-4745-B19C-C60C97898F08}" srcOrd="0" destOrd="0" presId="urn:microsoft.com/office/officeart/2005/8/layout/process1"/>
    <dgm:cxn modelId="{490642E6-4AE1-2043-A94A-8695B959E3CE}" type="presOf" srcId="{450DA6CD-C622-9A45-B1FE-4162C49D089C}" destId="{E584FB16-3D9F-7246-96FE-E69B36E61993}" srcOrd="1" destOrd="0" presId="urn:microsoft.com/office/officeart/2005/8/layout/process1"/>
    <dgm:cxn modelId="{EC3FDBEB-DDFA-EC43-8CCD-B93922B9CA27}" type="presOf" srcId="{2967CC09-717D-0B45-981E-F8E1EFF853B8}" destId="{C9ECFC39-7EF9-B04E-A53A-CFBFDDCC7BA2}" srcOrd="1" destOrd="0" presId="urn:microsoft.com/office/officeart/2005/8/layout/process1"/>
    <dgm:cxn modelId="{235A71F6-D809-334F-B520-2D3D45730789}" srcId="{08E7E3CD-0195-FF4A-8C21-A35F0BCECE37}" destId="{354DDCBC-4699-6341-964B-841C77ADF12D}" srcOrd="2" destOrd="0" parTransId="{05FCD547-3A3B-1844-B05C-8DAF28424641}" sibTransId="{BCF8F9E6-B7C7-1E44-8B62-C3B019707AB7}"/>
    <dgm:cxn modelId="{6E82C1D3-0812-3841-BF29-1AAB6228EE5D}" type="presParOf" srcId="{B3EF49A4-13B4-BF49-85C3-7805707EFC3E}" destId="{F5C6E44C-3D0B-4745-B19C-C60C97898F08}" srcOrd="0" destOrd="0" presId="urn:microsoft.com/office/officeart/2005/8/layout/process1"/>
    <dgm:cxn modelId="{E021D30D-EEFE-3D49-9D6C-5149A084FCE5}" type="presParOf" srcId="{B3EF49A4-13B4-BF49-85C3-7805707EFC3E}" destId="{60A3CEEC-EA92-0E41-8EAA-9A365A783DCB}" srcOrd="1" destOrd="0" presId="urn:microsoft.com/office/officeart/2005/8/layout/process1"/>
    <dgm:cxn modelId="{69EBA01F-BADB-9849-876E-0D76A5CC7D50}" type="presParOf" srcId="{60A3CEEC-EA92-0E41-8EAA-9A365A783DCB}" destId="{C9ECFC39-7EF9-B04E-A53A-CFBFDDCC7BA2}" srcOrd="0" destOrd="0" presId="urn:microsoft.com/office/officeart/2005/8/layout/process1"/>
    <dgm:cxn modelId="{F710AB78-5A8E-0F41-A033-9F2AD44E37D6}" type="presParOf" srcId="{B3EF49A4-13B4-BF49-85C3-7805707EFC3E}" destId="{770E1BD6-575E-1B42-A4EC-31D3D1DD4919}" srcOrd="2" destOrd="0" presId="urn:microsoft.com/office/officeart/2005/8/layout/process1"/>
    <dgm:cxn modelId="{D2B36049-DA92-434A-9FF3-1B38477A3ECE}" type="presParOf" srcId="{B3EF49A4-13B4-BF49-85C3-7805707EFC3E}" destId="{6051E688-528E-364E-B37B-9F31828D05ED}" srcOrd="3" destOrd="0" presId="urn:microsoft.com/office/officeart/2005/8/layout/process1"/>
    <dgm:cxn modelId="{945E763D-F755-8346-89BF-2ED53A308FE8}" type="presParOf" srcId="{6051E688-528E-364E-B37B-9F31828D05ED}" destId="{E584FB16-3D9F-7246-96FE-E69B36E61993}" srcOrd="0" destOrd="0" presId="urn:microsoft.com/office/officeart/2005/8/layout/process1"/>
    <dgm:cxn modelId="{90496AC8-3D2D-7D4F-BDBD-4BF7EB7503E1}" type="presParOf" srcId="{B3EF49A4-13B4-BF49-85C3-7805707EFC3E}" destId="{2F4C2C9A-3AD0-2846-87D5-88E535013BC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C6E44C-3D0B-4745-B19C-C60C97898F08}">
      <dsp:nvSpPr>
        <dsp:cNvPr id="0" name=""/>
        <dsp:cNvSpPr/>
      </dsp:nvSpPr>
      <dsp:spPr>
        <a:xfrm>
          <a:off x="6139" y="871548"/>
          <a:ext cx="1834995" cy="21218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1. rok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Měření reálného potravinového odpadu bez intervenčních zásahů</a:t>
          </a:r>
        </a:p>
      </dsp:txBody>
      <dsp:txXfrm>
        <a:off x="59884" y="925293"/>
        <a:ext cx="1727505" cy="2014402"/>
      </dsp:txXfrm>
    </dsp:sp>
    <dsp:sp modelId="{60A3CEEC-EA92-0E41-8EAA-9A365A783DCB}">
      <dsp:nvSpPr>
        <dsp:cNvPr id="0" name=""/>
        <dsp:cNvSpPr/>
      </dsp:nvSpPr>
      <dsp:spPr>
        <a:xfrm>
          <a:off x="2024634" y="1704955"/>
          <a:ext cx="389019" cy="455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2024634" y="1795971"/>
        <a:ext cx="272313" cy="273046"/>
      </dsp:txXfrm>
    </dsp:sp>
    <dsp:sp modelId="{770E1BD6-575E-1B42-A4EC-31D3D1DD4919}">
      <dsp:nvSpPr>
        <dsp:cNvPr id="0" name=""/>
        <dsp:cNvSpPr/>
      </dsp:nvSpPr>
      <dsp:spPr>
        <a:xfrm>
          <a:off x="2575133" y="871548"/>
          <a:ext cx="1834995" cy="21218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2. rok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Probíhající intervence a měření reálného okamžitého efektu</a:t>
          </a:r>
        </a:p>
      </dsp:txBody>
      <dsp:txXfrm>
        <a:off x="2628878" y="925293"/>
        <a:ext cx="1727505" cy="2014402"/>
      </dsp:txXfrm>
    </dsp:sp>
    <dsp:sp modelId="{6051E688-528E-364E-B37B-9F31828D05ED}">
      <dsp:nvSpPr>
        <dsp:cNvPr id="0" name=""/>
        <dsp:cNvSpPr/>
      </dsp:nvSpPr>
      <dsp:spPr>
        <a:xfrm>
          <a:off x="4593628" y="1704955"/>
          <a:ext cx="389019" cy="4550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/>
        </a:p>
      </dsp:txBody>
      <dsp:txXfrm>
        <a:off x="4593628" y="1795971"/>
        <a:ext cx="272313" cy="273046"/>
      </dsp:txXfrm>
    </dsp:sp>
    <dsp:sp modelId="{2F4C2C9A-3AD0-2846-87D5-88E535013BC2}">
      <dsp:nvSpPr>
        <dsp:cNvPr id="0" name=""/>
        <dsp:cNvSpPr/>
      </dsp:nvSpPr>
      <dsp:spPr>
        <a:xfrm>
          <a:off x="5144127" y="871548"/>
          <a:ext cx="1834995" cy="21218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3. rok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Měření reálného dlouhodobého efektu intervence po ukončení působení </a:t>
          </a:r>
        </a:p>
      </dsp:txBody>
      <dsp:txXfrm>
        <a:off x="5197872" y="925293"/>
        <a:ext cx="1727505" cy="2014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10672-A653-5142-9419-EAE065B50CC6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29BB7-DE5C-5642-BD55-A979F253BE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4810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14375" y="3130550"/>
            <a:ext cx="11272838" cy="845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39:notes"/>
          <p:cNvSpPr txBox="1">
            <a:spLocks noGrp="1"/>
          </p:cNvSpPr>
          <p:nvPr>
            <p:ph type="body" idx="1"/>
          </p:nvPr>
        </p:nvSpPr>
        <p:spPr>
          <a:xfrm>
            <a:off x="984477" y="12053752"/>
            <a:ext cx="7875813" cy="98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9" name="Google Shape;389;p39:notes"/>
          <p:cNvSpPr txBox="1">
            <a:spLocks noGrp="1"/>
          </p:cNvSpPr>
          <p:nvPr>
            <p:ph type="sldNum" idx="12"/>
          </p:nvPr>
        </p:nvSpPr>
        <p:spPr>
          <a:xfrm>
            <a:off x="5576423" y="23790074"/>
            <a:ext cx="4266066" cy="125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591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859338" y="4572000"/>
            <a:ext cx="16460788" cy="12345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35:notes"/>
          <p:cNvSpPr txBox="1">
            <a:spLocks noGrp="1"/>
          </p:cNvSpPr>
          <p:nvPr>
            <p:ph type="body" idx="1"/>
          </p:nvPr>
        </p:nvSpPr>
        <p:spPr>
          <a:xfrm>
            <a:off x="674104" y="17603599"/>
            <a:ext cx="5392823" cy="1440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rtl="0"/>
            <a:endParaRPr lang="cs-CZ" dirty="0"/>
          </a:p>
        </p:txBody>
      </p:sp>
      <p:sp>
        <p:nvSpPr>
          <p:cNvPr id="363" name="Google Shape;363;p35:notes"/>
          <p:cNvSpPr txBox="1">
            <a:spLocks noGrp="1"/>
          </p:cNvSpPr>
          <p:nvPr>
            <p:ph type="sldNum" idx="12"/>
          </p:nvPr>
        </p:nvSpPr>
        <p:spPr>
          <a:xfrm>
            <a:off x="3818358" y="34743617"/>
            <a:ext cx="2921112" cy="183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9515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2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cs-CZ"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0926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4859338" y="4572000"/>
            <a:ext cx="16460788" cy="12345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35:notes"/>
          <p:cNvSpPr txBox="1">
            <a:spLocks noGrp="1"/>
          </p:cNvSpPr>
          <p:nvPr>
            <p:ph type="body" idx="1"/>
          </p:nvPr>
        </p:nvSpPr>
        <p:spPr>
          <a:xfrm>
            <a:off x="674104" y="17603599"/>
            <a:ext cx="5392823" cy="14402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marL="0" indent="0"/>
            <a:endParaRPr lang="cs-CZ" dirty="0"/>
          </a:p>
        </p:txBody>
      </p:sp>
      <p:sp>
        <p:nvSpPr>
          <p:cNvPr id="363" name="Google Shape;363;p35:notes"/>
          <p:cNvSpPr txBox="1">
            <a:spLocks noGrp="1"/>
          </p:cNvSpPr>
          <p:nvPr>
            <p:ph type="sldNum" idx="12"/>
          </p:nvPr>
        </p:nvSpPr>
        <p:spPr>
          <a:xfrm>
            <a:off x="3818358" y="34743617"/>
            <a:ext cx="2921112" cy="1835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083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14375" y="3130550"/>
            <a:ext cx="11272838" cy="845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39:notes"/>
          <p:cNvSpPr txBox="1">
            <a:spLocks noGrp="1"/>
          </p:cNvSpPr>
          <p:nvPr>
            <p:ph type="body" idx="1"/>
          </p:nvPr>
        </p:nvSpPr>
        <p:spPr>
          <a:xfrm>
            <a:off x="984477" y="12053752"/>
            <a:ext cx="7875813" cy="98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9" name="Google Shape;389;p39:notes"/>
          <p:cNvSpPr txBox="1">
            <a:spLocks noGrp="1"/>
          </p:cNvSpPr>
          <p:nvPr>
            <p:ph type="sldNum" idx="12"/>
          </p:nvPr>
        </p:nvSpPr>
        <p:spPr>
          <a:xfrm>
            <a:off x="5576423" y="23790074"/>
            <a:ext cx="4266066" cy="125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1068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29BB7-DE5C-5642-BD55-A979F253BE56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903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29BB7-DE5C-5642-BD55-A979F253BE56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231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29BB7-DE5C-5642-BD55-A979F253BE56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558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2882900"/>
            <a:ext cx="10377488" cy="7785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39:notes"/>
          <p:cNvSpPr txBox="1">
            <a:spLocks noGrp="1"/>
          </p:cNvSpPr>
          <p:nvPr>
            <p:ph type="body" idx="1"/>
          </p:nvPr>
        </p:nvSpPr>
        <p:spPr>
          <a:xfrm>
            <a:off x="992982" y="11099857"/>
            <a:ext cx="7943850" cy="9081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9:notes"/>
          <p:cNvSpPr txBox="1">
            <a:spLocks noGrp="1"/>
          </p:cNvSpPr>
          <p:nvPr>
            <p:ph type="sldNum" idx="12"/>
          </p:nvPr>
        </p:nvSpPr>
        <p:spPr>
          <a:xfrm>
            <a:off x="5624596" y="21907405"/>
            <a:ext cx="4302919" cy="1157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591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29BB7-DE5C-5642-BD55-A979F253BE56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0058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29BB7-DE5C-5642-BD55-A979F253BE56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4330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29BB7-DE5C-5642-BD55-A979F253BE5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443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29BB7-DE5C-5642-BD55-A979F253BE56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64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29BB7-DE5C-5642-BD55-A979F253BE56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1966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2882900"/>
            <a:ext cx="10377488" cy="7785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39:notes"/>
          <p:cNvSpPr txBox="1">
            <a:spLocks noGrp="1"/>
          </p:cNvSpPr>
          <p:nvPr>
            <p:ph type="body" idx="1"/>
          </p:nvPr>
        </p:nvSpPr>
        <p:spPr>
          <a:xfrm>
            <a:off x="992982" y="11099857"/>
            <a:ext cx="7943850" cy="9081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9" name="Google Shape;389;p39:notes"/>
          <p:cNvSpPr txBox="1">
            <a:spLocks noGrp="1"/>
          </p:cNvSpPr>
          <p:nvPr>
            <p:ph type="sldNum" idx="12"/>
          </p:nvPr>
        </p:nvSpPr>
        <p:spPr>
          <a:xfrm>
            <a:off x="5624596" y="21907405"/>
            <a:ext cx="4302919" cy="1157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400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2882900"/>
            <a:ext cx="10377488" cy="7785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992982" y="11099857"/>
            <a:ext cx="7943850" cy="9081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1" name="Google Shape;121;p3:notes"/>
          <p:cNvSpPr txBox="1">
            <a:spLocks noGrp="1"/>
          </p:cNvSpPr>
          <p:nvPr>
            <p:ph type="sldNum" idx="12"/>
          </p:nvPr>
        </p:nvSpPr>
        <p:spPr>
          <a:xfrm>
            <a:off x="5624596" y="21907405"/>
            <a:ext cx="4302919" cy="1157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cs-CZ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2882900"/>
            <a:ext cx="10377488" cy="7785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21:notes"/>
          <p:cNvSpPr txBox="1">
            <a:spLocks noGrp="1"/>
          </p:cNvSpPr>
          <p:nvPr>
            <p:ph type="body" idx="1"/>
          </p:nvPr>
        </p:nvSpPr>
        <p:spPr>
          <a:xfrm>
            <a:off x="992982" y="11099857"/>
            <a:ext cx="7943850" cy="9081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0" name="Google Shape;250;p21:notes"/>
          <p:cNvSpPr txBox="1">
            <a:spLocks noGrp="1"/>
          </p:cNvSpPr>
          <p:nvPr>
            <p:ph type="sldNum" idx="12"/>
          </p:nvPr>
        </p:nvSpPr>
        <p:spPr>
          <a:xfrm>
            <a:off x="5624596" y="21907405"/>
            <a:ext cx="4302919" cy="1157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2882900"/>
            <a:ext cx="10377488" cy="7785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32:notes"/>
          <p:cNvSpPr txBox="1">
            <a:spLocks noGrp="1"/>
          </p:cNvSpPr>
          <p:nvPr>
            <p:ph type="body" idx="1"/>
          </p:nvPr>
        </p:nvSpPr>
        <p:spPr>
          <a:xfrm>
            <a:off x="992982" y="11099857"/>
            <a:ext cx="7943850" cy="9081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marL="0" indent="0"/>
            <a:endParaRPr lang="cs-CZ" dirty="0"/>
          </a:p>
        </p:txBody>
      </p:sp>
      <p:sp>
        <p:nvSpPr>
          <p:cNvPr id="344" name="Google Shape;344;p32:notes"/>
          <p:cNvSpPr txBox="1">
            <a:spLocks noGrp="1"/>
          </p:cNvSpPr>
          <p:nvPr>
            <p:ph type="sldNum" idx="12"/>
          </p:nvPr>
        </p:nvSpPr>
        <p:spPr>
          <a:xfrm>
            <a:off x="5624596" y="21907405"/>
            <a:ext cx="4302919" cy="1157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0054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14375" y="3130550"/>
            <a:ext cx="11272838" cy="845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32:notes"/>
          <p:cNvSpPr txBox="1">
            <a:spLocks noGrp="1"/>
          </p:cNvSpPr>
          <p:nvPr>
            <p:ph type="body" idx="1"/>
          </p:nvPr>
        </p:nvSpPr>
        <p:spPr>
          <a:xfrm>
            <a:off x="984477" y="12053752"/>
            <a:ext cx="7875813" cy="98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endParaRPr lang="cs-CZ" dirty="0"/>
          </a:p>
          <a:p>
            <a:pPr marL="0" indent="0"/>
            <a:endParaRPr lang="cs-CZ" dirty="0"/>
          </a:p>
          <a:p>
            <a:pPr marL="0" indent="0"/>
            <a:endParaRPr lang="cs-CZ" dirty="0"/>
          </a:p>
        </p:txBody>
      </p:sp>
      <p:sp>
        <p:nvSpPr>
          <p:cNvPr id="344" name="Google Shape;344;p32:notes"/>
          <p:cNvSpPr txBox="1">
            <a:spLocks noGrp="1"/>
          </p:cNvSpPr>
          <p:nvPr>
            <p:ph type="sldNum" idx="12"/>
          </p:nvPr>
        </p:nvSpPr>
        <p:spPr>
          <a:xfrm>
            <a:off x="5576423" y="23790074"/>
            <a:ext cx="4266066" cy="125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5393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14375" y="3130550"/>
            <a:ext cx="11272838" cy="845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32:notes"/>
          <p:cNvSpPr txBox="1">
            <a:spLocks noGrp="1"/>
          </p:cNvSpPr>
          <p:nvPr>
            <p:ph type="body" idx="1"/>
          </p:nvPr>
        </p:nvSpPr>
        <p:spPr>
          <a:xfrm>
            <a:off x="984477" y="12053752"/>
            <a:ext cx="7875813" cy="98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marL="0" indent="0"/>
            <a:endParaRPr lang="cs-CZ" dirty="0"/>
          </a:p>
        </p:txBody>
      </p:sp>
      <p:sp>
        <p:nvSpPr>
          <p:cNvPr id="344" name="Google Shape;344;p32:notes"/>
          <p:cNvSpPr txBox="1">
            <a:spLocks noGrp="1"/>
          </p:cNvSpPr>
          <p:nvPr>
            <p:ph type="sldNum" idx="12"/>
          </p:nvPr>
        </p:nvSpPr>
        <p:spPr>
          <a:xfrm>
            <a:off x="5576423" y="23790074"/>
            <a:ext cx="4266066" cy="125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0283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14375" y="3130550"/>
            <a:ext cx="11272838" cy="845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32:notes"/>
          <p:cNvSpPr txBox="1">
            <a:spLocks noGrp="1"/>
          </p:cNvSpPr>
          <p:nvPr>
            <p:ph type="body" idx="1"/>
          </p:nvPr>
        </p:nvSpPr>
        <p:spPr>
          <a:xfrm>
            <a:off x="984477" y="12053752"/>
            <a:ext cx="7875813" cy="98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marL="0" indent="0"/>
            <a:endParaRPr lang="cs-CZ" dirty="0"/>
          </a:p>
        </p:txBody>
      </p:sp>
      <p:sp>
        <p:nvSpPr>
          <p:cNvPr id="344" name="Google Shape;344;p32:notes"/>
          <p:cNvSpPr txBox="1">
            <a:spLocks noGrp="1"/>
          </p:cNvSpPr>
          <p:nvPr>
            <p:ph type="sldNum" idx="12"/>
          </p:nvPr>
        </p:nvSpPr>
        <p:spPr>
          <a:xfrm>
            <a:off x="5576423" y="23790074"/>
            <a:ext cx="4266066" cy="125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6450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29BB7-DE5C-5642-BD55-A979F253BE56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1045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14375" y="3130550"/>
            <a:ext cx="11272838" cy="845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32:notes"/>
          <p:cNvSpPr txBox="1">
            <a:spLocks noGrp="1"/>
          </p:cNvSpPr>
          <p:nvPr>
            <p:ph type="body" idx="1"/>
          </p:nvPr>
        </p:nvSpPr>
        <p:spPr>
          <a:xfrm>
            <a:off x="984477" y="12053752"/>
            <a:ext cx="7875813" cy="98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marL="0" indent="0"/>
            <a:endParaRPr lang="cs-CZ" dirty="0"/>
          </a:p>
        </p:txBody>
      </p:sp>
      <p:sp>
        <p:nvSpPr>
          <p:cNvPr id="344" name="Google Shape;344;p32:notes"/>
          <p:cNvSpPr txBox="1">
            <a:spLocks noGrp="1"/>
          </p:cNvSpPr>
          <p:nvPr>
            <p:ph type="sldNum" idx="12"/>
          </p:nvPr>
        </p:nvSpPr>
        <p:spPr>
          <a:xfrm>
            <a:off x="5576423" y="23790074"/>
            <a:ext cx="4266066" cy="125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2339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29BB7-DE5C-5642-BD55-A979F253BE56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696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E29BB7-DE5C-5642-BD55-A979F253BE5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378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2882900"/>
            <a:ext cx="10377488" cy="7785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39:notes"/>
          <p:cNvSpPr txBox="1">
            <a:spLocks noGrp="1"/>
          </p:cNvSpPr>
          <p:nvPr>
            <p:ph type="body" idx="1"/>
          </p:nvPr>
        </p:nvSpPr>
        <p:spPr>
          <a:xfrm>
            <a:off x="992982" y="11099857"/>
            <a:ext cx="7943850" cy="9081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9:notes"/>
          <p:cNvSpPr txBox="1">
            <a:spLocks noGrp="1"/>
          </p:cNvSpPr>
          <p:nvPr>
            <p:ph type="sldNum" idx="12"/>
          </p:nvPr>
        </p:nvSpPr>
        <p:spPr>
          <a:xfrm>
            <a:off x="5624596" y="21907405"/>
            <a:ext cx="4302919" cy="1157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14375" y="3130550"/>
            <a:ext cx="11272838" cy="845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32:notes"/>
          <p:cNvSpPr txBox="1">
            <a:spLocks noGrp="1"/>
          </p:cNvSpPr>
          <p:nvPr>
            <p:ph type="body" idx="1"/>
          </p:nvPr>
        </p:nvSpPr>
        <p:spPr>
          <a:xfrm>
            <a:off x="984477" y="12053752"/>
            <a:ext cx="7875813" cy="98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marL="0" indent="0"/>
            <a:endParaRPr lang="cs-CZ" dirty="0"/>
          </a:p>
        </p:txBody>
      </p:sp>
      <p:sp>
        <p:nvSpPr>
          <p:cNvPr id="344" name="Google Shape;344;p32:notes"/>
          <p:cNvSpPr txBox="1">
            <a:spLocks noGrp="1"/>
          </p:cNvSpPr>
          <p:nvPr>
            <p:ph type="sldNum" idx="12"/>
          </p:nvPr>
        </p:nvSpPr>
        <p:spPr>
          <a:xfrm>
            <a:off x="5576423" y="23790074"/>
            <a:ext cx="4266066" cy="125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2416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14375" y="3130550"/>
            <a:ext cx="11272838" cy="845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39:notes"/>
          <p:cNvSpPr txBox="1">
            <a:spLocks noGrp="1"/>
          </p:cNvSpPr>
          <p:nvPr>
            <p:ph type="body" idx="1"/>
          </p:nvPr>
        </p:nvSpPr>
        <p:spPr>
          <a:xfrm>
            <a:off x="984477" y="12053752"/>
            <a:ext cx="7875813" cy="98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9" name="Google Shape;389;p39:notes"/>
          <p:cNvSpPr txBox="1">
            <a:spLocks noGrp="1"/>
          </p:cNvSpPr>
          <p:nvPr>
            <p:ph type="sldNum" idx="12"/>
          </p:nvPr>
        </p:nvSpPr>
        <p:spPr>
          <a:xfrm>
            <a:off x="5576423" y="23790074"/>
            <a:ext cx="4266066" cy="125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2922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21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cs-CZ"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343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-714375" y="3130550"/>
            <a:ext cx="11272838" cy="8455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8" name="Google Shape;388;p39:notes"/>
          <p:cNvSpPr txBox="1">
            <a:spLocks noGrp="1"/>
          </p:cNvSpPr>
          <p:nvPr>
            <p:ph type="body" idx="1"/>
          </p:nvPr>
        </p:nvSpPr>
        <p:spPr>
          <a:xfrm>
            <a:off x="984477" y="12053752"/>
            <a:ext cx="7875813" cy="9862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9" name="Google Shape;389;p39:notes"/>
          <p:cNvSpPr txBox="1">
            <a:spLocks noGrp="1"/>
          </p:cNvSpPr>
          <p:nvPr>
            <p:ph type="sldNum" idx="12"/>
          </p:nvPr>
        </p:nvSpPr>
        <p:spPr>
          <a:xfrm>
            <a:off x="5576423" y="23790074"/>
            <a:ext cx="4266066" cy="1256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0100" tIns="80050" rIns="160100" bIns="800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8607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bg>
      <p:bgPr>
        <a:blipFill dpi="0" rotWithShape="1">
          <a:blip r:embed="rId2" cstate="email">
            <a:alphaModFix amt="4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élník 13">
            <a:extLst>
              <a:ext uri="{FF2B5EF4-FFF2-40B4-BE49-F238E27FC236}">
                <a16:creationId xmlns:a16="http://schemas.microsoft.com/office/drawing/2014/main" id="{E720A49E-06DD-4B36-9621-EB9D618EF7CB}"/>
              </a:ext>
            </a:extLst>
          </p:cNvPr>
          <p:cNvSpPr/>
          <p:nvPr userDrawn="1"/>
        </p:nvSpPr>
        <p:spPr>
          <a:xfrm>
            <a:off x="701820" y="1977287"/>
            <a:ext cx="7772400" cy="423589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5F2FD793-2C54-CB48-BAC0-7D214D1A336A}"/>
              </a:ext>
            </a:extLst>
          </p:cNvPr>
          <p:cNvSpPr/>
          <p:nvPr userDrawn="1"/>
        </p:nvSpPr>
        <p:spPr>
          <a:xfrm>
            <a:off x="701820" y="997854"/>
            <a:ext cx="7772400" cy="94491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4"/>
            <a:ext cx="7772400" cy="816164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cs-CZ"/>
              <a:t>KLIKNUTÍM</a:t>
            </a:r>
            <a:endParaRPr lang="en-US"/>
          </a:p>
        </p:txBody>
      </p: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77F42B4D-8AD9-614F-AB74-212F958B5C6E}"/>
              </a:ext>
            </a:extLst>
          </p:cNvPr>
          <p:cNvCxnSpPr>
            <a:cxnSpLocks/>
          </p:cNvCxnSpPr>
          <p:nvPr userDrawn="1"/>
        </p:nvCxnSpPr>
        <p:spPr>
          <a:xfrm>
            <a:off x="701820" y="1019851"/>
            <a:ext cx="7772400" cy="0"/>
          </a:xfrm>
          <a:prstGeom prst="line">
            <a:avLst/>
          </a:prstGeom>
          <a:ln w="57150">
            <a:solidFill>
              <a:srgbClr val="FF972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Obdélník 15">
            <a:extLst>
              <a:ext uri="{FF2B5EF4-FFF2-40B4-BE49-F238E27FC236}">
                <a16:creationId xmlns:a16="http://schemas.microsoft.com/office/drawing/2014/main" id="{3AB7F145-51B2-43BD-94A5-08A2A1CA2682}"/>
              </a:ext>
            </a:extLst>
          </p:cNvPr>
          <p:cNvSpPr/>
          <p:nvPr userDrawn="1"/>
        </p:nvSpPr>
        <p:spPr>
          <a:xfrm>
            <a:off x="2093384" y="4832278"/>
            <a:ext cx="6401756" cy="1391565"/>
          </a:xfrm>
          <a:prstGeom prst="rect">
            <a:avLst/>
          </a:prstGeom>
          <a:solidFill>
            <a:srgbClr val="EE3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cs-CZ" sz="1200"/>
              <a:t>Projekt (TL02000092/Podpora pro-environmentálních vzorců chování a </a:t>
            </a:r>
            <a:r>
              <a:rPr lang="cs-CZ" sz="1200" err="1"/>
              <a:t>incentivy</a:t>
            </a:r>
            <a:r>
              <a:rPr lang="cs-CZ" sz="1200"/>
              <a:t> pro behaviorální změnu v produkci potravinových odpadů a plýtvání) je spolufinancován se státní podporou Technologické agentury ČR v rámci Programu Éta</a:t>
            </a:r>
            <a:r>
              <a:rPr lang="cs-CZ" sz="900"/>
              <a:t>.</a:t>
            </a:r>
          </a:p>
        </p:txBody>
      </p:sp>
      <p:pic>
        <p:nvPicPr>
          <p:cNvPr id="17" name="Picture 6" descr="https://www.tacr.cz/logotypy/logo_TACR_zakl_inv.png">
            <a:extLst>
              <a:ext uri="{FF2B5EF4-FFF2-40B4-BE49-F238E27FC236}">
                <a16:creationId xmlns:a16="http://schemas.microsoft.com/office/drawing/2014/main" id="{8939DF7F-259B-41E3-A33E-AAAADD6380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00" y="4831715"/>
            <a:ext cx="1474449" cy="139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4979642C-2978-4CF2-9AF9-1C4285A34E41}"/>
              </a:ext>
            </a:extLst>
          </p:cNvPr>
          <p:cNvCxnSpPr>
            <a:cxnSpLocks/>
          </p:cNvCxnSpPr>
          <p:nvPr userDrawn="1"/>
        </p:nvCxnSpPr>
        <p:spPr>
          <a:xfrm>
            <a:off x="685800" y="1938528"/>
            <a:ext cx="7772400" cy="0"/>
          </a:xfrm>
          <a:prstGeom prst="line">
            <a:avLst/>
          </a:prstGeom>
          <a:ln w="57150">
            <a:solidFill>
              <a:srgbClr val="FF972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Obrázek 18">
            <a:extLst>
              <a:ext uri="{FF2B5EF4-FFF2-40B4-BE49-F238E27FC236}">
                <a16:creationId xmlns:a16="http://schemas.microsoft.com/office/drawing/2014/main" id="{92EF1B19-38D5-4AD4-8766-F140557859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820" y="2152885"/>
            <a:ext cx="1391565" cy="139156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B15A147-6F66-4113-A442-DAA9B84BD3A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0731" y="2368641"/>
            <a:ext cx="2549517" cy="108161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E926D47-943F-444A-AB47-A6FABC61FC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5227" y="2550105"/>
            <a:ext cx="1703520" cy="52416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E2389EB0-76C5-4068-9604-3CDCBA00CB0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629" y="2188029"/>
            <a:ext cx="1240971" cy="1240971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576F8A3A-7492-4BD3-9AD9-DBF215F7B19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783" y="3614501"/>
            <a:ext cx="2373586" cy="101602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71327C6B-9C7F-4A74-92EB-1A09C511613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865" y="3244268"/>
            <a:ext cx="1692850" cy="1692850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B322AEAE-8B60-4E9E-8F5D-A20ED879420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482" y="2980218"/>
            <a:ext cx="2077932" cy="207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37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C3E25-8A15-DF4C-98BD-2BDA3DA887AF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1BF5BF1-C501-49B7-BF99-2E97DA20C4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5" y="6176963"/>
            <a:ext cx="661125" cy="6611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073AAB7-5409-4C37-83E8-345F5D15AF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91" y="6243240"/>
            <a:ext cx="1386406" cy="588172"/>
          </a:xfrm>
          <a:prstGeom prst="rect">
            <a:avLst/>
          </a:prstGeom>
        </p:spPr>
      </p:pic>
      <p:pic>
        <p:nvPicPr>
          <p:cNvPr id="9" name="Picture 2" descr="https://www.tacr.cz/logotypy/logo_TACR_zakl_cb.png">
            <a:extLst>
              <a:ext uri="{FF2B5EF4-FFF2-40B4-BE49-F238E27FC236}">
                <a16:creationId xmlns:a16="http://schemas.microsoft.com/office/drawing/2014/main" id="{55299A2E-01D2-4C19-9E80-8E24B2290D4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185" y="6324962"/>
            <a:ext cx="3651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26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1822C3-EA64-DF49-8EDE-2E00906DDACE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C3E25-8A15-DF4C-98BD-2BDA3DA887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6997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013" baseline="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8036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CA0A60-3CAB-7247-9436-B6D2B4120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BCE1B93-195E-974F-8D25-5341B2B46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A8CE9D-1981-484D-BAFF-DD8245DB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AF262-5988-FF45-B207-DC809F4BA24D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6EE160-8A32-FF40-BB32-885E5A049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474D01-E3EB-A44D-AF6E-0086DEDF6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41F81-9C36-8D4A-B159-7CA1F666C1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64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852AC87F-CFD7-C141-BABA-62837DAE9EF2}"/>
              </a:ext>
            </a:extLst>
          </p:cNvPr>
          <p:cNvSpPr/>
          <p:nvPr userDrawn="1"/>
        </p:nvSpPr>
        <p:spPr>
          <a:xfrm>
            <a:off x="628650" y="380309"/>
            <a:ext cx="7886700" cy="579664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56659"/>
            <a:ext cx="7886700" cy="452030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7871"/>
            <a:ext cx="7886700" cy="105982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C3E25-8A15-DF4C-98BD-2BDA3DA887AF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3E0FF395-F228-794A-97A4-5C774C9F52F1}"/>
              </a:ext>
            </a:extLst>
          </p:cNvPr>
          <p:cNvCxnSpPr/>
          <p:nvPr userDrawn="1"/>
        </p:nvCxnSpPr>
        <p:spPr>
          <a:xfrm>
            <a:off x="628650" y="1407697"/>
            <a:ext cx="7886700" cy="0"/>
          </a:xfrm>
          <a:prstGeom prst="line">
            <a:avLst/>
          </a:prstGeom>
          <a:ln w="57150">
            <a:solidFill>
              <a:srgbClr val="FF972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67642E3D-4858-0E42-B460-C26467088726}"/>
              </a:ext>
            </a:extLst>
          </p:cNvPr>
          <p:cNvCxnSpPr/>
          <p:nvPr userDrawn="1"/>
        </p:nvCxnSpPr>
        <p:spPr>
          <a:xfrm>
            <a:off x="628650" y="380309"/>
            <a:ext cx="7886700" cy="0"/>
          </a:xfrm>
          <a:prstGeom prst="line">
            <a:avLst/>
          </a:prstGeom>
          <a:ln w="57150">
            <a:solidFill>
              <a:srgbClr val="FF972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2" descr="https://www.tacr.cz/logotypy/logo_TACR_zakl_cb.png">
            <a:extLst>
              <a:ext uri="{FF2B5EF4-FFF2-40B4-BE49-F238E27FC236}">
                <a16:creationId xmlns:a16="http://schemas.microsoft.com/office/drawing/2014/main" id="{7FF47497-2F72-4987-86F3-BA3E0C993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348" y="6356351"/>
            <a:ext cx="3651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2D3CE42-1208-42F9-B4B8-27713F7989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5" y="6176963"/>
            <a:ext cx="661125" cy="66112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C52D09A-0174-4EBF-92E3-EF76B5899E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91" y="6243240"/>
            <a:ext cx="1386406" cy="58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4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oddílu">
    <p:bg>
      <p:bgPr>
        <a:blipFill dpi="0" rotWithShape="1">
          <a:blip r:embed="rId2" cstate="email">
            <a:alphaModFix amt="4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C0BB56B8-13EA-4241-919E-5E6A15AEE3FE}"/>
              </a:ext>
            </a:extLst>
          </p:cNvPr>
          <p:cNvSpPr/>
          <p:nvPr userDrawn="1"/>
        </p:nvSpPr>
        <p:spPr>
          <a:xfrm>
            <a:off x="623888" y="1709739"/>
            <a:ext cx="7891462" cy="2291675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40"/>
            <a:ext cx="7886700" cy="229167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926C4EB3-CBE1-7F4E-B669-2E90112601E0}"/>
              </a:ext>
            </a:extLst>
          </p:cNvPr>
          <p:cNvCxnSpPr/>
          <p:nvPr userDrawn="1"/>
        </p:nvCxnSpPr>
        <p:spPr>
          <a:xfrm>
            <a:off x="623888" y="1709739"/>
            <a:ext cx="7886700" cy="0"/>
          </a:xfrm>
          <a:prstGeom prst="line">
            <a:avLst/>
          </a:prstGeom>
          <a:ln w="57150">
            <a:solidFill>
              <a:srgbClr val="FF972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57C76A3-9123-A746-88E0-83B7989D5FF0}"/>
              </a:ext>
            </a:extLst>
          </p:cNvPr>
          <p:cNvCxnSpPr/>
          <p:nvPr userDrawn="1"/>
        </p:nvCxnSpPr>
        <p:spPr>
          <a:xfrm>
            <a:off x="623888" y="4009493"/>
            <a:ext cx="7886700" cy="0"/>
          </a:xfrm>
          <a:prstGeom prst="line">
            <a:avLst/>
          </a:prstGeom>
          <a:ln w="57150">
            <a:solidFill>
              <a:srgbClr val="FF972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Obdélník 3">
            <a:extLst>
              <a:ext uri="{FF2B5EF4-FFF2-40B4-BE49-F238E27FC236}">
                <a16:creationId xmlns:a16="http://schemas.microsoft.com/office/drawing/2014/main" id="{77997F57-BC62-4CF1-8ADE-6E970EBBC806}"/>
              </a:ext>
            </a:extLst>
          </p:cNvPr>
          <p:cNvSpPr/>
          <p:nvPr userDrawn="1"/>
        </p:nvSpPr>
        <p:spPr>
          <a:xfrm>
            <a:off x="2969971" y="6270171"/>
            <a:ext cx="6122823" cy="489600"/>
          </a:xfrm>
          <a:prstGeom prst="rect">
            <a:avLst/>
          </a:prstGeom>
          <a:solidFill>
            <a:srgbClr val="EE3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cs-CZ" sz="900"/>
              <a:t>Projekt (TL02000092/Podpora pro-environmentálních vzorců chování a </a:t>
            </a:r>
            <a:r>
              <a:rPr lang="cs-CZ" sz="900" err="1"/>
              <a:t>incentivy</a:t>
            </a:r>
            <a:r>
              <a:rPr lang="cs-CZ" sz="900"/>
              <a:t> pro behaviorální změnu v produkci potravinových odpadů a plýtvání) je spolufinancován se státní podporou Technologické agentury ČR v rámci Programu Éta.</a:t>
            </a:r>
          </a:p>
        </p:txBody>
      </p:sp>
      <p:pic>
        <p:nvPicPr>
          <p:cNvPr id="1030" name="Picture 6" descr="https://www.tacr.cz/logotypy/logo_TACR_zakl_inv.png">
            <a:extLst>
              <a:ext uri="{FF2B5EF4-FFF2-40B4-BE49-F238E27FC236}">
                <a16:creationId xmlns:a16="http://schemas.microsoft.com/office/drawing/2014/main" id="{93B71F48-3AB3-4DDD-AF72-4D33100B12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5011" y="6266289"/>
            <a:ext cx="493482" cy="49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BB0FDF6-C774-47AD-A05F-BFA2206BAD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5" y="6176963"/>
            <a:ext cx="661125" cy="6611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0E3982B-6341-4190-BDB5-DDF5934CBFE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91" y="6243240"/>
            <a:ext cx="1386406" cy="58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7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C3E25-8A15-DF4C-98BD-2BDA3DA887AF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335EA75-B31D-6A4E-B47B-184D046123FE}"/>
              </a:ext>
            </a:extLst>
          </p:cNvPr>
          <p:cNvSpPr/>
          <p:nvPr userDrawn="1"/>
        </p:nvSpPr>
        <p:spPr>
          <a:xfrm>
            <a:off x="628650" y="347870"/>
            <a:ext cx="7886700" cy="582909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2" descr="https://www.tacr.cz/logotypy/logo_TACR_zakl_cb.png">
            <a:extLst>
              <a:ext uri="{FF2B5EF4-FFF2-40B4-BE49-F238E27FC236}">
                <a16:creationId xmlns:a16="http://schemas.microsoft.com/office/drawing/2014/main" id="{20028AEC-9749-4ED1-B199-43F1CC9DDE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348" y="6356351"/>
            <a:ext cx="365125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26D6A14-D5E0-4FA6-91F2-993C1E26FD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25" y="6176963"/>
            <a:ext cx="661125" cy="66112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326691C-D452-4F52-8FE7-D42F500CF9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91" y="6243240"/>
            <a:ext cx="1386406" cy="58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3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1822C3-EA64-DF49-8EDE-2E00906DDACE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C3E25-8A15-DF4C-98BD-2BDA3DA887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75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1822C3-EA64-DF49-8EDE-2E00906DDACE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C3E25-8A15-DF4C-98BD-2BDA3DA887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30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1822C3-EA64-DF49-8EDE-2E00906DDACE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C3E25-8A15-DF4C-98BD-2BDA3DA887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9030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1822C3-EA64-DF49-8EDE-2E00906DDACE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C3E25-8A15-DF4C-98BD-2BDA3DA887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22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81822C3-EA64-DF49-8EDE-2E00906DDACE}" type="datetimeFigureOut">
              <a:rPr lang="cs-CZ" smtClean="0"/>
              <a:t>11.10.2022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C3E25-8A15-DF4C-98BD-2BDA3DA887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433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2067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C3E25-8A15-DF4C-98BD-2BDA3DA887AF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123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8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u="none" kern="1200">
          <a:solidFill>
            <a:srgbClr val="FF972A"/>
          </a:solidFill>
          <a:latin typeface="Source Sans Pro" panose="020F0502020204030204" pitchFamily="34" charset="0"/>
          <a:ea typeface="Source Sans Pro" panose="020F050202020403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jpeg"/><Relationship Id="rId21" Type="http://schemas.openxmlformats.org/officeDocument/2006/relationships/hyperlink" Target="https://kupcosnis.cz/2020/11/30/video-superhrdinove-zachrante-jidlo/" TargetMode="External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5.jpeg"/><Relationship Id="rId20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1.pn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23" Type="http://schemas.openxmlformats.org/officeDocument/2006/relationships/image" Target="../media/image50.png"/><Relationship Id="rId10" Type="http://schemas.openxmlformats.org/officeDocument/2006/relationships/image" Target="../media/image39.png"/><Relationship Id="rId19" Type="http://schemas.openxmlformats.org/officeDocument/2006/relationships/hyperlink" Target="https://www.youtube.com/watch?v=nVoZoTVdKAM" TargetMode="External"/><Relationship Id="rId4" Type="http://schemas.openxmlformats.org/officeDocument/2006/relationships/image" Target="../media/image33.jpe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upcosnis.cz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tiff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ytresjidlem.cz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upcosnis.cz/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tiff"/><Relationship Id="rId4" Type="http://schemas.openxmlformats.org/officeDocument/2006/relationships/image" Target="../media/image18.jpeg"/><Relationship Id="rId9" Type="http://schemas.openxmlformats.org/officeDocument/2006/relationships/image" Target="../media/image23.tiff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"/>
          <p:cNvSpPr txBox="1">
            <a:spLocks noGrp="1"/>
          </p:cNvSpPr>
          <p:nvPr>
            <p:ph type="title"/>
          </p:nvPr>
        </p:nvSpPr>
        <p:spPr>
          <a:xfrm>
            <a:off x="623888" y="1709740"/>
            <a:ext cx="7886700" cy="1719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spcBef>
                <a:spcPts val="0"/>
              </a:spcBef>
              <a:buClr>
                <a:srgbClr val="FF972A"/>
              </a:buClr>
              <a:buSzPts val="4000"/>
            </a:pPr>
            <a:r>
              <a:rPr lang="cs-CZ" sz="4000" dirty="0"/>
              <a:t>Plýtvání potravinami </a:t>
            </a:r>
            <a:br>
              <a:rPr lang="cs-CZ" sz="4000" dirty="0"/>
            </a:br>
            <a:r>
              <a:rPr lang="cs-CZ" sz="4000" dirty="0"/>
              <a:t>v domácnostech</a:t>
            </a:r>
            <a:endParaRPr sz="4000" dirty="0"/>
          </a:p>
        </p:txBody>
      </p:sp>
      <p:sp>
        <p:nvSpPr>
          <p:cNvPr id="4" name="Google Shape;115;p2">
            <a:extLst>
              <a:ext uri="{FF2B5EF4-FFF2-40B4-BE49-F238E27FC236}">
                <a16:creationId xmlns:a16="http://schemas.microsoft.com/office/drawing/2014/main" id="{E21A0D6C-AE67-E74C-94E7-3310F6498C59}"/>
              </a:ext>
            </a:extLst>
          </p:cNvPr>
          <p:cNvSpPr txBox="1">
            <a:spLocks/>
          </p:cNvSpPr>
          <p:nvPr/>
        </p:nvSpPr>
        <p:spPr>
          <a:xfrm>
            <a:off x="623888" y="966676"/>
            <a:ext cx="7833538" cy="440566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u="none" kern="1200">
                <a:solidFill>
                  <a:srgbClr val="FF972A"/>
                </a:solidFill>
                <a:latin typeface="Source Sans Pro" panose="020F0502020204030204" pitchFamily="34" charset="0"/>
                <a:ea typeface="Source Sans Pro" panose="020F050202020403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50000"/>
              </a:lnSpc>
              <a:buSzPts val="5400"/>
            </a:pPr>
            <a:br>
              <a:rPr lang="en-US" sz="5400" dirty="0"/>
            </a:br>
            <a:br>
              <a:rPr lang="en-US" sz="5400" dirty="0"/>
            </a:br>
            <a:br>
              <a:rPr lang="en-US" sz="5400" dirty="0"/>
            </a:br>
            <a:br>
              <a:rPr lang="en-US" sz="5400" dirty="0">
                <a:latin typeface="Source Sans Pro"/>
                <a:ea typeface="Source Sans Pro"/>
                <a:cs typeface="Source Sans Pro"/>
                <a:sym typeface="Source Sans Pro"/>
              </a:rPr>
            </a:br>
            <a:endParaRPr lang="en-US" sz="2600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lnSpc>
                <a:spcPct val="150000"/>
              </a:lnSpc>
              <a:buSzPts val="5400"/>
            </a:pPr>
            <a:r>
              <a:rPr lang="en-US" sz="2600" dirty="0">
                <a:latin typeface="Source Sans Pro"/>
                <a:ea typeface="Source Sans Pro"/>
                <a:cs typeface="Source Sans Pro"/>
                <a:sym typeface="Source Sans Pro"/>
              </a:rPr>
              <a:t>Lucie Veselá</a:t>
            </a:r>
            <a:endParaRPr lang="cs-CZ" sz="2600" dirty="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lnSpc>
                <a:spcPct val="150000"/>
              </a:lnSpc>
              <a:buSzPts val="5400"/>
            </a:pPr>
            <a:r>
              <a:rPr lang="en-US" sz="2600" dirty="0">
                <a:latin typeface="Source Sans Pro"/>
                <a:ea typeface="Source Sans Pro"/>
                <a:cs typeface="Source Sans Pro"/>
                <a:sym typeface="Source Sans Pro"/>
              </a:rPr>
              <a:t>PEF MENDELU 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869333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/>
          <p:cNvSpPr txBox="1">
            <a:spLocks noGrp="1"/>
          </p:cNvSpPr>
          <p:nvPr>
            <p:ph type="title"/>
          </p:nvPr>
        </p:nvSpPr>
        <p:spPr>
          <a:xfrm>
            <a:off x="628650" y="347871"/>
            <a:ext cx="7886700" cy="105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200"/>
            </a:pPr>
            <a:r>
              <a:rPr lang="cs-CZ" dirty="0"/>
              <a:t>Náročnější „dražší“ působení</a:t>
            </a:r>
            <a:endParaRPr dirty="0"/>
          </a:p>
        </p:txBody>
      </p:sp>
      <p:pic>
        <p:nvPicPr>
          <p:cNvPr id="3" name="Obrázek 2" descr="Obsah obrázku text, interiér, zeď, patro&#10;&#10;Popis byl vytvořen automaticky">
            <a:extLst>
              <a:ext uri="{FF2B5EF4-FFF2-40B4-BE49-F238E27FC236}">
                <a16:creationId xmlns:a16="http://schemas.microsoft.com/office/drawing/2014/main" id="{41857D50-EBA2-5448-8468-7250FFDEFEA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221" y="1426486"/>
            <a:ext cx="6336254" cy="4755273"/>
          </a:xfrm>
          <a:prstGeom prst="rect">
            <a:avLst/>
          </a:prstGeom>
        </p:spPr>
      </p:pic>
      <p:pic>
        <p:nvPicPr>
          <p:cNvPr id="4" name="Obrázek 3" descr="Obsah obrázku text, interiér, osoba, zeď&#10;&#10;Popis byl vytvořen automaticky">
            <a:extLst>
              <a:ext uri="{FF2B5EF4-FFF2-40B4-BE49-F238E27FC236}">
                <a16:creationId xmlns:a16="http://schemas.microsoft.com/office/drawing/2014/main" id="{55DE61AB-DC03-C242-B411-9A31FE1F1D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2225278"/>
            <a:ext cx="3805131" cy="2852331"/>
          </a:xfrm>
          <a:prstGeom prst="rect">
            <a:avLst/>
          </a:prstGeom>
        </p:spPr>
      </p:pic>
      <p:pic>
        <p:nvPicPr>
          <p:cNvPr id="5" name="Obrázek 4" descr="Obsah obrázku text, monitor, obrazovka, elektronika&#10;&#10;Popis byl vytvořen automaticky">
            <a:extLst>
              <a:ext uri="{FF2B5EF4-FFF2-40B4-BE49-F238E27FC236}">
                <a16:creationId xmlns:a16="http://schemas.microsoft.com/office/drawing/2014/main" id="{7DBA2177-853E-E040-8AA2-B4A93E33C82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220" y="2225278"/>
            <a:ext cx="3805130" cy="28523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54308BA-A382-FD42-B950-93735FA69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319" y="1514431"/>
            <a:ext cx="7757361" cy="4659667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BA16246F-E97F-7B45-A8EB-3960B5CDADC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9" y="3279511"/>
            <a:ext cx="3882987" cy="1210129"/>
          </a:xfrm>
          <a:prstGeom prst="rect">
            <a:avLst/>
          </a:prstGeom>
        </p:spPr>
      </p:pic>
      <p:pic>
        <p:nvPicPr>
          <p:cNvPr id="8" name="Obrázek 7" descr="Obsah obrázku stůl&#10;&#10;Popis byl vytvořen automaticky">
            <a:extLst>
              <a:ext uri="{FF2B5EF4-FFF2-40B4-BE49-F238E27FC236}">
                <a16:creationId xmlns:a16="http://schemas.microsoft.com/office/drawing/2014/main" id="{C48CFCE9-3327-A743-8DD3-453846E221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5" y="1707963"/>
            <a:ext cx="3882981" cy="12101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2745AFD-A1D8-E54D-B21B-B3250327B2E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707962"/>
            <a:ext cx="3882987" cy="1210129"/>
          </a:xfrm>
          <a:prstGeom prst="rect">
            <a:avLst/>
          </a:prstGeom>
        </p:spPr>
      </p:pic>
      <p:pic>
        <p:nvPicPr>
          <p:cNvPr id="10" name="Obrázek 9" descr="Obsah obrázku text, měřicí tyč&#10;&#10;Popis byl vytvořen automaticky">
            <a:extLst>
              <a:ext uri="{FF2B5EF4-FFF2-40B4-BE49-F238E27FC236}">
                <a16:creationId xmlns:a16="http://schemas.microsoft.com/office/drawing/2014/main" id="{DC8EB4C9-665C-0145-8D1A-7C86D7A244F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9" y="4851061"/>
            <a:ext cx="3888861" cy="121012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EB14319-659F-824C-A729-312ACFE8B16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125" y="3279511"/>
            <a:ext cx="3888861" cy="121012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93E123A-11DD-0346-A8C6-64682C57D17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125" y="4851061"/>
            <a:ext cx="3882984" cy="121012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61E96AA-1E8D-FF47-B3C2-0B523ED20CA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406" y="1792695"/>
            <a:ext cx="3657607" cy="3657607"/>
          </a:xfrm>
          <a:prstGeom prst="rect">
            <a:avLst/>
          </a:prstGeom>
        </p:spPr>
      </p:pic>
      <p:pic>
        <p:nvPicPr>
          <p:cNvPr id="14" name="Obrázek 13" descr="Obsah obrázku text, osoba, podepsat&#10;&#10;Popis byl vytvořen automaticky">
            <a:extLst>
              <a:ext uri="{FF2B5EF4-FFF2-40B4-BE49-F238E27FC236}">
                <a16:creationId xmlns:a16="http://schemas.microsoft.com/office/drawing/2014/main" id="{B8C6D108-EF32-CF4C-9FB1-81B157A5A70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87" y="1792695"/>
            <a:ext cx="3657600" cy="3657600"/>
          </a:xfrm>
          <a:prstGeom prst="rect">
            <a:avLst/>
          </a:prstGeom>
        </p:spPr>
      </p:pic>
      <p:pic>
        <p:nvPicPr>
          <p:cNvPr id="15" name="Obrázek 14" descr="Obsah obrázku stůl, interiér&#10;&#10;Popis byl vytvořen automaticky">
            <a:extLst>
              <a:ext uri="{FF2B5EF4-FFF2-40B4-BE49-F238E27FC236}">
                <a16:creationId xmlns:a16="http://schemas.microsoft.com/office/drawing/2014/main" id="{ED04A228-15E1-B144-B6EF-490E1B39FBE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0745">
            <a:off x="743156" y="1497679"/>
            <a:ext cx="2169555" cy="4406909"/>
          </a:xfrm>
          <a:prstGeom prst="rect">
            <a:avLst/>
          </a:prstGeom>
        </p:spPr>
      </p:pic>
      <p:pic>
        <p:nvPicPr>
          <p:cNvPr id="16" name="Obrázek 15" descr="Obsah obrázku text, osoba&#10;&#10;Popis byl vytvořen automaticky">
            <a:extLst>
              <a:ext uri="{FF2B5EF4-FFF2-40B4-BE49-F238E27FC236}">
                <a16:creationId xmlns:a16="http://schemas.microsoft.com/office/drawing/2014/main" id="{F1970719-CE4F-2545-A8A2-9BEA2E022307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304" y="1481457"/>
            <a:ext cx="3332880" cy="4443839"/>
          </a:xfrm>
          <a:prstGeom prst="rect">
            <a:avLst/>
          </a:prstGeom>
        </p:spPr>
      </p:pic>
      <p:pic>
        <p:nvPicPr>
          <p:cNvPr id="17" name="Obrázek 16" descr="Obsah obrázku osoba, interiér, zelenina&#10;&#10;Popis byl vytvořen automaticky">
            <a:extLst>
              <a:ext uri="{FF2B5EF4-FFF2-40B4-BE49-F238E27FC236}">
                <a16:creationId xmlns:a16="http://schemas.microsoft.com/office/drawing/2014/main" id="{21283BE5-A3D7-5046-9A35-68E56D90FE5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71388">
            <a:off x="5577455" y="2455395"/>
            <a:ext cx="3000711" cy="327112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5F1FC029-D3CE-2D44-AA98-5BF54D888C1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028" y="1627124"/>
            <a:ext cx="6669617" cy="2096165"/>
          </a:xfrm>
          <a:prstGeom prst="rect">
            <a:avLst/>
          </a:prstGeom>
        </p:spPr>
      </p:pic>
      <p:pic>
        <p:nvPicPr>
          <p:cNvPr id="19" name="Obrázek 18">
            <a:hlinkClick r:id="rId19"/>
            <a:extLst>
              <a:ext uri="{FF2B5EF4-FFF2-40B4-BE49-F238E27FC236}">
                <a16:creationId xmlns:a16="http://schemas.microsoft.com/office/drawing/2014/main" id="{9D98D81B-367A-3F46-BE9F-DFA8E4D3D74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873" y="3972208"/>
            <a:ext cx="3106974" cy="2224778"/>
          </a:xfrm>
          <a:prstGeom prst="rect">
            <a:avLst/>
          </a:prstGeom>
        </p:spPr>
      </p:pic>
      <p:pic>
        <p:nvPicPr>
          <p:cNvPr id="20" name="Obrázek 19" descr="Obsah obrázku text&#10;&#10;Popis byl vytvořen automaticky">
            <a:hlinkClick r:id="rId21"/>
            <a:extLst>
              <a:ext uri="{FF2B5EF4-FFF2-40B4-BE49-F238E27FC236}">
                <a16:creationId xmlns:a16="http://schemas.microsoft.com/office/drawing/2014/main" id="{8E6254E1-D8A0-F047-BD96-5A9620C49DC0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8437" y="3972208"/>
            <a:ext cx="3882113" cy="2224778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4C9D96EB-B2AA-CC41-B4F4-F5D8FFFD3F12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651" y="1611085"/>
            <a:ext cx="3089070" cy="4385981"/>
          </a:xfrm>
          <a:prstGeom prst="rect">
            <a:avLst/>
          </a:prstGeom>
        </p:spPr>
      </p:pic>
      <p:pic>
        <p:nvPicPr>
          <p:cNvPr id="23" name="Obrázek 22" descr="Obsah obrázku text&#10;&#10;Popis byl vytvořen automaticky">
            <a:extLst>
              <a:ext uri="{FF2B5EF4-FFF2-40B4-BE49-F238E27FC236}">
                <a16:creationId xmlns:a16="http://schemas.microsoft.com/office/drawing/2014/main" id="{2E2C90A9-F286-5B4E-A2B9-77009ECBC895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9280" y="1611086"/>
            <a:ext cx="3051413" cy="438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hlinkClick r:id="rId3"/>
            <a:extLst>
              <a:ext uri="{FF2B5EF4-FFF2-40B4-BE49-F238E27FC236}">
                <a16:creationId xmlns:a16="http://schemas.microsoft.com/office/drawing/2014/main" id="{18931276-05BB-074A-8BAB-AABC9C6C22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06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5"/>
          <p:cNvSpPr txBox="1">
            <a:spLocks noGrp="1"/>
          </p:cNvSpPr>
          <p:nvPr>
            <p:ph type="title"/>
          </p:nvPr>
        </p:nvSpPr>
        <p:spPr>
          <a:xfrm>
            <a:off x="628650" y="347871"/>
            <a:ext cx="7886700" cy="105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200"/>
            </a:pPr>
            <a:r>
              <a:rPr lang="cs-CZ" sz="2800" dirty="0"/>
              <a:t>Soutěž komunikačních projektů „Zlatý středník“</a:t>
            </a:r>
            <a:endParaRPr sz="2800" dirty="0"/>
          </a:p>
        </p:txBody>
      </p:sp>
      <p:pic>
        <p:nvPicPr>
          <p:cNvPr id="3" name="Obrázek 2" descr="Obsah obrázku text, osoba, skupina, lidé&#10;&#10;Popis byl vytvořen automaticky">
            <a:extLst>
              <a:ext uri="{FF2B5EF4-FFF2-40B4-BE49-F238E27FC236}">
                <a16:creationId xmlns:a16="http://schemas.microsoft.com/office/drawing/2014/main" id="{A5E5AD74-EC2E-CB49-BB61-78633DC790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300" y="3776871"/>
            <a:ext cx="3115790" cy="2399658"/>
          </a:xfrm>
          <a:prstGeom prst="rect">
            <a:avLst/>
          </a:prstGeom>
          <a:ln>
            <a:noFill/>
          </a:ln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043C409-ED79-ED41-B8E8-111B33A00E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7910" y="1547483"/>
            <a:ext cx="3115790" cy="462904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DD80D9-8AF5-EB41-9FD7-53438B85C5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300" y="1553437"/>
            <a:ext cx="3115790" cy="222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32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"/>
          <p:cNvSpPr txBox="1">
            <a:spLocks noGrp="1"/>
          </p:cNvSpPr>
          <p:nvPr>
            <p:ph type="title"/>
          </p:nvPr>
        </p:nvSpPr>
        <p:spPr>
          <a:xfrm>
            <a:off x="623888" y="1709740"/>
            <a:ext cx="7886700" cy="1568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  <a:buClr>
                <a:srgbClr val="FF972A"/>
              </a:buClr>
              <a:buSzPts val="4000"/>
            </a:pPr>
            <a:r>
              <a:rPr lang="cs-CZ" sz="4800" dirty="0"/>
              <a:t>Realizace</a:t>
            </a:r>
          </a:p>
        </p:txBody>
      </p:sp>
    </p:spTree>
    <p:extLst>
      <p:ext uri="{BB962C8B-B14F-4D97-AF65-F5344CB8AC3E}">
        <p14:creationId xmlns:p14="http://schemas.microsoft.com/office/powerpoint/2010/main" val="29166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330E1-553C-6A4E-8613-2236933CE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Design projektu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67BC6D1-F535-4394-95DD-931E28B83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533090"/>
            <a:ext cx="7886700" cy="448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6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Fotografie z rozboru odpadu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FD1A1D1-5AEB-45E1-AAA3-E46D868314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172" y="1474688"/>
            <a:ext cx="3504689" cy="233645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C8EF6BA-3D5B-430F-9F92-2A95C03EDD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141" y="1487094"/>
            <a:ext cx="3422443" cy="228162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9059CED-CEF1-41F6-A16B-84E83A3C78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171" y="3878138"/>
            <a:ext cx="3504689" cy="233645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B39CBC9-0C6B-4000-BF4E-0BF53DDA63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140" y="3878138"/>
            <a:ext cx="3504685" cy="233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13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jídlo, ořech, ovoce, kontejner&#10;&#10;Popis byl vytvořen automaticky">
            <a:extLst>
              <a:ext uri="{FF2B5EF4-FFF2-40B4-BE49-F238E27FC236}">
                <a16:creationId xmlns:a16="http://schemas.microsoft.com/office/drawing/2014/main" id="{788A46E1-2DDD-7A48-94B1-67608E525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439" y="998882"/>
            <a:ext cx="3031800" cy="1723025"/>
          </a:xfrm>
          <a:prstGeom prst="rect">
            <a:avLst/>
          </a:prstGeom>
        </p:spPr>
      </p:pic>
      <p:pic>
        <p:nvPicPr>
          <p:cNvPr id="9" name="Obrázek 8" descr="Obsah obrázku exteriér, jídlo, zelenina, kukuřice&#10;&#10;Popis byl vytvořen automaticky">
            <a:extLst>
              <a:ext uri="{FF2B5EF4-FFF2-40B4-BE49-F238E27FC236}">
                <a16:creationId xmlns:a16="http://schemas.microsoft.com/office/drawing/2014/main" id="{F4B184EE-450C-054F-986C-F02BB6C002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20949" y="997490"/>
            <a:ext cx="3033576" cy="1724034"/>
          </a:xfrm>
          <a:prstGeom prst="rect">
            <a:avLst/>
          </a:prstGeom>
        </p:spPr>
      </p:pic>
      <p:pic>
        <p:nvPicPr>
          <p:cNvPr id="11" name="Obrázek 10" descr="Obsah obrázku rajče, maso, jídlo&#10;&#10;Popis byl vytvořen automaticky">
            <a:extLst>
              <a:ext uri="{FF2B5EF4-FFF2-40B4-BE49-F238E27FC236}">
                <a16:creationId xmlns:a16="http://schemas.microsoft.com/office/drawing/2014/main" id="{CDCD8955-A3EF-6C47-80DA-EDB149F7D6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58826" y="997492"/>
            <a:ext cx="3033575" cy="1724033"/>
          </a:xfrm>
          <a:prstGeom prst="rect">
            <a:avLst/>
          </a:prstGeom>
        </p:spPr>
      </p:pic>
      <p:pic>
        <p:nvPicPr>
          <p:cNvPr id="13" name="Obrázek 12" descr="Obsah obrázku ořech, ovoce, vaření, gril&#10;&#10;Popis byl vytvořen automaticky">
            <a:extLst>
              <a:ext uri="{FF2B5EF4-FFF2-40B4-BE49-F238E27FC236}">
                <a16:creationId xmlns:a16="http://schemas.microsoft.com/office/drawing/2014/main" id="{56D6B399-FC34-424F-AD1C-C09CD498D1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830" y="342719"/>
            <a:ext cx="1724034" cy="30335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D9F0990-1017-9C43-8D1E-204C86B5B4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6172" y="4247792"/>
            <a:ext cx="3049266" cy="1723026"/>
          </a:xfrm>
          <a:prstGeom prst="rect">
            <a:avLst/>
          </a:prstGeom>
        </p:spPr>
      </p:pic>
      <p:pic>
        <p:nvPicPr>
          <p:cNvPr id="6" name="Obrázek 5" descr="Obsah obrázku plast&#10;&#10;Popis byl vytvořen automaticky">
            <a:extLst>
              <a:ext uri="{FF2B5EF4-FFF2-40B4-BE49-F238E27FC236}">
                <a16:creationId xmlns:a16="http://schemas.microsoft.com/office/drawing/2014/main" id="{0F0DACD7-A1F2-DB44-94A0-DDCC50F903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52673" y="4242827"/>
            <a:ext cx="3049265" cy="1732952"/>
          </a:xfrm>
          <a:prstGeom prst="rect">
            <a:avLst/>
          </a:prstGeom>
        </p:spPr>
      </p:pic>
      <p:pic>
        <p:nvPicPr>
          <p:cNvPr id="10" name="Obrázek 9" descr="Obsah obrázku přepážka, vaření, jídlo, přeplněné&#10;&#10;Popis byl vytvořen automaticky">
            <a:extLst>
              <a:ext uri="{FF2B5EF4-FFF2-40B4-BE49-F238E27FC236}">
                <a16:creationId xmlns:a16="http://schemas.microsoft.com/office/drawing/2014/main" id="{B09DB994-0BDC-6A43-9347-16EADBA992B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4105262" y="4239444"/>
            <a:ext cx="3064950" cy="1724034"/>
          </a:xfrm>
          <a:prstGeom prst="rect">
            <a:avLst/>
          </a:prstGeom>
        </p:spPr>
      </p:pic>
      <p:pic>
        <p:nvPicPr>
          <p:cNvPr id="14" name="Obrázek 13" descr="Obsah obrázku maso, pánev, jídlo, vařené&#10;&#10;Popis byl vytvořen automaticky">
            <a:extLst>
              <a:ext uri="{FF2B5EF4-FFF2-40B4-BE49-F238E27FC236}">
                <a16:creationId xmlns:a16="http://schemas.microsoft.com/office/drawing/2014/main" id="{4FB9283C-6BAD-874B-A650-2BFBB85610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51792" y="4239445"/>
            <a:ext cx="3047269" cy="172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70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"/>
          <p:cNvSpPr txBox="1">
            <a:spLocks noGrp="1"/>
          </p:cNvSpPr>
          <p:nvPr>
            <p:ph type="title"/>
          </p:nvPr>
        </p:nvSpPr>
        <p:spPr>
          <a:xfrm>
            <a:off x="623888" y="1709740"/>
            <a:ext cx="7886700" cy="193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  <a:buClr>
                <a:srgbClr val="FF972A"/>
              </a:buClr>
              <a:buSzPts val="4000"/>
            </a:pPr>
            <a:r>
              <a:rPr lang="cs-CZ" sz="5400"/>
              <a:t>Výsledky rozboru odpadu</a:t>
            </a:r>
            <a:endParaRPr sz="5400"/>
          </a:p>
        </p:txBody>
      </p:sp>
    </p:spTree>
    <p:extLst>
      <p:ext uri="{BB962C8B-B14F-4D97-AF65-F5344CB8AC3E}">
        <p14:creationId xmlns:p14="http://schemas.microsoft.com/office/powerpoint/2010/main" val="2400583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sah 7" descr="Obsah obrázku stoh, špinavé&#10;&#10;Popis byl vytvořen automaticky">
            <a:extLst>
              <a:ext uri="{FF2B5EF4-FFF2-40B4-BE49-F238E27FC236}">
                <a16:creationId xmlns:a16="http://schemas.microsoft.com/office/drawing/2014/main" id="{ECD35365-CF25-ED44-988E-926879F52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9143980" cy="6857990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 err="1">
                <a:highlight>
                  <a:srgbClr val="000000"/>
                </a:highlight>
                <a:latin typeface="+mj-lt"/>
                <a:ea typeface="+mj-ea"/>
                <a:cs typeface="+mj-cs"/>
              </a:rPr>
              <a:t>Nevyhnutelný</a:t>
            </a:r>
            <a:r>
              <a:rPr lang="en-US" sz="3100" dirty="0">
                <a:highlight>
                  <a:srgbClr val="0000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3100" dirty="0" err="1">
                <a:highlight>
                  <a:srgbClr val="000000"/>
                </a:highlight>
                <a:latin typeface="+mj-lt"/>
                <a:ea typeface="+mj-ea"/>
                <a:cs typeface="+mj-cs"/>
              </a:rPr>
              <a:t>odpad</a:t>
            </a:r>
            <a:endParaRPr lang="en-US" sz="3100" dirty="0">
              <a:highlight>
                <a:srgbClr val="000000"/>
              </a:highligh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71078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kg potravin skončí průměrně ve směsném komunálním odpadu?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FC942D5-FD9C-8641-9715-9B52345B8F1C}"/>
              </a:ext>
            </a:extLst>
          </p:cNvPr>
          <p:cNvSpPr txBox="1"/>
          <p:nvPr/>
        </p:nvSpPr>
        <p:spPr>
          <a:xfrm>
            <a:off x="1612264" y="1691640"/>
            <a:ext cx="5890843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</a:pPr>
            <a:r>
              <a:rPr lang="cs-CZ" dirty="0"/>
              <a:t>Průměrně za všechny typy zástaveb </a:t>
            </a:r>
            <a:r>
              <a:rPr lang="cs-CZ" b="1" dirty="0"/>
              <a:t>36,4 kg na osobu za rok </a:t>
            </a:r>
          </a:p>
          <a:p>
            <a:pPr algn="ctr" fontAlgn="base">
              <a:lnSpc>
                <a:spcPct val="110000"/>
              </a:lnSpc>
            </a:pPr>
            <a:r>
              <a:rPr lang="cs-CZ" dirty="0"/>
              <a:t>(meziroční snížení o 11 % v intervenčním roce)  </a:t>
            </a:r>
          </a:p>
          <a:p>
            <a:endParaRPr lang="cs-CZ" dirty="0"/>
          </a:p>
        </p:txBody>
      </p:sp>
      <p:graphicFrame>
        <p:nvGraphicFramePr>
          <p:cNvPr id="12" name="Graf 11">
            <a:extLst>
              <a:ext uri="{FF2B5EF4-FFF2-40B4-BE49-F238E27FC236}">
                <a16:creationId xmlns:a16="http://schemas.microsoft.com/office/drawing/2014/main" id="{2AEDC6B8-109F-41D3-B6BA-9063DAB218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00088852"/>
              </p:ext>
            </p:extLst>
          </p:nvPr>
        </p:nvGraphicFramePr>
        <p:xfrm>
          <a:off x="1210962" y="2578733"/>
          <a:ext cx="6820930" cy="34551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5342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B06AE1-C461-9F47-BA35-5654833C7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4"/>
            <a:ext cx="7772400" cy="752156"/>
          </a:xfrm>
        </p:spPr>
        <p:txBody>
          <a:bodyPr>
            <a:normAutofit fontScale="90000"/>
          </a:bodyPr>
          <a:lstStyle/>
          <a:p>
            <a:r>
              <a:rPr lang="cs-CZ" sz="2800" dirty="0"/>
              <a:t>Plýtvání potravinami a prevence vzniku potravinového odpadu v domácnostech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1C78D4D-AB37-C744-B18E-B43ACFE29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391033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4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Plýtvání potravinami v průběhu roku (kg/osoba)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0B4A08E-5CFD-428C-A8DD-63E5A2E0F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587798"/>
            <a:ext cx="7660041" cy="451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63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Vybrané kategorie vyplýtvaných potravin dle období (kg/osoba/rok)</a:t>
            </a:r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289FF208-1A7C-4DB4-A701-3FF35B9B3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84025"/>
              </p:ext>
            </p:extLst>
          </p:nvPr>
        </p:nvGraphicFramePr>
        <p:xfrm>
          <a:off x="971254" y="1593048"/>
          <a:ext cx="7201492" cy="452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0476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"/>
          <p:cNvSpPr txBox="1">
            <a:spLocks noGrp="1"/>
          </p:cNvSpPr>
          <p:nvPr>
            <p:ph type="title"/>
          </p:nvPr>
        </p:nvSpPr>
        <p:spPr>
          <a:xfrm>
            <a:off x="623888" y="1709740"/>
            <a:ext cx="7886700" cy="1588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  <a:buClr>
                <a:srgbClr val="FF972A"/>
              </a:buClr>
              <a:buSzPts val="4000"/>
            </a:pPr>
            <a:r>
              <a:rPr lang="cs-CZ" sz="5400" dirty="0"/>
              <a:t>Příčiny plýtvání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9292160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"/>
          <p:cNvSpPr txBox="1">
            <a:spLocks noGrp="1"/>
          </p:cNvSpPr>
          <p:nvPr>
            <p:ph type="title"/>
          </p:nvPr>
        </p:nvSpPr>
        <p:spPr>
          <a:xfrm>
            <a:off x="628650" y="347871"/>
            <a:ext cx="7886700" cy="105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972A"/>
              </a:buClr>
              <a:buSzPts val="3200"/>
              <a:buFont typeface="Source Sans Pro"/>
              <a:buNone/>
            </a:pPr>
            <a:r>
              <a:rPr lang="cs-CZ"/>
              <a:t>Objem plýtvání potravinami v domácnosti</a:t>
            </a:r>
            <a:endParaRPr/>
          </a:p>
        </p:txBody>
      </p:sp>
      <p:sp>
        <p:nvSpPr>
          <p:cNvPr id="124" name="Google Shape;124;p3"/>
          <p:cNvSpPr txBox="1">
            <a:spLocks noGrp="1"/>
          </p:cNvSpPr>
          <p:nvPr>
            <p:ph type="body" idx="1"/>
          </p:nvPr>
        </p:nvSpPr>
        <p:spPr>
          <a:xfrm>
            <a:off x="628650" y="1656659"/>
            <a:ext cx="7886700" cy="45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graphicFrame>
        <p:nvGraphicFramePr>
          <p:cNvPr id="125" name="Google Shape;125;p3"/>
          <p:cNvGraphicFramePr/>
          <p:nvPr/>
        </p:nvGraphicFramePr>
        <p:xfrm>
          <a:off x="955192" y="1552021"/>
          <a:ext cx="7392641" cy="4520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628650" y="347871"/>
            <a:ext cx="7886700" cy="105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972A"/>
              </a:buClr>
              <a:buSzPts val="3200"/>
              <a:buFont typeface="Source Sans Pro"/>
              <a:buNone/>
            </a:pPr>
            <a:r>
              <a:rPr lang="cs-CZ"/>
              <a:t>Příčiny plýtvání potravinami v domácnosti</a:t>
            </a:r>
            <a:endParaRPr/>
          </a:p>
        </p:txBody>
      </p:sp>
      <p:graphicFrame>
        <p:nvGraphicFramePr>
          <p:cNvPr id="132" name="Google Shape;132;p4"/>
          <p:cNvGraphicFramePr/>
          <p:nvPr/>
        </p:nvGraphicFramePr>
        <p:xfrm>
          <a:off x="628649" y="1480930"/>
          <a:ext cx="7886701" cy="4641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"/>
          <p:cNvSpPr txBox="1"/>
          <p:nvPr/>
        </p:nvSpPr>
        <p:spPr>
          <a:xfrm>
            <a:off x="714703" y="1526890"/>
            <a:ext cx="7800647" cy="477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dk1"/>
                </a:solidFill>
                <a:latin typeface="Source Sans Pro"/>
                <a:ea typeface="Source Sans Pro"/>
                <a:sym typeface="Source Sans Pro"/>
              </a:rPr>
              <a:t>Více než polovina domácností:</a:t>
            </a:r>
          </a:p>
          <a:p>
            <a:pPr marL="685800" lvl="1" indent="-266700">
              <a:lnSpc>
                <a:spcPct val="90000"/>
              </a:lnSpc>
              <a:buClr>
                <a:schemeClr val="dk1"/>
              </a:buClr>
              <a:buSzPts val="2400"/>
              <a:buChar char="•"/>
            </a:pPr>
            <a:r>
              <a:rPr lang="cs-CZ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Kontroluje zásoby </a:t>
            </a:r>
          </a:p>
          <a:p>
            <a:pPr marL="685800" lvl="1" indent="-266700">
              <a:lnSpc>
                <a:spcPct val="90000"/>
              </a:lnSpc>
              <a:buClr>
                <a:schemeClr val="dk1"/>
              </a:buClr>
              <a:buSzPts val="2400"/>
              <a:buChar char="•"/>
            </a:pPr>
            <a:r>
              <a:rPr lang="cs-CZ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Píše nákupní seznam</a:t>
            </a:r>
          </a:p>
          <a:p>
            <a:pPr marL="685800" lvl="1" indent="-266700">
              <a:lnSpc>
                <a:spcPct val="90000"/>
              </a:lnSpc>
              <a:buClr>
                <a:schemeClr val="dk1"/>
              </a:buClr>
              <a:buSzPts val="2400"/>
              <a:buChar char="•"/>
            </a:pPr>
            <a:r>
              <a:rPr lang="cs-CZ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Plánuje nákup a přípravu jídel</a:t>
            </a:r>
          </a:p>
          <a:p>
            <a:pPr marL="685800" lvl="1" indent="-266700">
              <a:lnSpc>
                <a:spcPct val="90000"/>
              </a:lnSpc>
              <a:buClr>
                <a:schemeClr val="dk1"/>
              </a:buClr>
              <a:buSzPts val="2400"/>
              <a:buChar char="•"/>
            </a:pPr>
            <a:r>
              <a:rPr lang="cs-CZ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Neupřednostňuje velká balení</a:t>
            </a:r>
          </a:p>
          <a:p>
            <a:pPr marL="685800" lvl="1" indent="-266700">
              <a:lnSpc>
                <a:spcPct val="90000"/>
              </a:lnSpc>
              <a:buClr>
                <a:schemeClr val="dk1"/>
              </a:buClr>
              <a:buSzPts val="2400"/>
              <a:buChar char="•"/>
            </a:pPr>
            <a:endParaRPr lang="cs-CZ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dk1"/>
                </a:solidFill>
                <a:latin typeface="Source Sans Pro"/>
                <a:ea typeface="Source Sans Pro"/>
                <a:sym typeface="Source Sans Pro"/>
              </a:rPr>
              <a:t>Téměř polovina respondentů uvádí, že:</a:t>
            </a:r>
            <a:endParaRPr sz="2000" dirty="0">
              <a:solidFill>
                <a:schemeClr val="dk1"/>
              </a:solidFill>
              <a:latin typeface="Source Sans Pro"/>
              <a:ea typeface="Source Sans Pro"/>
              <a:sym typeface="Source Sans Pro"/>
            </a:endParaRPr>
          </a:p>
          <a:p>
            <a:pPr marL="685800" marR="0" lvl="1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Nepovažuje cenu za nejdůležitější faktor</a:t>
            </a:r>
            <a:endParaRPr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685800" marR="0" lvl="1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cs-CZ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Nevyužívá slevy a nákupy potravin v akci</a:t>
            </a:r>
          </a:p>
          <a:p>
            <a:pPr marL="685800" marR="0" lvl="1" indent="-266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endParaRPr lang="cs-CZ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Plýtvání potravin roste s:</a:t>
            </a:r>
          </a:p>
          <a:p>
            <a:pPr marL="685800" lvl="1" indent="-266700">
              <a:lnSpc>
                <a:spcPct val="90000"/>
              </a:lnSpc>
              <a:buClr>
                <a:schemeClr val="dk1"/>
              </a:buClr>
              <a:buSzPts val="2400"/>
              <a:buChar char="•"/>
            </a:pPr>
            <a:r>
              <a:rPr lang="cs-CZ" dirty="0">
                <a:solidFill>
                  <a:schemeClr val="dk1"/>
                </a:solidFill>
                <a:latin typeface="Source Sans Pro"/>
                <a:ea typeface="Source Sans Pro"/>
                <a:sym typeface="Source Sans Pro"/>
              </a:rPr>
              <a:t>Častěji prováděnými většími nákupy (500 a více Kč)</a:t>
            </a:r>
          </a:p>
          <a:p>
            <a:pPr marL="685800" lvl="1" indent="-266700">
              <a:lnSpc>
                <a:spcPct val="90000"/>
              </a:lnSpc>
              <a:buClr>
                <a:schemeClr val="dk1"/>
              </a:buClr>
              <a:buSzPts val="2400"/>
              <a:buChar char="•"/>
            </a:pPr>
            <a:r>
              <a:rPr lang="cs-CZ" dirty="0">
                <a:solidFill>
                  <a:schemeClr val="dk1"/>
                </a:solidFill>
                <a:latin typeface="Source Sans Pro"/>
                <a:ea typeface="Source Sans Pro"/>
                <a:sym typeface="Source Sans Pro"/>
              </a:rPr>
              <a:t>Vyšší měsíčních příjmů</a:t>
            </a:r>
          </a:p>
          <a:p>
            <a:pPr marL="685800" lvl="1" indent="-266700">
              <a:lnSpc>
                <a:spcPct val="90000"/>
              </a:lnSpc>
              <a:buClr>
                <a:schemeClr val="dk1"/>
              </a:buClr>
              <a:buSzPts val="2400"/>
              <a:buChar char="•"/>
            </a:pPr>
            <a:r>
              <a:rPr lang="cs-CZ" dirty="0">
                <a:solidFill>
                  <a:schemeClr val="dk1"/>
                </a:solidFill>
                <a:latin typeface="Source Sans Pro"/>
                <a:ea typeface="Source Sans Pro"/>
                <a:sym typeface="Source Sans Pro"/>
              </a:rPr>
              <a:t>Počtem členů domácnosti</a:t>
            </a:r>
          </a:p>
          <a:p>
            <a:pPr marL="685800" lvl="1" indent="-266700">
              <a:lnSpc>
                <a:spcPct val="90000"/>
              </a:lnSpc>
              <a:buClr>
                <a:schemeClr val="dk1"/>
              </a:buClr>
              <a:buSzPts val="2400"/>
              <a:buChar char="•"/>
            </a:pPr>
            <a:endParaRPr lang="cs-CZ" sz="20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indent="-342900">
              <a:lnSpc>
                <a:spcPct val="90000"/>
              </a:lnSpc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Staticky významný rozdíl je mezi generacemi</a:t>
            </a:r>
          </a:p>
        </p:txBody>
      </p:sp>
      <p:sp>
        <p:nvSpPr>
          <p:cNvPr id="253" name="Google Shape;253;p21"/>
          <p:cNvSpPr txBox="1">
            <a:spLocks noGrp="1"/>
          </p:cNvSpPr>
          <p:nvPr>
            <p:ph type="title"/>
          </p:nvPr>
        </p:nvSpPr>
        <p:spPr>
          <a:xfrm>
            <a:off x="628650" y="347871"/>
            <a:ext cx="7886700" cy="105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972A"/>
              </a:buClr>
              <a:buSzPts val="3200"/>
              <a:buFont typeface="Source Sans Pro"/>
              <a:buNone/>
            </a:pPr>
            <a:r>
              <a:rPr lang="cs-CZ" dirty="0"/>
              <a:t>Nákupní chování</a:t>
            </a:r>
            <a:endParaRPr dirty="0"/>
          </a:p>
        </p:txBody>
      </p:sp>
      <p:pic>
        <p:nvPicPr>
          <p:cNvPr id="3" name="Obrázek 2" descr="Obsah obrázku tmavé&#10;&#10;Popis byl vytvořen automaticky">
            <a:extLst>
              <a:ext uri="{FF2B5EF4-FFF2-40B4-BE49-F238E27FC236}">
                <a16:creationId xmlns:a16="http://schemas.microsoft.com/office/drawing/2014/main" id="{7F76060F-5EFD-4644-90CA-53063306DA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933" y="444842"/>
            <a:ext cx="4370554" cy="655096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 txBox="1">
            <a:spLocks noGrp="1"/>
          </p:cNvSpPr>
          <p:nvPr>
            <p:ph type="title"/>
          </p:nvPr>
        </p:nvSpPr>
        <p:spPr>
          <a:xfrm>
            <a:off x="628650" y="347871"/>
            <a:ext cx="7886700" cy="105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200"/>
            </a:pPr>
            <a:r>
              <a:rPr lang="cs-CZ" sz="2800" dirty="0"/>
              <a:t>Shrnutí hlavních zjištění</a:t>
            </a:r>
            <a:endParaRPr sz="2800" dirty="0"/>
          </a:p>
        </p:txBody>
      </p:sp>
      <p:sp>
        <p:nvSpPr>
          <p:cNvPr id="347" name="Google Shape;347;p32"/>
          <p:cNvSpPr txBox="1">
            <a:spLocks noGrp="1"/>
          </p:cNvSpPr>
          <p:nvPr>
            <p:ph type="body" idx="4294967295"/>
          </p:nvPr>
        </p:nvSpPr>
        <p:spPr>
          <a:xfrm>
            <a:off x="958408" y="1656659"/>
            <a:ext cx="7556941" cy="45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indent="-228600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Pokles plýtvání v druhém intervenčním roce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Efekt pandemie X efekt kampaně  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Sezónnost plýtvání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Změna chování - food management domácností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Vhodná forma působení dle experimentu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Lidé chtějí o problematice vědět více, ale neuvědomují si plýtvání u sebe ve své domácnosti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400"/>
              <a:buNone/>
            </a:pPr>
            <a:endParaRPr lang="cs-CZ" dirty="0"/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SzPts val="2400"/>
              <a:buNone/>
            </a:pPr>
            <a:endParaRPr lang="cs-CZ" dirty="0"/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endParaRPr lang="cs-CZ" dirty="0"/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endParaRPr lang="cs-CZ" dirty="0"/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2400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99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 txBox="1">
            <a:spLocks noGrp="1"/>
          </p:cNvSpPr>
          <p:nvPr>
            <p:ph type="title"/>
          </p:nvPr>
        </p:nvSpPr>
        <p:spPr>
          <a:xfrm>
            <a:off x="628650" y="347871"/>
            <a:ext cx="7886700" cy="105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200"/>
            </a:pPr>
            <a:r>
              <a:rPr lang="cs-CZ" sz="2800" dirty="0"/>
              <a:t>Jak podpořit redukci plýtvání?</a:t>
            </a:r>
            <a:endParaRPr sz="2800" dirty="0"/>
          </a:p>
        </p:txBody>
      </p:sp>
      <p:sp>
        <p:nvSpPr>
          <p:cNvPr id="347" name="Google Shape;347;p32"/>
          <p:cNvSpPr txBox="1">
            <a:spLocks noGrp="1"/>
          </p:cNvSpPr>
          <p:nvPr>
            <p:ph type="body" idx="4294967295"/>
          </p:nvPr>
        </p:nvSpPr>
        <p:spPr>
          <a:xfrm>
            <a:off x="958408" y="1407697"/>
            <a:ext cx="7556941" cy="476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Pozitivní motivace (kredit, odměna)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Pocit hrdosti, sounáležitosti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Informace ověřené, lokální a spíše jednoduché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Komunikace dopadů plýtvání, tlak ze strany spotřebitele na udržitelnost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Praktické tipy a rady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Osvěta pojmů data použitelnosti a min. trvanlivosti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Pomoc při plánování nákupu (seznam dle historie nákupů)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Informace o vhodném uskladnění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Využití zbytků potravin 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Vizualizace problematiky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 err="1"/>
              <a:t>Gamifikace</a:t>
            </a:r>
            <a:r>
              <a:rPr lang="cs-CZ" dirty="0"/>
              <a:t>, nové algoritmy zábavy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Pravidelné působení (edukace, diskuze)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25415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 txBox="1">
            <a:spLocks noGrp="1"/>
          </p:cNvSpPr>
          <p:nvPr>
            <p:ph type="title"/>
          </p:nvPr>
        </p:nvSpPr>
        <p:spPr>
          <a:xfrm>
            <a:off x="628649" y="347871"/>
            <a:ext cx="8007351" cy="105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200"/>
            </a:pPr>
            <a:r>
              <a:rPr lang="cs-CZ" sz="2800" dirty="0"/>
              <a:t>V boji s plýtváním pokračujeme dalšími projekty</a:t>
            </a:r>
            <a:endParaRPr sz="2800" dirty="0"/>
          </a:p>
        </p:txBody>
      </p:sp>
      <p:sp>
        <p:nvSpPr>
          <p:cNvPr id="347" name="Google Shape;347;p32"/>
          <p:cNvSpPr txBox="1">
            <a:spLocks noGrp="1"/>
          </p:cNvSpPr>
          <p:nvPr>
            <p:ph type="body" idx="4294967295"/>
          </p:nvPr>
        </p:nvSpPr>
        <p:spPr>
          <a:xfrm>
            <a:off x="958408" y="1407697"/>
            <a:ext cx="7556941" cy="476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sz="2000" b="1" dirty="0"/>
              <a:t>Systém shromažďování potravinových odpadů v podmínkách městských sídlišť </a:t>
            </a:r>
            <a:r>
              <a:rPr lang="cs-CZ" sz="2000" dirty="0"/>
              <a:t>(2022 – 2025)</a:t>
            </a:r>
            <a:endParaRPr lang="cs-CZ" sz="2000" b="1" dirty="0"/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sz="1800" dirty="0"/>
              <a:t>Grantová agentura Gregora Johana Mendela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sz="1800" dirty="0"/>
              <a:t>Mezioborový interní výzkumný projekt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SzPts val="2400"/>
              <a:buNone/>
            </a:pPr>
            <a:endParaRPr lang="cs-CZ" sz="1800" dirty="0"/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sz="2000" b="1" dirty="0"/>
              <a:t>Smart food </a:t>
            </a:r>
            <a:r>
              <a:rPr lang="cs-CZ" sz="2000" dirty="0"/>
              <a:t>(2021 – 2023)</a:t>
            </a:r>
            <a:endParaRPr lang="cs-CZ" sz="2000" b="1" dirty="0"/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sz="1800" dirty="0"/>
              <a:t>Rozvoj kompetencí v oblasti udržitelného rozvoje vedoucí ke snížení plýtvání potravin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sz="1800" dirty="0"/>
              <a:t>Operační program Praha - pól růstu ČR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sz="1800" dirty="0"/>
              <a:t>Pedagogická fakulta UK a  PEF MENDELU  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sz="1800" dirty="0"/>
              <a:t>Interaktivní výuková média + Metodiky + ŠVP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SzPts val="2400"/>
              <a:buNone/>
            </a:pPr>
            <a:endParaRPr lang="cs-CZ" b="1" dirty="0"/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84105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 txBox="1">
            <a:spLocks noGrp="1"/>
          </p:cNvSpPr>
          <p:nvPr>
            <p:ph type="title"/>
          </p:nvPr>
        </p:nvSpPr>
        <p:spPr>
          <a:xfrm>
            <a:off x="628649" y="347871"/>
            <a:ext cx="8007351" cy="105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sz="2800" dirty="0"/>
              <a:t>Smart Food</a:t>
            </a:r>
          </a:p>
        </p:txBody>
      </p:sp>
      <p:sp>
        <p:nvSpPr>
          <p:cNvPr id="347" name="Google Shape;347;p32"/>
          <p:cNvSpPr txBox="1">
            <a:spLocks noGrp="1"/>
          </p:cNvSpPr>
          <p:nvPr>
            <p:ph type="body" idx="4294967295"/>
          </p:nvPr>
        </p:nvSpPr>
        <p:spPr>
          <a:xfrm>
            <a:off x="958408" y="1407697"/>
            <a:ext cx="7556941" cy="476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sz="2200" dirty="0"/>
              <a:t>Cíl: odnaučit děti plýtvat potravinami a zlepšit jejich vědomosti o spotřebě jídla (změna behaviorálních vzorců)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sz="2200" dirty="0"/>
              <a:t>Poskytnout pro ZŠ podklady pro výuku v oblasti zacházení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400"/>
              <a:buNone/>
            </a:pPr>
            <a:r>
              <a:rPr lang="cs-CZ" sz="2200" dirty="0"/>
              <a:t>     s potravinami: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sz="1800" dirty="0"/>
              <a:t>V kontextu České republiky (TA-ČR MENDELU)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sz="1800" dirty="0"/>
              <a:t>Ucelené vzdělávací materiály pro děti a žáky (atraktivní formou)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sz="1800" dirty="0"/>
              <a:t>Metodiky pro učitele (zavádění principů udržitelného rozvoje do ŠVP)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sz="2200" dirty="0">
                <a:hlinkClick r:id="rId3"/>
              </a:rPr>
              <a:t>www.chytresjidlem.cz</a:t>
            </a:r>
            <a:endParaRPr lang="cs-CZ" sz="2200" dirty="0"/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endParaRPr lang="cs-CZ" sz="22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400"/>
              <a:buNone/>
            </a:pPr>
            <a:endParaRPr lang="cs-CZ" sz="2200" dirty="0"/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endParaRPr lang="cs-CZ" sz="1800" dirty="0"/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endParaRPr lang="cs-CZ" sz="1800" dirty="0"/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SzPts val="2400"/>
              <a:buNone/>
            </a:pPr>
            <a:endParaRPr lang="cs-CZ" b="1" dirty="0"/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194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1330E1-553C-6A4E-8613-2236933CE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/>
              <a:t>Cíle projektu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BB9DB8-2CD7-1948-B0B6-5A138E72E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407697"/>
            <a:ext cx="7608506" cy="4769266"/>
          </a:xfrm>
        </p:spPr>
        <p:txBody>
          <a:bodyPr>
            <a:normAutofit/>
          </a:bodyPr>
          <a:lstStyle/>
          <a:p>
            <a:pPr marL="0" indent="0" fontAlgn="t">
              <a:buNone/>
            </a:pPr>
            <a:r>
              <a:rPr lang="cs-CZ" dirty="0"/>
              <a:t> </a:t>
            </a:r>
          </a:p>
          <a:p>
            <a:pPr lvl="1" fontAlgn="t"/>
            <a:r>
              <a:rPr lang="cs-CZ" sz="2400" dirty="0"/>
              <a:t>Zjistit skutečný objem plýtvání potravinami 	                u domácností </a:t>
            </a:r>
          </a:p>
          <a:p>
            <a:pPr lvl="1" fontAlgn="t"/>
            <a:endParaRPr lang="cs-CZ" sz="2400" dirty="0"/>
          </a:p>
          <a:p>
            <a:pPr lvl="1" fontAlgn="t"/>
            <a:r>
              <a:rPr lang="cs-CZ" sz="2400" dirty="0"/>
              <a:t>Zjistit zda a jak je možné ovlivnit chování domácností v nakládání s potravinami</a:t>
            </a:r>
          </a:p>
          <a:p>
            <a:pPr lvl="1" fontAlgn="t"/>
            <a:endParaRPr lang="cs-CZ" sz="2400" dirty="0"/>
          </a:p>
          <a:p>
            <a:pPr lvl="1" fontAlgn="t"/>
            <a:r>
              <a:rPr lang="cs-CZ" sz="2400" dirty="0"/>
              <a:t>Doporučit účinné postupy působení na omezení plýtvání potravinami u spotřebitele</a:t>
            </a:r>
          </a:p>
          <a:p>
            <a:pPr lvl="1" fontAlgn="t"/>
            <a:endParaRPr lang="cs-CZ" sz="2800" dirty="0"/>
          </a:p>
          <a:p>
            <a:pPr marL="457200" lvl="1" indent="0" fontAlgn="t">
              <a:buNone/>
            </a:pPr>
            <a:endParaRPr lang="cs-CZ" sz="2800" dirty="0"/>
          </a:p>
          <a:p>
            <a:pPr marL="0" indent="0">
              <a:buNone/>
            </a:pP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299386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 txBox="1">
            <a:spLocks noGrp="1"/>
          </p:cNvSpPr>
          <p:nvPr>
            <p:ph type="title"/>
          </p:nvPr>
        </p:nvSpPr>
        <p:spPr>
          <a:xfrm>
            <a:off x="628649" y="347871"/>
            <a:ext cx="8007351" cy="105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sz="2800" dirty="0"/>
              <a:t>Smart Food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74D8194-1400-DA42-9CDE-AB2DF50EE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17" y="1842286"/>
            <a:ext cx="3704383" cy="3852835"/>
          </a:xfrm>
          <a:prstGeom prst="rect">
            <a:avLst/>
          </a:prstGeom>
        </p:spPr>
      </p:pic>
      <p:pic>
        <p:nvPicPr>
          <p:cNvPr id="5" name="Obrázek 4" descr="Obsah obrázku text, bílé zboží, lednička, snímek obrazovky&#10;&#10;Popis byl vytvořen automaticky">
            <a:extLst>
              <a:ext uri="{FF2B5EF4-FFF2-40B4-BE49-F238E27FC236}">
                <a16:creationId xmlns:a16="http://schemas.microsoft.com/office/drawing/2014/main" id="{AA881C15-1F75-C540-8538-C4C23125E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1938130"/>
            <a:ext cx="3860042" cy="361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09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BDD255A0-786A-443A-B756-3172848CB2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0400" y="347133"/>
            <a:ext cx="7823200" cy="2091267"/>
          </a:xfrm>
        </p:spPr>
        <p:txBody>
          <a:bodyPr>
            <a:normAutofit/>
          </a:bodyPr>
          <a:lstStyle/>
          <a:p>
            <a:pPr algn="ctr"/>
            <a:br>
              <a:rPr lang="cs-CZ" sz="4000" dirty="0"/>
            </a:br>
            <a:r>
              <a:rPr lang="cs-CZ" sz="4800" dirty="0"/>
              <a:t>Děkuji za pozornost</a:t>
            </a:r>
            <a:endParaRPr lang="cs-CZ" sz="4000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C3995A2-E7B9-A749-9D59-38A47CA6329A}"/>
              </a:ext>
            </a:extLst>
          </p:cNvPr>
          <p:cNvCxnSpPr/>
          <p:nvPr/>
        </p:nvCxnSpPr>
        <p:spPr>
          <a:xfrm>
            <a:off x="651933" y="999067"/>
            <a:ext cx="7831667" cy="0"/>
          </a:xfrm>
          <a:prstGeom prst="line">
            <a:avLst/>
          </a:prstGeom>
          <a:ln w="47625">
            <a:solidFill>
              <a:srgbClr val="FF972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1BD9356C-9558-3D48-9ABA-A5B7EDC7DD5E}"/>
              </a:ext>
            </a:extLst>
          </p:cNvPr>
          <p:cNvCxnSpPr/>
          <p:nvPr/>
        </p:nvCxnSpPr>
        <p:spPr>
          <a:xfrm>
            <a:off x="660400" y="2226734"/>
            <a:ext cx="7831667" cy="0"/>
          </a:xfrm>
          <a:prstGeom prst="line">
            <a:avLst/>
          </a:prstGeom>
          <a:ln w="47625">
            <a:solidFill>
              <a:srgbClr val="FF972A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Google Shape;347;p32">
            <a:extLst>
              <a:ext uri="{FF2B5EF4-FFF2-40B4-BE49-F238E27FC236}">
                <a16:creationId xmlns:a16="http://schemas.microsoft.com/office/drawing/2014/main" id="{1A4815F1-A506-7043-9A42-1CBD8D875F7B}"/>
              </a:ext>
            </a:extLst>
          </p:cNvPr>
          <p:cNvSpPr txBox="1">
            <a:spLocks/>
          </p:cNvSpPr>
          <p:nvPr/>
        </p:nvSpPr>
        <p:spPr>
          <a:xfrm>
            <a:off x="958408" y="2582333"/>
            <a:ext cx="7556941" cy="359462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Objektivní měření odpadu a efektu působení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Komplexní komunikační kampaň v boji proti plýtvání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Kontinuálnost působení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Změna chování spotřebitele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b="1" dirty="0"/>
              <a:t>Snížení plýtvání potravinami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Navazující projekty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endParaRPr lang="cs-CZ" dirty="0"/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>
                <a:solidFill>
                  <a:srgbClr val="FF972A"/>
                </a:solidFill>
              </a:rPr>
              <a:t>Lucie Veselá, lucie.vesela@mendelu.cz</a:t>
            </a:r>
          </a:p>
          <a:p>
            <a:pPr>
              <a:lnSpc>
                <a:spcPct val="150000"/>
              </a:lnSpc>
              <a:spcBef>
                <a:spcPts val="0"/>
              </a:spcBef>
              <a:buSzPts val="2400"/>
            </a:pPr>
            <a:endParaRPr lang="cs-CZ" dirty="0"/>
          </a:p>
        </p:txBody>
      </p:sp>
      <p:pic>
        <p:nvPicPr>
          <p:cNvPr id="10" name="Obrázek 9" descr="Obsah obrázku osoba, mladý, chlapec, ruka&#10;&#10;Popis byl vytvořen automaticky">
            <a:extLst>
              <a:ext uri="{FF2B5EF4-FFF2-40B4-BE49-F238E27FC236}">
                <a16:creationId xmlns:a16="http://schemas.microsoft.com/office/drawing/2014/main" id="{139FCDF2-8006-4C4D-A342-905756893C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726" y="3095095"/>
            <a:ext cx="4838700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43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6E9A2C-452E-434A-95F4-EFE4B7884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Měření plýtvání a změny chování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DFEC6D1-1943-E94F-95F3-A5EA9751379E}"/>
              </a:ext>
            </a:extLst>
          </p:cNvPr>
          <p:cNvGraphicFramePr/>
          <p:nvPr/>
        </p:nvGraphicFramePr>
        <p:xfrm>
          <a:off x="1065229" y="1781666"/>
          <a:ext cx="6985262" cy="38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62182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1908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 algn="ctr">
              <a:spcBef>
                <a:spcPts val="0"/>
              </a:spcBef>
              <a:buClr>
                <a:srgbClr val="FF972A"/>
              </a:buClr>
              <a:buSzPts val="4000"/>
            </a:pPr>
            <a:r>
              <a:rPr lang="cs-CZ" sz="5400" dirty="0"/>
              <a:t>Komunikační kampaň proti plýtvání potravinami</a:t>
            </a:r>
            <a:endParaRPr sz="5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 txBox="1">
            <a:spLocks noGrp="1"/>
          </p:cNvSpPr>
          <p:nvPr>
            <p:ph type="title"/>
          </p:nvPr>
        </p:nvSpPr>
        <p:spPr>
          <a:xfrm>
            <a:off x="628650" y="347871"/>
            <a:ext cx="7886700" cy="105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3200"/>
            </a:pPr>
            <a:r>
              <a:rPr lang="cs-CZ" dirty="0"/>
              <a:t>Kampaň „Kup, co sníš“</a:t>
            </a:r>
            <a:endParaRPr dirty="0"/>
          </a:p>
        </p:txBody>
      </p:sp>
      <p:sp>
        <p:nvSpPr>
          <p:cNvPr id="347" name="Google Shape;347;p32"/>
          <p:cNvSpPr txBox="1">
            <a:spLocks noGrp="1"/>
          </p:cNvSpPr>
          <p:nvPr>
            <p:ph type="body" idx="4294967295"/>
          </p:nvPr>
        </p:nvSpPr>
        <p:spPr>
          <a:xfrm>
            <a:off x="958408" y="1656659"/>
            <a:ext cx="7556941" cy="452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cs-CZ" dirty="0"/>
              <a:t>Chytré nakupování</a:t>
            </a:r>
            <a:endParaRPr lang="en-US" dirty="0"/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cs-CZ" dirty="0"/>
              <a:t>Správné skladování</a:t>
            </a:r>
            <a:endParaRPr lang="en-US" dirty="0"/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SzPts val="2400"/>
              <a:buFont typeface="+mj-lt"/>
              <a:buAutoNum type="arabicPeriod"/>
            </a:pPr>
            <a:r>
              <a:rPr lang="cs-CZ" dirty="0"/>
              <a:t>Vaření bez zbytků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SzPts val="2400"/>
              <a:buNone/>
            </a:pPr>
            <a:endParaRPr lang="cs-CZ" dirty="0"/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SzPts val="2400"/>
            </a:pPr>
            <a:r>
              <a:rPr lang="cs-CZ" dirty="0"/>
              <a:t>Dva intervenční mody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SzPts val="2400"/>
              <a:buNone/>
            </a:pPr>
            <a:endParaRPr lang="en-US" dirty="0"/>
          </a:p>
          <a:p>
            <a:pPr lvl="1">
              <a:lnSpc>
                <a:spcPct val="150000"/>
              </a:lnSpc>
              <a:spcBef>
                <a:spcPts val="0"/>
              </a:spcBef>
              <a:buSzPts val="2400"/>
            </a:pPr>
            <a:endParaRPr lang="cs-CZ" dirty="0"/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F7513CC-C87F-2A4F-A070-4FB93CD392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80336">
            <a:off x="5356670" y="1503051"/>
            <a:ext cx="2441534" cy="2441534"/>
          </a:xfrm>
          <a:prstGeom prst="rect">
            <a:avLst/>
          </a:prstGeom>
        </p:spPr>
      </p:pic>
      <p:pic>
        <p:nvPicPr>
          <p:cNvPr id="5" name="Obrázek 4" descr="Obsah obrázku text, různé, zelenina, výprodej&#10;&#10;Popis byl vytvořen automaticky">
            <a:extLst>
              <a:ext uri="{FF2B5EF4-FFF2-40B4-BE49-F238E27FC236}">
                <a16:creationId xmlns:a16="http://schemas.microsoft.com/office/drawing/2014/main" id="{107F06F4-FED2-8F48-94F9-ED75765343E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54314">
            <a:off x="5063458" y="2350565"/>
            <a:ext cx="2464556" cy="2466783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ED4615B8-553B-CD41-A40A-C6588D8D1DC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2582">
            <a:off x="5111232" y="3386505"/>
            <a:ext cx="2498514" cy="2498514"/>
          </a:xfrm>
          <a:prstGeom prst="rect">
            <a:avLst/>
          </a:prstGeom>
        </p:spPr>
      </p:pic>
      <p:pic>
        <p:nvPicPr>
          <p:cNvPr id="9" name="Obrázek 8">
            <a:hlinkClick r:id="rId6"/>
            <a:extLst>
              <a:ext uri="{FF2B5EF4-FFF2-40B4-BE49-F238E27FC236}">
                <a16:creationId xmlns:a16="http://schemas.microsoft.com/office/drawing/2014/main" id="{0669C3AA-B37A-EB4D-9325-2A15CCE619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730" y="4811003"/>
            <a:ext cx="3849486" cy="95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7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1908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  <a:buClr>
                <a:srgbClr val="FF972A"/>
              </a:buClr>
              <a:buSzPts val="4000"/>
            </a:pPr>
            <a:r>
              <a:rPr lang="cs-CZ" sz="4800" dirty="0"/>
              <a:t>Méně náročné </a:t>
            </a:r>
            <a:br>
              <a:rPr lang="cs-CZ" sz="4800" dirty="0"/>
            </a:br>
            <a:r>
              <a:rPr lang="cs-CZ" sz="4800" dirty="0"/>
              <a:t>„levnější“ působení</a:t>
            </a:r>
          </a:p>
        </p:txBody>
      </p:sp>
    </p:spTree>
    <p:extLst>
      <p:ext uri="{BB962C8B-B14F-4D97-AF65-F5344CB8AC3E}">
        <p14:creationId xmlns:p14="http://schemas.microsoft.com/office/powerpoint/2010/main" val="724621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55F3886-93FF-4DF4-AB83-912AA8EE7E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209" y="1532371"/>
            <a:ext cx="3179870" cy="4523477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CD82FB4F-1869-4EBB-90C2-514D293F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Méně náročné „levnější“ působení</a:t>
            </a:r>
          </a:p>
        </p:txBody>
      </p:sp>
      <p:pic>
        <p:nvPicPr>
          <p:cNvPr id="6" name="Obrázek 5" descr="Obsah obrázku několik&#10;&#10;Popis byl vytvořen automaticky">
            <a:extLst>
              <a:ext uri="{FF2B5EF4-FFF2-40B4-BE49-F238E27FC236}">
                <a16:creationId xmlns:a16="http://schemas.microsoft.com/office/drawing/2014/main" id="{1523A025-1026-6E4C-B22E-BFFE97FA927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25747" y="2097805"/>
            <a:ext cx="4523478" cy="33926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386371F-29F6-B84D-A18A-49414AD1743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921" y="1532371"/>
            <a:ext cx="3179870" cy="45570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73E0B1E-CE3D-E040-BF31-957B9C85DF5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74" y="1532371"/>
            <a:ext cx="3214705" cy="4555169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465874B2-EE99-C746-9F79-DD8FBB97FEB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18" y="1499902"/>
            <a:ext cx="3270306" cy="4621928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7AA05181-4E63-4143-99E3-5F806B67B1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5108" y="1508043"/>
            <a:ext cx="3196126" cy="4619687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9A1ACBDF-56D7-6D47-B6C8-E6949B3BDBB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08" y="1559921"/>
            <a:ext cx="3165991" cy="4588393"/>
          </a:xfrm>
          <a:prstGeom prst="rect">
            <a:avLst/>
          </a:prstGeom>
        </p:spPr>
      </p:pic>
      <p:pic>
        <p:nvPicPr>
          <p:cNvPr id="11" name="Obrázek 10" descr="Obsah obrázku text, noviny, snímek obrazovky&#10;&#10;Popis byl vytvořen automaticky">
            <a:extLst>
              <a:ext uri="{FF2B5EF4-FFF2-40B4-BE49-F238E27FC236}">
                <a16:creationId xmlns:a16="http://schemas.microsoft.com/office/drawing/2014/main" id="{E378C485-6747-A34C-97DC-41AFEA2AC57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7702" y="1559921"/>
            <a:ext cx="3226787" cy="4588393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2FFE177B-C44F-A349-8D1D-0FD46E88AA3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21174" cy="319046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C2C84FF-FDF0-2643-9D5C-A3BF9A34DF6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7540"/>
            <a:ext cx="9144000" cy="319720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B509DE6-7396-2C4B-984E-4D818093E8B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735" y="1802674"/>
            <a:ext cx="3567021" cy="3567021"/>
          </a:xfrm>
          <a:prstGeom prst="rect">
            <a:avLst/>
          </a:prstGeom>
        </p:spPr>
      </p:pic>
      <p:pic>
        <p:nvPicPr>
          <p:cNvPr id="15" name="Obrázek 14" descr="Obsah obrázku text, podepsat, snímek obrazovky&#10;&#10;Popis byl vytvořen automaticky">
            <a:extLst>
              <a:ext uri="{FF2B5EF4-FFF2-40B4-BE49-F238E27FC236}">
                <a16:creationId xmlns:a16="http://schemas.microsoft.com/office/drawing/2014/main" id="{14928C7D-C685-5D40-9D86-3059782655D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1244" y="1802674"/>
            <a:ext cx="3567021" cy="3567021"/>
          </a:xfrm>
          <a:prstGeom prst="rect">
            <a:avLst/>
          </a:prstGeom>
        </p:spPr>
      </p:pic>
      <p:pic>
        <p:nvPicPr>
          <p:cNvPr id="16" name="Obrázek 15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90E7DCDD-632F-FE4C-A346-947BC948D40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91" y="1536619"/>
            <a:ext cx="3238837" cy="458880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3D4109B-8255-7840-B3CC-632AD2C77E5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6358">
            <a:off x="5889097" y="3607117"/>
            <a:ext cx="2104314" cy="2104314"/>
          </a:xfrm>
          <a:prstGeom prst="rect">
            <a:avLst/>
          </a:prstGeom>
        </p:spPr>
      </p:pic>
      <p:pic>
        <p:nvPicPr>
          <p:cNvPr id="18" name="Obrázek 17" descr="Obsah obrázku text&#10;&#10;Popis byl vytvořen automaticky">
            <a:extLst>
              <a:ext uri="{FF2B5EF4-FFF2-40B4-BE49-F238E27FC236}">
                <a16:creationId xmlns:a16="http://schemas.microsoft.com/office/drawing/2014/main" id="{49A536ED-3062-F640-BE38-B6DF6D9989B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28193">
            <a:off x="4756280" y="1854609"/>
            <a:ext cx="2104314" cy="210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4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9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1908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  <a:buClr>
                <a:srgbClr val="FF972A"/>
              </a:buClr>
              <a:buSzPts val="4000"/>
            </a:pPr>
            <a:r>
              <a:rPr lang="cs-CZ" sz="4800" dirty="0"/>
              <a:t>Náročnější </a:t>
            </a:r>
            <a:br>
              <a:rPr lang="cs-CZ" sz="4800" dirty="0"/>
            </a:br>
            <a:r>
              <a:rPr lang="cs-CZ" sz="4800" dirty="0"/>
              <a:t>„dražší“ působení</a:t>
            </a:r>
          </a:p>
        </p:txBody>
      </p:sp>
    </p:spTree>
    <p:extLst>
      <p:ext uri="{BB962C8B-B14F-4D97-AF65-F5344CB8AC3E}">
        <p14:creationId xmlns:p14="http://schemas.microsoft.com/office/powerpoint/2010/main" val="55397509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2012</TotalTime>
  <Words>649</Words>
  <Application>Microsoft Office PowerPoint</Application>
  <PresentationFormat>Předvádění na obrazovce (4:3)</PresentationFormat>
  <Paragraphs>156</Paragraphs>
  <Slides>31</Slides>
  <Notes>31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Source Sans Pro</vt:lpstr>
      <vt:lpstr>Tahoma</vt:lpstr>
      <vt:lpstr>Motiv Office</vt:lpstr>
      <vt:lpstr>Plýtvání potravinami  v domácnostech</vt:lpstr>
      <vt:lpstr>Plýtvání potravinami a prevence vzniku potravinového odpadu v domácnostech</vt:lpstr>
      <vt:lpstr>Cíle projektu</vt:lpstr>
      <vt:lpstr>Měření plýtvání a změny chování</vt:lpstr>
      <vt:lpstr>Komunikační kampaň proti plýtvání potravinami</vt:lpstr>
      <vt:lpstr>Kampaň „Kup, co sníš“</vt:lpstr>
      <vt:lpstr>Méně náročné  „levnější“ působení</vt:lpstr>
      <vt:lpstr>Méně náročné „levnější“ působení</vt:lpstr>
      <vt:lpstr>Náročnější  „dražší“ působení</vt:lpstr>
      <vt:lpstr>Náročnější „dražší“ působení</vt:lpstr>
      <vt:lpstr>Prezentace aplikace PowerPoint</vt:lpstr>
      <vt:lpstr>Soutěž komunikačních projektů „Zlatý středník“</vt:lpstr>
      <vt:lpstr>Realizace</vt:lpstr>
      <vt:lpstr>Design projektu</vt:lpstr>
      <vt:lpstr>Fotografie z rozboru odpadu</vt:lpstr>
      <vt:lpstr>Prezentace aplikace PowerPoint</vt:lpstr>
      <vt:lpstr>Výsledky rozboru odpadu</vt:lpstr>
      <vt:lpstr>Nevyhnutelný odpad</vt:lpstr>
      <vt:lpstr>Kolik kg potravin skončí průměrně ve směsném komunálním odpadu?</vt:lpstr>
      <vt:lpstr>Plýtvání potravinami v průběhu roku (kg/osoba)</vt:lpstr>
      <vt:lpstr>Vybrané kategorie vyplýtvaných potravin dle období (kg/osoba/rok)</vt:lpstr>
      <vt:lpstr>Příčiny plýtvání</vt:lpstr>
      <vt:lpstr>Objem plýtvání potravinami v domácnosti</vt:lpstr>
      <vt:lpstr>Příčiny plýtvání potravinami v domácnosti</vt:lpstr>
      <vt:lpstr>Nákupní chování</vt:lpstr>
      <vt:lpstr>Shrnutí hlavních zjištění</vt:lpstr>
      <vt:lpstr>Jak podpořit redukci plýtvání?</vt:lpstr>
      <vt:lpstr>V boji s plýtváním pokračujeme dalšími projekty</vt:lpstr>
      <vt:lpstr>Smart Food</vt:lpstr>
      <vt:lpstr>Smart Food</vt:lpstr>
      <vt:lpstr> 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Behaviorální intervence</dc:title>
  <dc:creator>Lucie Veselá</dc:creator>
  <cp:lastModifiedBy>Lucie Veselá</cp:lastModifiedBy>
  <cp:revision>88</cp:revision>
  <cp:lastPrinted>2022-04-27T14:16:23Z</cp:lastPrinted>
  <dcterms:created xsi:type="dcterms:W3CDTF">2019-10-05T18:48:50Z</dcterms:created>
  <dcterms:modified xsi:type="dcterms:W3CDTF">2022-10-11T12:41:32Z</dcterms:modified>
</cp:coreProperties>
</file>