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1"/>
  </p:notesMasterIdLst>
  <p:sldIdLst>
    <p:sldId id="256" r:id="rId2"/>
    <p:sldId id="259" r:id="rId3"/>
    <p:sldId id="263" r:id="rId4"/>
    <p:sldId id="261" r:id="rId5"/>
    <p:sldId id="262" r:id="rId6"/>
    <p:sldId id="257" r:id="rId7"/>
    <p:sldId id="268" r:id="rId8"/>
    <p:sldId id="258" r:id="rId9"/>
    <p:sldId id="274" r:id="rId10"/>
    <p:sldId id="276" r:id="rId11"/>
    <p:sldId id="277" r:id="rId12"/>
    <p:sldId id="278" r:id="rId13"/>
    <p:sldId id="270" r:id="rId14"/>
    <p:sldId id="269" r:id="rId15"/>
    <p:sldId id="272" r:id="rId16"/>
    <p:sldId id="273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civ\Dropbox\A%20pracuji%20na\NF%20CCS\LCA%20smycky\smy&#269;kavselektrar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civ\Dropbox\A%20pracuji%20na\NF%20CCS\LCA%20smycky\smy&#269;kavselektrar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32060428293696E-2"/>
          <c:y val="1.3793103448275862E-2"/>
          <c:w val="0.55279436703944407"/>
          <c:h val="0.92313536646519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List1!$D$4</c:f>
              <c:strCache>
                <c:ptCount val="1"/>
                <c:pt idx="0">
                  <c:v>CML2001 - Jan. 2016, Abiotic Depletion (ADP elements)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List1!$E$4:$K$4</c:f>
              <c:numCache>
                <c:formatCode>0.00E+00</c:formatCode>
                <c:ptCount val="7"/>
                <c:pt idx="0">
                  <c:v>1.1700000000000001E-11</c:v>
                </c:pt>
                <c:pt idx="1">
                  <c:v>4.2399999999999997E-12</c:v>
                </c:pt>
                <c:pt idx="2">
                  <c:v>2.2300000000000001E-10</c:v>
                </c:pt>
                <c:pt idx="3">
                  <c:v>4.9400000000000004E-12</c:v>
                </c:pt>
                <c:pt idx="4">
                  <c:v>1.2100000000000001E-11</c:v>
                </c:pt>
                <c:pt idx="5">
                  <c:v>1.1600000000000001E-11</c:v>
                </c:pt>
                <c:pt idx="6">
                  <c:v>1.7300000000000001E-11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2-4966-90AE-5EC9661D3D71}"/>
            </c:ext>
          </c:extLst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CML2001 - Jan. 2016, Abiotic Depletion (ADP fossil)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List1!$E$5:$K$5</c:f>
              <c:numCache>
                <c:formatCode>0.00E+00</c:formatCode>
                <c:ptCount val="7"/>
                <c:pt idx="0">
                  <c:v>8.4999999999999994E-8</c:v>
                </c:pt>
                <c:pt idx="1">
                  <c:v>7.7799999999999995E-8</c:v>
                </c:pt>
                <c:pt idx="2">
                  <c:v>4.8300000000000002E-8</c:v>
                </c:pt>
                <c:pt idx="3">
                  <c:v>4.3900000000000003E-8</c:v>
                </c:pt>
                <c:pt idx="4">
                  <c:v>5.4800000000000001E-8</c:v>
                </c:pt>
                <c:pt idx="5">
                  <c:v>4.5900000000000001E-8</c:v>
                </c:pt>
                <c:pt idx="6">
                  <c:v>5.5799999999999997E-8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2-4966-90AE-5EC9661D3D71}"/>
            </c:ext>
          </c:extLst>
        </c:ser>
        <c:ser>
          <c:idx val="2"/>
          <c:order val="2"/>
          <c:tx>
            <c:strRef>
              <c:f>List1!$D$6</c:f>
              <c:strCache>
                <c:ptCount val="1"/>
                <c:pt idx="0">
                  <c:v>CML2001 - Jan. 2016, Acidification Potential (AP)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List1!$E$6:$K$6</c:f>
              <c:numCache>
                <c:formatCode>0.00E+00</c:formatCode>
                <c:ptCount val="7"/>
                <c:pt idx="0">
                  <c:v>3.2999999999999998E-8</c:v>
                </c:pt>
                <c:pt idx="1">
                  <c:v>4.1500000000000001E-8</c:v>
                </c:pt>
                <c:pt idx="2">
                  <c:v>2.73E-8</c:v>
                </c:pt>
                <c:pt idx="3">
                  <c:v>1.13E-6</c:v>
                </c:pt>
                <c:pt idx="4">
                  <c:v>7.4099999999999998E-9</c:v>
                </c:pt>
                <c:pt idx="5">
                  <c:v>2.6599999999999999E-9</c:v>
                </c:pt>
                <c:pt idx="6">
                  <c:v>3.9700000000000001E-9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2-4966-90AE-5EC9661D3D71}"/>
            </c:ext>
          </c:extLst>
        </c:ser>
        <c:ser>
          <c:idx val="3"/>
          <c:order val="3"/>
          <c:tx>
            <c:strRef>
              <c:f>List1!$D$7</c:f>
              <c:strCache>
                <c:ptCount val="1"/>
                <c:pt idx="0">
                  <c:v>CML2001 - Jan. 2016, Eutrophication Potential (EP)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List1!$E$7:$K$7</c:f>
              <c:numCache>
                <c:formatCode>0.00E+00</c:formatCode>
                <c:ptCount val="7"/>
                <c:pt idx="0">
                  <c:v>3.1E-9</c:v>
                </c:pt>
                <c:pt idx="1">
                  <c:v>2.8400000000000001E-9</c:v>
                </c:pt>
                <c:pt idx="2">
                  <c:v>2.28E-9</c:v>
                </c:pt>
                <c:pt idx="3">
                  <c:v>1.8199999999999999E-10</c:v>
                </c:pt>
                <c:pt idx="4">
                  <c:v>8.6400000000000001E-10</c:v>
                </c:pt>
                <c:pt idx="5">
                  <c:v>5.4999999999999996E-10</c:v>
                </c:pt>
                <c:pt idx="6">
                  <c:v>6.89E-10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02-4966-90AE-5EC9661D3D71}"/>
            </c:ext>
          </c:extLst>
        </c:ser>
        <c:ser>
          <c:idx val="4"/>
          <c:order val="4"/>
          <c:tx>
            <c:strRef>
              <c:f>List1!$D$8</c:f>
              <c:strCache>
                <c:ptCount val="1"/>
                <c:pt idx="0">
                  <c:v>CML2001 - Jan. 2016, Freshwater Aquatic Ecotoxicity Pot. (FAETP inf.)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List1!$E$8:$K$8</c:f>
              <c:numCache>
                <c:formatCode>0.00E+00</c:formatCode>
                <c:ptCount val="7"/>
                <c:pt idx="0">
                  <c:v>4.8499999999999998E-10</c:v>
                </c:pt>
                <c:pt idx="1">
                  <c:v>5.2800000000000004E-10</c:v>
                </c:pt>
                <c:pt idx="2">
                  <c:v>1.0600000000000001E-9</c:v>
                </c:pt>
                <c:pt idx="3">
                  <c:v>8.7299999999999998E-11</c:v>
                </c:pt>
                <c:pt idx="4">
                  <c:v>3.7799999999999999E-10</c:v>
                </c:pt>
                <c:pt idx="5">
                  <c:v>3.1699999999999999E-10</c:v>
                </c:pt>
                <c:pt idx="6">
                  <c:v>3.5200000000000003E-10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02-4966-90AE-5EC9661D3D71}"/>
            </c:ext>
          </c:extLst>
        </c:ser>
        <c:ser>
          <c:idx val="5"/>
          <c:order val="5"/>
          <c:tx>
            <c:strRef>
              <c:f>List1!$D$9</c:f>
              <c:strCache>
                <c:ptCount val="1"/>
                <c:pt idx="0">
                  <c:v>CML2001 - Jan. 2016, Global Warming Potential (GWP 100 years), excl biogenic carbon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List1!$E$9:$K$9</c:f>
              <c:numCache>
                <c:formatCode>0.00E+00</c:formatCode>
                <c:ptCount val="7"/>
                <c:pt idx="0">
                  <c:v>5.99E-8</c:v>
                </c:pt>
                <c:pt idx="1">
                  <c:v>5.3400000000000002E-8</c:v>
                </c:pt>
                <c:pt idx="2">
                  <c:v>3.2800000000000003E-8</c:v>
                </c:pt>
                <c:pt idx="3">
                  <c:v>3.1599999999999998E-8</c:v>
                </c:pt>
                <c:pt idx="4">
                  <c:v>1.14E-8</c:v>
                </c:pt>
                <c:pt idx="5">
                  <c:v>5.2499999999999999E-9</c:v>
                </c:pt>
                <c:pt idx="6">
                  <c:v>9.6600000000000001E-9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02-4966-90AE-5EC9661D3D71}"/>
            </c:ext>
          </c:extLst>
        </c:ser>
        <c:ser>
          <c:idx val="6"/>
          <c:order val="6"/>
          <c:tx>
            <c:strRef>
              <c:f>List1!$D$10</c:f>
              <c:strCache>
                <c:ptCount val="1"/>
                <c:pt idx="0">
                  <c:v>CML2001 - Jan. 2016, Human Toxicity Potential (HTP inf.)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List1!$E$10:$K$10</c:f>
              <c:numCache>
                <c:formatCode>0.00E+00</c:formatCode>
                <c:ptCount val="7"/>
                <c:pt idx="0">
                  <c:v>1.4500000000000001E-8</c:v>
                </c:pt>
                <c:pt idx="1">
                  <c:v>1.14E-8</c:v>
                </c:pt>
                <c:pt idx="2">
                  <c:v>1.07E-8</c:v>
                </c:pt>
                <c:pt idx="3">
                  <c:v>3.3900000000000001E-9</c:v>
                </c:pt>
                <c:pt idx="4">
                  <c:v>1.99E-9</c:v>
                </c:pt>
                <c:pt idx="5">
                  <c:v>6.7800000000000004E-10</c:v>
                </c:pt>
                <c:pt idx="6">
                  <c:v>1.1100000000000001E-9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02-4966-90AE-5EC9661D3D71}"/>
            </c:ext>
          </c:extLst>
        </c:ser>
        <c:ser>
          <c:idx val="7"/>
          <c:order val="7"/>
          <c:tx>
            <c:strRef>
              <c:f>List1!$D$11</c:f>
              <c:strCache>
                <c:ptCount val="1"/>
                <c:pt idx="0">
                  <c:v>CML2001 - Jan. 2016, Marine Aquatic Ecotoxicity Pot. (MAETP inf.)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List1!$E$11:$K$11</c:f>
              <c:numCache>
                <c:formatCode>0.00E+00</c:formatCode>
                <c:ptCount val="7"/>
                <c:pt idx="0">
                  <c:v>6.4199999999999995E-7</c:v>
                </c:pt>
                <c:pt idx="1">
                  <c:v>8.4600000000000003E-8</c:v>
                </c:pt>
                <c:pt idx="2">
                  <c:v>2.5699999999999999E-7</c:v>
                </c:pt>
                <c:pt idx="3">
                  <c:v>6.7400000000000003E-9</c:v>
                </c:pt>
                <c:pt idx="4">
                  <c:v>2.18E-8</c:v>
                </c:pt>
                <c:pt idx="5">
                  <c:v>1.2E-8</c:v>
                </c:pt>
                <c:pt idx="6">
                  <c:v>1.46E-8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02-4966-90AE-5EC9661D3D71}"/>
            </c:ext>
          </c:extLst>
        </c:ser>
        <c:ser>
          <c:idx val="8"/>
          <c:order val="8"/>
          <c:tx>
            <c:strRef>
              <c:f>List1!$D$12</c:f>
              <c:strCache>
                <c:ptCount val="1"/>
                <c:pt idx="0">
                  <c:v>CML2001 - Jan. 2016, Ozone Layer Depletion Potential (ODP, steady state)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List1!$E$12:$K$12</c:f>
              <c:numCache>
                <c:formatCode>0.00E+00</c:formatCode>
                <c:ptCount val="7"/>
                <c:pt idx="0">
                  <c:v>1.36E-15</c:v>
                </c:pt>
                <c:pt idx="1">
                  <c:v>9.59E-16</c:v>
                </c:pt>
                <c:pt idx="2">
                  <c:v>6.0699999999999996E-14</c:v>
                </c:pt>
                <c:pt idx="3">
                  <c:v>9.66E-15</c:v>
                </c:pt>
                <c:pt idx="4">
                  <c:v>5.8900000000000001E-13</c:v>
                </c:pt>
                <c:pt idx="5">
                  <c:v>5.8900000000000001E-13</c:v>
                </c:pt>
                <c:pt idx="6">
                  <c:v>5.9100000000000001E-13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2-4966-90AE-5EC9661D3D71}"/>
            </c:ext>
          </c:extLst>
        </c:ser>
        <c:ser>
          <c:idx val="9"/>
          <c:order val="9"/>
          <c:tx>
            <c:strRef>
              <c:f>List1!$D$13</c:f>
              <c:strCache>
                <c:ptCount val="1"/>
                <c:pt idx="0">
                  <c:v>CML2001 - Jan. 2016, Photochem. Ozone Creation Potential (POCP)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List1!$E$13:$K$13</c:f>
              <c:numCache>
                <c:formatCode>0.00E+00</c:formatCode>
                <c:ptCount val="7"/>
                <c:pt idx="0">
                  <c:v>3.0799999999999998E-8</c:v>
                </c:pt>
                <c:pt idx="1">
                  <c:v>3.2199999999999997E-8</c:v>
                </c:pt>
                <c:pt idx="2">
                  <c:v>2.0899999999999999E-8</c:v>
                </c:pt>
                <c:pt idx="3">
                  <c:v>4.3599999999999999E-7</c:v>
                </c:pt>
                <c:pt idx="4">
                  <c:v>-3.2299999999999998E-9</c:v>
                </c:pt>
                <c:pt idx="5">
                  <c:v>-6.9100000000000003E-9</c:v>
                </c:pt>
                <c:pt idx="6">
                  <c:v>-5.1000000000000002E-9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02-4966-90AE-5EC9661D3D71}"/>
            </c:ext>
          </c:extLst>
        </c:ser>
        <c:ser>
          <c:idx val="10"/>
          <c:order val="10"/>
          <c:tx>
            <c:strRef>
              <c:f>List1!$D$14</c:f>
              <c:strCache>
                <c:ptCount val="1"/>
                <c:pt idx="0">
                  <c:v>CML2001 - Jan. 2016, Terrestric Ecotoxicity Potential (TETP inf.)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List1!$E$3:$K$3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List1!$E$14:$K$14</c:f>
              <c:numCache>
                <c:formatCode>0.00E+00</c:formatCode>
                <c:ptCount val="7"/>
                <c:pt idx="0">
                  <c:v>9.5600000000000001E-10</c:v>
                </c:pt>
                <c:pt idx="1">
                  <c:v>1.81E-9</c:v>
                </c:pt>
                <c:pt idx="2">
                  <c:v>8.97E-10</c:v>
                </c:pt>
                <c:pt idx="3">
                  <c:v>5.9399999999999997E-11</c:v>
                </c:pt>
                <c:pt idx="4">
                  <c:v>5.0600000000000001E-10</c:v>
                </c:pt>
                <c:pt idx="5">
                  <c:v>2.98E-10</c:v>
                </c:pt>
                <c:pt idx="6">
                  <c:v>3.29E-10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02-4966-90AE-5EC9661D3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380704"/>
        <c:axId val="455373816"/>
      </c:barChart>
      <c:catAx>
        <c:axId val="4553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5373816"/>
        <c:crosses val="autoZero"/>
        <c:auto val="1"/>
        <c:lblAlgn val="ctr"/>
        <c:lblOffset val="100"/>
        <c:noMultiLvlLbl val="0"/>
      </c:catAx>
      <c:valAx>
        <c:axId val="45537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538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121666726259221"/>
          <c:y val="6.7029897124928134E-3"/>
          <c:w val="0.33737614846657943"/>
          <c:h val="0.99004115005799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09363621408871E-2"/>
          <c:y val="2.7141225267710428E-2"/>
          <c:w val="0.5555927270104537"/>
          <c:h val="0.801613996033407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List1!$D$20</c:f>
              <c:strCache>
                <c:ptCount val="1"/>
                <c:pt idx="0">
                  <c:v>ReCiPe 1.08 Endpoint (E) - Agricultural land occupation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List1!$E$20:$K$20</c:f>
              <c:numCache>
                <c:formatCode>0.00E+00</c:formatCode>
                <c:ptCount val="7"/>
                <c:pt idx="0">
                  <c:v>2.9899999999999999E-2</c:v>
                </c:pt>
                <c:pt idx="1">
                  <c:v>1.46E-2</c:v>
                </c:pt>
                <c:pt idx="2">
                  <c:v>0.88</c:v>
                </c:pt>
                <c:pt idx="3">
                  <c:v>2.5600000000000001E-2</c:v>
                </c:pt>
                <c:pt idx="4">
                  <c:v>9.6199999999999994E-2</c:v>
                </c:pt>
                <c:pt idx="5">
                  <c:v>9.4500000000000001E-2</c:v>
                </c:pt>
                <c:pt idx="6">
                  <c:v>9.7699999999999995E-2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5-4449-A8E4-DBFD8D463A85}"/>
            </c:ext>
          </c:extLst>
        </c:ser>
        <c:ser>
          <c:idx val="1"/>
          <c:order val="1"/>
          <c:tx>
            <c:strRef>
              <c:f>List1!$D$21</c:f>
              <c:strCache>
                <c:ptCount val="1"/>
                <c:pt idx="0">
                  <c:v>ReCiPe 1.08 Endpoint (E) - Climate change Ecosystems, default, excl biogenic carbon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List1!$E$21:$K$21</c:f>
              <c:numCache>
                <c:formatCode>0.00E+00</c:formatCode>
                <c:ptCount val="7"/>
                <c:pt idx="0">
                  <c:v>19.2</c:v>
                </c:pt>
                <c:pt idx="1">
                  <c:v>18.600000000000001</c:v>
                </c:pt>
                <c:pt idx="2">
                  <c:v>11.2</c:v>
                </c:pt>
                <c:pt idx="3">
                  <c:v>11.1</c:v>
                </c:pt>
                <c:pt idx="4">
                  <c:v>3.87</c:v>
                </c:pt>
                <c:pt idx="5">
                  <c:v>1.74</c:v>
                </c:pt>
                <c:pt idx="6">
                  <c:v>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5-4449-A8E4-DBFD8D463A85}"/>
            </c:ext>
          </c:extLst>
        </c:ser>
        <c:ser>
          <c:idx val="2"/>
          <c:order val="2"/>
          <c:tx>
            <c:strRef>
              <c:f>List1!$D$22</c:f>
              <c:strCache>
                <c:ptCount val="1"/>
                <c:pt idx="0">
                  <c:v>ReCiPe 1.08 Endpoint (E) - Climate change Human Health, default, excl biogenic carbon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List1!$E$22:$K$22</c:f>
              <c:numCache>
                <c:formatCode>0.00E+00</c:formatCode>
                <c:ptCount val="7"/>
                <c:pt idx="0">
                  <c:v>24.1</c:v>
                </c:pt>
                <c:pt idx="1">
                  <c:v>23.4</c:v>
                </c:pt>
                <c:pt idx="2">
                  <c:v>14.2</c:v>
                </c:pt>
                <c:pt idx="3">
                  <c:v>14</c:v>
                </c:pt>
                <c:pt idx="4">
                  <c:v>4.87</c:v>
                </c:pt>
                <c:pt idx="5">
                  <c:v>2.19</c:v>
                </c:pt>
                <c:pt idx="6">
                  <c:v>4.0599999999999996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95-4449-A8E4-DBFD8D463A85}"/>
            </c:ext>
          </c:extLst>
        </c:ser>
        <c:ser>
          <c:idx val="3"/>
          <c:order val="3"/>
          <c:tx>
            <c:strRef>
              <c:f>List1!$D$23</c:f>
              <c:strCache>
                <c:ptCount val="1"/>
                <c:pt idx="0">
                  <c:v>ReCiPe 1.08 Endpoint (E) - Fossil depletion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List1!$E$23:$K$23</c:f>
              <c:numCache>
                <c:formatCode>0.00E+00</c:formatCode>
                <c:ptCount val="7"/>
                <c:pt idx="0">
                  <c:v>38</c:v>
                </c:pt>
                <c:pt idx="1">
                  <c:v>34.799999999999997</c:v>
                </c:pt>
                <c:pt idx="2">
                  <c:v>21.6</c:v>
                </c:pt>
                <c:pt idx="3">
                  <c:v>19.600000000000001</c:v>
                </c:pt>
                <c:pt idx="4">
                  <c:v>24.5</c:v>
                </c:pt>
                <c:pt idx="5">
                  <c:v>20.6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95-4449-A8E4-DBFD8D463A85}"/>
            </c:ext>
          </c:extLst>
        </c:ser>
        <c:ser>
          <c:idx val="4"/>
          <c:order val="4"/>
          <c:tx>
            <c:strRef>
              <c:f>List1!$D$24</c:f>
              <c:strCache>
                <c:ptCount val="1"/>
                <c:pt idx="0">
                  <c:v>ReCiPe 1.08 Endpoint (E) - Freshwater ecotoxicity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List1!$E$24:$K$24</c:f>
              <c:numCache>
                <c:formatCode>0.00E+00</c:formatCode>
                <c:ptCount val="7"/>
                <c:pt idx="0">
                  <c:v>1.45E-5</c:v>
                </c:pt>
                <c:pt idx="1">
                  <c:v>1.73E-5</c:v>
                </c:pt>
                <c:pt idx="2">
                  <c:v>1.36E-4</c:v>
                </c:pt>
                <c:pt idx="3">
                  <c:v>9.6099999999999995E-6</c:v>
                </c:pt>
                <c:pt idx="4">
                  <c:v>2.48E-5</c:v>
                </c:pt>
                <c:pt idx="5">
                  <c:v>2.2799999999999999E-5</c:v>
                </c:pt>
                <c:pt idx="6">
                  <c:v>2.4300000000000001E-5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95-4449-A8E4-DBFD8D463A85}"/>
            </c:ext>
          </c:extLst>
        </c:ser>
        <c:ser>
          <c:idx val="5"/>
          <c:order val="5"/>
          <c:tx>
            <c:strRef>
              <c:f>List1!$D$25</c:f>
              <c:strCache>
                <c:ptCount val="1"/>
                <c:pt idx="0">
                  <c:v>ReCiPe 1.08 Endpoint (E) - Freshwater eutrophication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List1!$E$25:$K$25</c:f>
              <c:numCache>
                <c:formatCode>0.00E+00</c:formatCode>
                <c:ptCount val="7"/>
                <c:pt idx="0">
                  <c:v>1.86E-6</c:v>
                </c:pt>
                <c:pt idx="1">
                  <c:v>1.5999999999999999E-6</c:v>
                </c:pt>
                <c:pt idx="2">
                  <c:v>6.3499999999999999E-5</c:v>
                </c:pt>
                <c:pt idx="3">
                  <c:v>5.7300000000000002E-6</c:v>
                </c:pt>
                <c:pt idx="4">
                  <c:v>1.5E-5</c:v>
                </c:pt>
                <c:pt idx="5">
                  <c:v>1.4800000000000001E-5</c:v>
                </c:pt>
                <c:pt idx="6">
                  <c:v>1.5099999999999999E-5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95-4449-A8E4-DBFD8D463A85}"/>
            </c:ext>
          </c:extLst>
        </c:ser>
        <c:ser>
          <c:idx val="6"/>
          <c:order val="6"/>
          <c:tx>
            <c:strRef>
              <c:f>List1!$D$26</c:f>
              <c:strCache>
                <c:ptCount val="1"/>
                <c:pt idx="0">
                  <c:v>ReCiPe 1.08 Endpoint (E) - Human toxicity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List1!$E$26:$K$26</c:f>
              <c:numCache>
                <c:formatCode>0.00E+00</c:formatCode>
                <c:ptCount val="7"/>
                <c:pt idx="0">
                  <c:v>2.0699999999999998</c:v>
                </c:pt>
                <c:pt idx="1">
                  <c:v>1.97</c:v>
                </c:pt>
                <c:pt idx="2">
                  <c:v>1.97</c:v>
                </c:pt>
                <c:pt idx="3">
                  <c:v>9.06E-2</c:v>
                </c:pt>
                <c:pt idx="4">
                  <c:v>0.45100000000000001</c:v>
                </c:pt>
                <c:pt idx="5">
                  <c:v>0.22600000000000001</c:v>
                </c:pt>
                <c:pt idx="6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95-4449-A8E4-DBFD8D463A85}"/>
            </c:ext>
          </c:extLst>
        </c:ser>
        <c:ser>
          <c:idx val="7"/>
          <c:order val="7"/>
          <c:tx>
            <c:strRef>
              <c:f>List1!$D$27</c:f>
              <c:strCache>
                <c:ptCount val="1"/>
                <c:pt idx="0">
                  <c:v>ReCiPe 1.08 Endpoint (E) - Ionising radiation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List1!$E$27:$K$27</c:f>
              <c:numCache>
                <c:formatCode>0.00E+00</c:formatCode>
                <c:ptCount val="7"/>
                <c:pt idx="0">
                  <c:v>7.6799999999999997E-5</c:v>
                </c:pt>
                <c:pt idx="1">
                  <c:v>1.36E-4</c:v>
                </c:pt>
                <c:pt idx="2">
                  <c:v>8.8599999999999998E-3</c:v>
                </c:pt>
                <c:pt idx="3">
                  <c:v>9.3999999999999994E-5</c:v>
                </c:pt>
                <c:pt idx="4">
                  <c:v>1.2400000000000001E-4</c:v>
                </c:pt>
                <c:pt idx="5">
                  <c:v>1.08E-4</c:v>
                </c:pt>
                <c:pt idx="6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95-4449-A8E4-DBFD8D463A85}"/>
            </c:ext>
          </c:extLst>
        </c:ser>
        <c:ser>
          <c:idx val="8"/>
          <c:order val="8"/>
          <c:tx>
            <c:strRef>
              <c:f>List1!$D$28</c:f>
              <c:strCache>
                <c:ptCount val="1"/>
                <c:pt idx="0">
                  <c:v>ReCiPe 1.08 Endpoint (E) - Marine ecotoxicity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List1!$E$28:$K$28</c:f>
              <c:numCache>
                <c:formatCode>0.00E+00</c:formatCode>
                <c:ptCount val="7"/>
                <c:pt idx="0">
                  <c:v>2.2800000000000001E-2</c:v>
                </c:pt>
                <c:pt idx="1">
                  <c:v>2.0500000000000001E-2</c:v>
                </c:pt>
                <c:pt idx="2">
                  <c:v>2.0799999999999999E-2</c:v>
                </c:pt>
                <c:pt idx="3">
                  <c:v>9.3300000000000002E-4</c:v>
                </c:pt>
                <c:pt idx="4">
                  <c:v>4.7499999999999999E-3</c:v>
                </c:pt>
                <c:pt idx="5">
                  <c:v>2.4099999999999998E-3</c:v>
                </c:pt>
                <c:pt idx="6">
                  <c:v>2.9099999999999998E-3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95-4449-A8E4-DBFD8D463A85}"/>
            </c:ext>
          </c:extLst>
        </c:ser>
        <c:ser>
          <c:idx val="9"/>
          <c:order val="9"/>
          <c:tx>
            <c:strRef>
              <c:f>List1!$D$29</c:f>
              <c:strCache>
                <c:ptCount val="1"/>
                <c:pt idx="0">
                  <c:v>ReCiPe 1.08 Endpoint (E) - Metal depletion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List1!$E$29:$K$29</c:f>
              <c:numCache>
                <c:formatCode>0.00E+00</c:formatCode>
                <c:ptCount val="7"/>
                <c:pt idx="0">
                  <c:v>0.30199999999999999</c:v>
                </c:pt>
                <c:pt idx="1">
                  <c:v>2.7799999999999998E-2</c:v>
                </c:pt>
                <c:pt idx="2">
                  <c:v>0.16200000000000001</c:v>
                </c:pt>
                <c:pt idx="3">
                  <c:v>2.8400000000000001E-3</c:v>
                </c:pt>
                <c:pt idx="4">
                  <c:v>2.0899999999999998E-2</c:v>
                </c:pt>
                <c:pt idx="5">
                  <c:v>1.41E-2</c:v>
                </c:pt>
                <c:pt idx="6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95-4449-A8E4-DBFD8D463A85}"/>
            </c:ext>
          </c:extLst>
        </c:ser>
        <c:ser>
          <c:idx val="10"/>
          <c:order val="10"/>
          <c:tx>
            <c:strRef>
              <c:f>List1!$D$30</c:f>
              <c:strCache>
                <c:ptCount val="1"/>
                <c:pt idx="0">
                  <c:v>ReCiPe 1.08 Endpoint (E) - Natural land transformation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List1!$E$30:$K$30</c:f>
              <c:numCache>
                <c:formatCode>0.00E+00</c:formatCode>
                <c:ptCount val="7"/>
                <c:pt idx="0">
                  <c:v>-0.26400000000000001</c:v>
                </c:pt>
                <c:pt idx="1">
                  <c:v>-1.9099999999999999E-2</c:v>
                </c:pt>
                <c:pt idx="2">
                  <c:v>-4.8599999999999997E-2</c:v>
                </c:pt>
                <c:pt idx="3">
                  <c:v>3.2799999999999998E-5</c:v>
                </c:pt>
                <c:pt idx="4">
                  <c:v>-9.8899999999999995E-3</c:v>
                </c:pt>
                <c:pt idx="5">
                  <c:v>-5.11E-3</c:v>
                </c:pt>
                <c:pt idx="6">
                  <c:v>-1.0800000000000001E-2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95-4449-A8E4-DBFD8D463A85}"/>
            </c:ext>
          </c:extLst>
        </c:ser>
        <c:ser>
          <c:idx val="11"/>
          <c:order val="11"/>
          <c:tx>
            <c:strRef>
              <c:f>List1!$D$31</c:f>
              <c:strCache>
                <c:ptCount val="1"/>
                <c:pt idx="0">
                  <c:v>ReCiPe 1.08 Endpoint (E) - Ozone depletion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List1!$E$31:$K$31</c:f>
              <c:numCache>
                <c:formatCode>0.00E+00</c:formatCode>
                <c:ptCount val="7"/>
                <c:pt idx="0">
                  <c:v>7.8699999999999997E-10</c:v>
                </c:pt>
                <c:pt idx="1">
                  <c:v>8.1099999999999999E-10</c:v>
                </c:pt>
                <c:pt idx="2">
                  <c:v>5.39E-8</c:v>
                </c:pt>
                <c:pt idx="3">
                  <c:v>4.42E-9</c:v>
                </c:pt>
                <c:pt idx="4">
                  <c:v>3.8299999999999998E-7</c:v>
                </c:pt>
                <c:pt idx="5">
                  <c:v>3.8299999999999998E-7</c:v>
                </c:pt>
                <c:pt idx="6">
                  <c:v>3.84E-7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95-4449-A8E4-DBFD8D463A85}"/>
            </c:ext>
          </c:extLst>
        </c:ser>
        <c:ser>
          <c:idx val="12"/>
          <c:order val="12"/>
          <c:tx>
            <c:strRef>
              <c:f>List1!$D$32</c:f>
              <c:strCache>
                <c:ptCount val="1"/>
                <c:pt idx="0">
                  <c:v>ReCiPe 1.08 Endpoint (E) - Particulate matter formation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List1!$E$32:$K$32</c:f>
              <c:numCache>
                <c:formatCode>0.00E+00</c:formatCode>
                <c:ptCount val="7"/>
                <c:pt idx="0">
                  <c:v>0.98299999999999998</c:v>
                </c:pt>
                <c:pt idx="1">
                  <c:v>1.1399999999999999</c:v>
                </c:pt>
                <c:pt idx="2">
                  <c:v>0.74099999999999999</c:v>
                </c:pt>
                <c:pt idx="3">
                  <c:v>20</c:v>
                </c:pt>
                <c:pt idx="4">
                  <c:v>0.251</c:v>
                </c:pt>
                <c:pt idx="5">
                  <c:v>0.121</c:v>
                </c:pt>
                <c:pt idx="6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95-4449-A8E4-DBFD8D463A85}"/>
            </c:ext>
          </c:extLst>
        </c:ser>
        <c:ser>
          <c:idx val="13"/>
          <c:order val="13"/>
          <c:tx>
            <c:strRef>
              <c:f>List1!$D$33</c:f>
              <c:strCache>
                <c:ptCount val="1"/>
                <c:pt idx="0">
                  <c:v>ReCiPe 1.08 Endpoint (E) - Photochemical oxidant formation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List1!$E$33:$K$33</c:f>
              <c:numCache>
                <c:formatCode>0.00E+00</c:formatCode>
                <c:ptCount val="7"/>
                <c:pt idx="0">
                  <c:v>4.3399999999999998E-4</c:v>
                </c:pt>
                <c:pt idx="1">
                  <c:v>3.9899999999999999E-4</c:v>
                </c:pt>
                <c:pt idx="2">
                  <c:v>2.7300000000000002E-4</c:v>
                </c:pt>
                <c:pt idx="3">
                  <c:v>1.23E-3</c:v>
                </c:pt>
                <c:pt idx="4">
                  <c:v>6.69E-5</c:v>
                </c:pt>
                <c:pt idx="5">
                  <c:v>2.12E-5</c:v>
                </c:pt>
                <c:pt idx="6">
                  <c:v>4.3000000000000002E-5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895-4449-A8E4-DBFD8D463A85}"/>
            </c:ext>
          </c:extLst>
        </c:ser>
        <c:ser>
          <c:idx val="14"/>
          <c:order val="14"/>
          <c:tx>
            <c:strRef>
              <c:f>List1!$D$34</c:f>
              <c:strCache>
                <c:ptCount val="1"/>
                <c:pt idx="0">
                  <c:v>ReCiPe 1.08 Endpoint (E) - Terrestrial acidification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List1!$E$34:$K$34</c:f>
              <c:numCache>
                <c:formatCode>0.00E+00</c:formatCode>
                <c:ptCount val="7"/>
                <c:pt idx="0">
                  <c:v>2.9899999999999999E-2</c:v>
                </c:pt>
                <c:pt idx="1">
                  <c:v>3.56E-2</c:v>
                </c:pt>
                <c:pt idx="2">
                  <c:v>2.29E-2</c:v>
                </c:pt>
                <c:pt idx="3">
                  <c:v>0.81499999999999995</c:v>
                </c:pt>
                <c:pt idx="4">
                  <c:v>5.2100000000000002E-3</c:v>
                </c:pt>
                <c:pt idx="5">
                  <c:v>1.14E-3</c:v>
                </c:pt>
                <c:pt idx="6">
                  <c:v>2.3600000000000001E-3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95-4449-A8E4-DBFD8D463A85}"/>
            </c:ext>
          </c:extLst>
        </c:ser>
        <c:ser>
          <c:idx val="15"/>
          <c:order val="15"/>
          <c:tx>
            <c:strRef>
              <c:f>List1!$D$35</c:f>
              <c:strCache>
                <c:ptCount val="1"/>
                <c:pt idx="0">
                  <c:v>ReCiPe 1.08 Endpoint (E) - Terrestrial ecotoxicity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List1!$E$35:$K$35</c:f>
              <c:numCache>
                <c:formatCode>0.00E+00</c:formatCode>
                <c:ptCount val="7"/>
                <c:pt idx="0">
                  <c:v>5.5999999999999999E-3</c:v>
                </c:pt>
                <c:pt idx="1">
                  <c:v>1.06E-2</c:v>
                </c:pt>
                <c:pt idx="2">
                  <c:v>7.1999999999999998E-3</c:v>
                </c:pt>
                <c:pt idx="3">
                  <c:v>2.4600000000000002E-4</c:v>
                </c:pt>
                <c:pt idx="4">
                  <c:v>2.1199999999999999E-3</c:v>
                </c:pt>
                <c:pt idx="5">
                  <c:v>9.0600000000000001E-4</c:v>
                </c:pt>
                <c:pt idx="6">
                  <c:v>1.09E-3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895-4449-A8E4-DBFD8D463A85}"/>
            </c:ext>
          </c:extLst>
        </c:ser>
        <c:ser>
          <c:idx val="16"/>
          <c:order val="16"/>
          <c:tx>
            <c:strRef>
              <c:f>List1!$D$36</c:f>
              <c:strCache>
                <c:ptCount val="1"/>
                <c:pt idx="0">
                  <c:v>ReCiPe 1.08 Endpoint (E) - Urban land occupation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List1!$E$19:$K$19</c:f>
              <c:strCache>
                <c:ptCount val="7"/>
                <c:pt idx="0">
                  <c:v>DB CZ: Electricity from hard coal ts</c:v>
                </c:pt>
                <c:pt idx="1">
                  <c:v>DB CZ: Electricity from lignite ts</c:v>
                </c:pt>
                <c:pt idx="2">
                  <c:v>DB CZ: Electricity grid mix ts</c:v>
                </c:pt>
                <c:pt idx="3">
                  <c:v>Elektrárna</c:v>
                </c:pt>
                <c:pt idx="4">
                  <c:v>Elektrárna+KS (KS rovněž jako odsíření)</c:v>
                </c:pt>
                <c:pt idx="5">
                  <c:v>Elektrárna+KS (KS rovněž jako odsíření, energy (steam) recovery)</c:v>
                </c:pt>
                <c:pt idx="6">
                  <c:v>Elektrárna+KS (KS rovněž jako odsíření, Energy Zemní plyn)</c:v>
                </c:pt>
              </c:strCache>
            </c:strRef>
          </c:cat>
          <c:val>
            <c:numRef>
              <c:f>List1!$E$36:$K$36</c:f>
              <c:numCache>
                <c:formatCode>0.00E+00</c:formatCode>
                <c:ptCount val="7"/>
                <c:pt idx="0">
                  <c:v>1.55E-4</c:v>
                </c:pt>
                <c:pt idx="1">
                  <c:v>2.7599999999999999E-3</c:v>
                </c:pt>
                <c:pt idx="2">
                  <c:v>1.31E-3</c:v>
                </c:pt>
                <c:pt idx="3">
                  <c:v>1.0499999999999999E-6</c:v>
                </c:pt>
                <c:pt idx="4">
                  <c:v>4.1800000000000002E-4</c:v>
                </c:pt>
                <c:pt idx="5">
                  <c:v>1.01E-4</c:v>
                </c:pt>
                <c:pt idx="6">
                  <c:v>1.4300000000000001E-4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895-4449-A8E4-DBFD8D463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7834920"/>
        <c:axId val="564198288"/>
      </c:barChart>
      <c:catAx>
        <c:axId val="35783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4198288"/>
        <c:crosses val="autoZero"/>
        <c:auto val="1"/>
        <c:lblAlgn val="ctr"/>
        <c:lblOffset val="100"/>
        <c:noMultiLvlLbl val="0"/>
      </c:catAx>
      <c:valAx>
        <c:axId val="564198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783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47130759967371"/>
          <c:y val="2.9671050622163308E-2"/>
          <c:w val="0.36412192020478124"/>
          <c:h val="0.95946781671685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6A498-F7E0-41AB-8328-F5C3DEFB3D12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9E7F1-C650-4A73-84E9-5852DBE1E9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53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A9E10-F8B5-4399-9DA1-6CFD141EF9A5}" type="slidenum">
              <a:rPr lang="cs-CZ" smtClean="0"/>
              <a:pPr>
                <a:defRPr/>
              </a:pPr>
              <a:t>2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885B-B502-4826-928A-694FB5BB19C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73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164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98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01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903A-8EEE-4CDB-B913-E5F100A5C6B7}" type="datetime1">
              <a:rPr lang="cs-CZ" smtClean="0"/>
              <a:t>21.03.2017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859D-2F8F-4E7B-BFCE-41F26DD8FE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58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17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5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82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59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6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31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69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0790922-E8DE-4012-A994-EE32A14D34BC}" type="datetimeFigureOut">
              <a:rPr lang="cs-CZ" smtClean="0"/>
              <a:t>21.03.2017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AC63E63-5500-4CFD-AFAD-A310A47EC6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2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ulex_mosquito_life_cycle_nol_text.svg" TargetMode="External"/><Relationship Id="rId5" Type="http://schemas.openxmlformats.org/officeDocument/2006/relationships/hyperlink" Target="http://www.schenectady.k12.ny.us/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384756"/>
            <a:ext cx="6858000" cy="1899133"/>
          </a:xfrm>
        </p:spPr>
        <p:txBody>
          <a:bodyPr>
            <a:normAutofit/>
          </a:bodyPr>
          <a:lstStyle/>
          <a:p>
            <a:r>
              <a:rPr lang="cs-CZ" sz="2400" b="1" dirty="0"/>
              <a:t>LCA analýza vysokoteplotní karbonátové smyčky jako nástroje snižování emisí CO</a:t>
            </a:r>
            <a:r>
              <a:rPr lang="cs-CZ" sz="2400" b="1" baseline="-25000" dirty="0"/>
              <a:t>2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8831" y="3729162"/>
            <a:ext cx="7526338" cy="2592125"/>
          </a:xfrm>
        </p:spPr>
        <p:txBody>
          <a:bodyPr>
            <a:noAutofit/>
          </a:bodyPr>
          <a:lstStyle/>
          <a:p>
            <a:r>
              <a:rPr lang="cs-CZ" sz="1600" b="1" i="1" dirty="0"/>
              <a:t>Ing. Kristína Zakuciová, </a:t>
            </a:r>
            <a:r>
              <a:rPr lang="cs-CZ" sz="1600" i="1" dirty="0"/>
              <a:t>Fakulta technologie ochrany prostředí VŠCHT Praha; CVŘ Řež, spol. s.r.o</a:t>
            </a:r>
            <a:endParaRPr lang="cs-CZ" sz="1600" dirty="0"/>
          </a:p>
          <a:p>
            <a:r>
              <a:rPr lang="cs-CZ" sz="1600" b="1" i="1" u="sng" dirty="0"/>
              <a:t>Doc. Ing. Vladimír Kočí, PhD.,</a:t>
            </a:r>
            <a:r>
              <a:rPr lang="cs-CZ" sz="1600" b="1" i="1" dirty="0"/>
              <a:t> </a:t>
            </a:r>
            <a:r>
              <a:rPr lang="cs-CZ" sz="1600" i="1" dirty="0"/>
              <a:t>Fakulta technologie ochrany prostředí VŠCHT Praha</a:t>
            </a:r>
            <a:endParaRPr lang="cs-CZ" sz="1600" dirty="0"/>
          </a:p>
          <a:p>
            <a:r>
              <a:rPr lang="cs-CZ" sz="1600" b="1" i="1" dirty="0"/>
              <a:t>Doc. Ing. Karel Ciahotný, CSc., </a:t>
            </a:r>
            <a:r>
              <a:rPr lang="cs-CZ" sz="1600" i="1" dirty="0"/>
              <a:t>Fakulta technologie ochrany prostředí VŠCHT Praha</a:t>
            </a:r>
            <a:endParaRPr lang="cs-CZ" sz="1600" dirty="0"/>
          </a:p>
          <a:p>
            <a:r>
              <a:rPr lang="cs-CZ" sz="1600" b="1" i="1" dirty="0"/>
              <a:t>Ana Carvalho, </a:t>
            </a:r>
            <a:r>
              <a:rPr lang="cs-CZ" sz="1600" i="1" dirty="0" err="1"/>
              <a:t>Instituto</a:t>
            </a:r>
            <a:r>
              <a:rPr lang="cs-CZ" sz="1600" i="1" dirty="0"/>
              <a:t> Superior </a:t>
            </a:r>
            <a:r>
              <a:rPr lang="cs-CZ" sz="1600" i="1" dirty="0" err="1"/>
              <a:t>Técnico</a:t>
            </a:r>
            <a:r>
              <a:rPr lang="cs-CZ" sz="1600" i="1" dirty="0"/>
              <a:t> </a:t>
            </a:r>
            <a:r>
              <a:rPr lang="cs-CZ" sz="1600" i="1" dirty="0" err="1"/>
              <a:t>Lisboa</a:t>
            </a:r>
            <a:r>
              <a:rPr lang="cs-CZ" sz="1600" i="1" dirty="0"/>
              <a:t> e </a:t>
            </a:r>
            <a:r>
              <a:rPr lang="cs-CZ" sz="1600" i="1" dirty="0" err="1"/>
              <a:t>Região</a:t>
            </a:r>
            <a:r>
              <a:rPr lang="cs-CZ" sz="1600" i="1" dirty="0"/>
              <a:t>, Portugal</a:t>
            </a:r>
            <a:endParaRPr lang="cs-CZ" sz="1600" dirty="0"/>
          </a:p>
          <a:p>
            <a:r>
              <a:rPr lang="cs-CZ" sz="1600" b="1" i="1" dirty="0"/>
              <a:t>Jiří Štefanica, </a:t>
            </a:r>
            <a:r>
              <a:rPr lang="cs-CZ" sz="1600" i="1" dirty="0"/>
              <a:t>ÚJV Řež, a.s.</a:t>
            </a:r>
            <a:endParaRPr lang="cs-CZ" sz="1600" dirty="0"/>
          </a:p>
          <a:p>
            <a:r>
              <a:rPr lang="cs-CZ" sz="1600" b="1" i="1" dirty="0"/>
              <a:t>Jana Smutná, </a:t>
            </a:r>
            <a:r>
              <a:rPr lang="cs-CZ" sz="1600" i="1" dirty="0"/>
              <a:t>ÚJV Řež, a.s.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76" y="317283"/>
            <a:ext cx="2884509" cy="9048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88" y="69356"/>
            <a:ext cx="1234101" cy="12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6045" y="328587"/>
            <a:ext cx="5937755" cy="47449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Výsledky charakterizace</a:t>
            </a:r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97269"/>
              </p:ext>
            </p:extLst>
          </p:nvPr>
        </p:nvGraphicFramePr>
        <p:xfrm>
          <a:off x="270346" y="1033675"/>
          <a:ext cx="8309109" cy="5183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7097">
                  <a:extLst>
                    <a:ext uri="{9D8B030D-6E8A-4147-A177-3AD203B41FA5}">
                      <a16:colId xmlns:a16="http://schemas.microsoft.com/office/drawing/2014/main" val="1021783397"/>
                    </a:ext>
                  </a:extLst>
                </a:gridCol>
                <a:gridCol w="1118003">
                  <a:extLst>
                    <a:ext uri="{9D8B030D-6E8A-4147-A177-3AD203B41FA5}">
                      <a16:colId xmlns:a16="http://schemas.microsoft.com/office/drawing/2014/main" val="468464847"/>
                    </a:ext>
                  </a:extLst>
                </a:gridCol>
                <a:gridCol w="1118003">
                  <a:extLst>
                    <a:ext uri="{9D8B030D-6E8A-4147-A177-3AD203B41FA5}">
                      <a16:colId xmlns:a16="http://schemas.microsoft.com/office/drawing/2014/main" val="996003630"/>
                    </a:ext>
                  </a:extLst>
                </a:gridCol>
                <a:gridCol w="1118003">
                  <a:extLst>
                    <a:ext uri="{9D8B030D-6E8A-4147-A177-3AD203B41FA5}">
                      <a16:colId xmlns:a16="http://schemas.microsoft.com/office/drawing/2014/main" val="3007989734"/>
                    </a:ext>
                  </a:extLst>
                </a:gridCol>
                <a:gridCol w="1118003">
                  <a:extLst>
                    <a:ext uri="{9D8B030D-6E8A-4147-A177-3AD203B41FA5}">
                      <a16:colId xmlns:a16="http://schemas.microsoft.com/office/drawing/2014/main" val="4224902436"/>
                    </a:ext>
                  </a:extLst>
                </a:gridCol>
              </a:tblGrid>
              <a:tr h="977516">
                <a:tc>
                  <a:txBody>
                    <a:bodyPr/>
                    <a:lstStyle/>
                    <a:p>
                      <a:pPr algn="l" fontAlgn="b"/>
                      <a:r>
                        <a:rPr lang="cs-CZ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CML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Elektrárna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Elektrárna+KS (KS rovněž jako odsíření)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Elektrárna+KS (KS rovněž jako odsíření, energy (steam) recovery)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Elektrárna+KS (KS rovněž jako odsíření, Energy Zemní plyn)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1146918770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CML2001 - Jan. 2016, Abiotic Depletion (ADP elements) [kg Sb-Equiv.]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0,0008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0,00197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0,00187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0,0028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3940867776"/>
                  </a:ext>
                </a:extLst>
              </a:tr>
              <a:tr h="220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CML2001 - Jan. 2016, Abiotic Depletion (ADP fossil) [MJ]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1540000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1920000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1610000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1960000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1160635203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CML2001 - Jan. 2016, Acidification Potential (AP) [kg SO2-Equiv.]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18900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125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44,7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66,7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582486722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CML2001 - Jan. 2016, Eutrophication Potential (EP) [kg Phosphate-Equiv.]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3,36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10,2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12,7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2153822440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CML2001 - Jan. 2016, Freshwater Aquatic Ecotoxicity Pot. (FAETP inf.) [kg DCB-Equiv.]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18,2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78,9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66,3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73,5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2391856156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CML2001 - Jan. 2016, Global Warming Potential (GWP 100 years) [kg CO2-Equiv.]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165000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59300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27400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50400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2439852604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CML2001 - Jan. 2016, Human Toxicity Potential (HTP inf.) [kg DCB-Equiv.]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1700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994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553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1136842815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CML2001 - Jan. 2016, Marine Aquatic Ecotoxicity Pot. (MAETP inf.) [kg DCB-Equiv.]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smtClean="0">
                          <a:effectLst/>
                        </a:rPr>
                        <a:t>301 000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973 000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539 000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650 000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1855912065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CML2001 - Jan. 2016, Ozone Layer Depletion Potential (ODP, steady state) [kg R11-Equiv.]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0,000 000 099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0,000 006 01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0,000 006 01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0,000 006 03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2922654614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CML2001 - Jan. 2016, </a:t>
                      </a:r>
                      <a:r>
                        <a:rPr lang="en-US" sz="1000" u="none" strike="noStrike" dirty="0" err="1">
                          <a:effectLst/>
                        </a:rPr>
                        <a:t>Photochem</a:t>
                      </a:r>
                      <a:r>
                        <a:rPr lang="en-US" sz="1000" u="none" strike="noStrike" dirty="0">
                          <a:effectLst/>
                        </a:rPr>
                        <a:t>. Ozone Creation Potential (POCP) [kg </a:t>
                      </a:r>
                      <a:r>
                        <a:rPr lang="en-US" sz="1000" u="none" strike="noStrike" dirty="0" err="1">
                          <a:effectLst/>
                        </a:rPr>
                        <a:t>Ethene</a:t>
                      </a:r>
                      <a:r>
                        <a:rPr lang="en-US" sz="1000" u="none" strike="noStrike" dirty="0">
                          <a:effectLst/>
                        </a:rPr>
                        <a:t>-Equiv.]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754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smtClean="0"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smtClean="0"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246873089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CML2001 - Jan. 2016, Terrestric Ecotoxicity Potential (TETP inf.) [kg DCB-Equiv.]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6,89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58,7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34,6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38,2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0" anchor="b"/>
                </a:tc>
                <a:extLst>
                  <a:ext uri="{0D108BD9-81ED-4DB2-BD59-A6C34878D82A}">
                    <a16:rowId xmlns:a16="http://schemas.microsoft.com/office/drawing/2014/main" val="74057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8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6045" y="328587"/>
            <a:ext cx="5937755" cy="47449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Výsledky charakterizace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5273"/>
              </p:ext>
            </p:extLst>
          </p:nvPr>
        </p:nvGraphicFramePr>
        <p:xfrm>
          <a:off x="198784" y="890538"/>
          <a:ext cx="8746433" cy="466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9045">
                  <a:extLst>
                    <a:ext uri="{9D8B030D-6E8A-4147-A177-3AD203B41FA5}">
                      <a16:colId xmlns:a16="http://schemas.microsoft.com/office/drawing/2014/main" val="2981841132"/>
                    </a:ext>
                  </a:extLst>
                </a:gridCol>
                <a:gridCol w="1176847">
                  <a:extLst>
                    <a:ext uri="{9D8B030D-6E8A-4147-A177-3AD203B41FA5}">
                      <a16:colId xmlns:a16="http://schemas.microsoft.com/office/drawing/2014/main" val="1881602268"/>
                    </a:ext>
                  </a:extLst>
                </a:gridCol>
                <a:gridCol w="1176319">
                  <a:extLst>
                    <a:ext uri="{9D8B030D-6E8A-4147-A177-3AD203B41FA5}">
                      <a16:colId xmlns:a16="http://schemas.microsoft.com/office/drawing/2014/main" val="362787656"/>
                    </a:ext>
                  </a:extLst>
                </a:gridCol>
                <a:gridCol w="1177375">
                  <a:extLst>
                    <a:ext uri="{9D8B030D-6E8A-4147-A177-3AD203B41FA5}">
                      <a16:colId xmlns:a16="http://schemas.microsoft.com/office/drawing/2014/main" val="1617820780"/>
                    </a:ext>
                  </a:extLst>
                </a:gridCol>
                <a:gridCol w="1176847">
                  <a:extLst>
                    <a:ext uri="{9D8B030D-6E8A-4147-A177-3AD203B41FA5}">
                      <a16:colId xmlns:a16="http://schemas.microsoft.com/office/drawing/2014/main" val="4224277182"/>
                    </a:ext>
                  </a:extLst>
                </a:gridCol>
              </a:tblGrid>
              <a:tr h="762857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 dirty="0" err="1" smtClean="0">
                          <a:effectLst/>
                        </a:rPr>
                        <a:t>ReCiPe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Elektrárna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err="1">
                          <a:effectLst/>
                        </a:rPr>
                        <a:t>Elektrárna+KS</a:t>
                      </a:r>
                      <a:r>
                        <a:rPr lang="cs-CZ" sz="1000" u="none" strike="noStrike" dirty="0">
                          <a:effectLst/>
                        </a:rPr>
                        <a:t> (KS rovněž jako odsíření)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err="1">
                          <a:effectLst/>
                        </a:rPr>
                        <a:t>Elektrárna+KS</a:t>
                      </a:r>
                      <a:r>
                        <a:rPr lang="cs-CZ" sz="1000" u="none" strike="noStrike" dirty="0">
                          <a:effectLst/>
                        </a:rPr>
                        <a:t> (KS rovněž jako odsíření, </a:t>
                      </a:r>
                      <a:r>
                        <a:rPr lang="cs-CZ" sz="1000" u="none" strike="noStrike" dirty="0" err="1">
                          <a:effectLst/>
                        </a:rPr>
                        <a:t>energy</a:t>
                      </a:r>
                      <a:r>
                        <a:rPr lang="cs-CZ" sz="1000" u="none" strike="noStrike" dirty="0">
                          <a:effectLst/>
                        </a:rPr>
                        <a:t> (</a:t>
                      </a:r>
                      <a:r>
                        <a:rPr lang="cs-CZ" sz="1000" u="none" strike="noStrike" dirty="0" err="1">
                          <a:effectLst/>
                        </a:rPr>
                        <a:t>steam</a:t>
                      </a:r>
                      <a:r>
                        <a:rPr lang="cs-CZ" sz="1000" u="none" strike="noStrike" dirty="0">
                          <a:effectLst/>
                        </a:rPr>
                        <a:t>) </a:t>
                      </a:r>
                      <a:r>
                        <a:rPr lang="cs-CZ" sz="1000" u="none" strike="noStrike" dirty="0" err="1">
                          <a:effectLst/>
                        </a:rPr>
                        <a:t>recovery</a:t>
                      </a:r>
                      <a:r>
                        <a:rPr lang="cs-CZ" sz="1000" u="none" strike="noStrike" dirty="0">
                          <a:effectLst/>
                        </a:rPr>
                        <a:t>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err="1">
                          <a:effectLst/>
                        </a:rPr>
                        <a:t>Elektrárna+KS</a:t>
                      </a:r>
                      <a:r>
                        <a:rPr lang="cs-CZ" sz="1000" u="none" strike="noStrike" dirty="0">
                          <a:effectLst/>
                        </a:rPr>
                        <a:t> (KS rovněž jako odsíření, </a:t>
                      </a:r>
                      <a:r>
                        <a:rPr lang="cs-CZ" sz="1000" u="none" strike="noStrike" dirty="0" err="1">
                          <a:effectLst/>
                        </a:rPr>
                        <a:t>Energy</a:t>
                      </a:r>
                      <a:r>
                        <a:rPr lang="cs-CZ" sz="1000" u="none" strike="noStrike" dirty="0">
                          <a:effectLst/>
                        </a:rPr>
                        <a:t> Zemní plyn)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941996697"/>
                  </a:ext>
                </a:extLst>
              </a:tr>
              <a:tr h="2403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Endpoint</a:t>
                      </a:r>
                      <a:r>
                        <a:rPr lang="cs-CZ" sz="1000" u="none" strike="noStrike" dirty="0">
                          <a:effectLst/>
                        </a:rPr>
                        <a:t> (E) - </a:t>
                      </a:r>
                      <a:r>
                        <a:rPr lang="cs-CZ" sz="1000" u="none" strike="noStrike" dirty="0" err="1">
                          <a:effectLst/>
                        </a:rPr>
                        <a:t>Agricultural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land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occupation</a:t>
                      </a:r>
                      <a:r>
                        <a:rPr lang="cs-CZ" sz="1000" u="none" strike="noStrike" dirty="0">
                          <a:effectLst/>
                        </a:rPr>
                        <a:t> [</a:t>
                      </a:r>
                      <a:r>
                        <a:rPr lang="cs-CZ" sz="1000" u="none" strike="noStrike" dirty="0" err="1">
                          <a:effectLst/>
                        </a:rPr>
                        <a:t>species.yr</a:t>
                      </a:r>
                      <a:r>
                        <a:rPr lang="cs-CZ" sz="1000" u="none" strike="noStrike" dirty="0">
                          <a:effectLst/>
                        </a:rPr>
                        <a:t>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0,000 027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0,000 026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0,000 027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575012941"/>
                  </a:ext>
                </a:extLst>
              </a:tr>
              <a:tr h="383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ReCiPe 1.08 Endpoint (E) - Climate change Ecosystems, default, excl biogenic carbon [species.yr]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0,003 05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0,001 06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0,000 478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0,000 886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514254682"/>
                  </a:ext>
                </a:extLst>
              </a:tr>
              <a:tr h="383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ReCiPe</a:t>
                      </a:r>
                      <a:r>
                        <a:rPr lang="en-US" sz="1000" u="none" strike="noStrike" dirty="0">
                          <a:effectLst/>
                        </a:rPr>
                        <a:t> 1.08 Endpoint (E) - Climate change Human Health, default, </a:t>
                      </a:r>
                      <a:r>
                        <a:rPr lang="en-US" sz="1000" u="none" strike="noStrike" dirty="0" err="1">
                          <a:effectLst/>
                        </a:rPr>
                        <a:t>excl</a:t>
                      </a:r>
                      <a:r>
                        <a:rPr lang="en-US" sz="1000" u="none" strike="noStrike" dirty="0">
                          <a:effectLst/>
                        </a:rPr>
                        <a:t> biogenic carbon [DALY]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0,573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0,0898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0,166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04880548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Endpoint</a:t>
                      </a:r>
                      <a:r>
                        <a:rPr lang="cs-CZ" sz="1000" u="none" strike="noStrike" dirty="0">
                          <a:effectLst/>
                        </a:rPr>
                        <a:t> (E) - </a:t>
                      </a:r>
                      <a:r>
                        <a:rPr lang="cs-CZ" sz="1000" u="none" strike="noStrike" dirty="0" err="1">
                          <a:effectLst/>
                        </a:rPr>
                        <a:t>Fossil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depletion</a:t>
                      </a:r>
                      <a:r>
                        <a:rPr lang="cs-CZ" sz="1000" u="none" strike="noStrike" dirty="0">
                          <a:effectLst/>
                        </a:rPr>
                        <a:t> [$]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6050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7560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6330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7690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462581847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ReCiPe 1.08 Endpoint (E) - Freshwater ecotoxicity [species.yr]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2,64E-09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6,82E-09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6,27E-09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6,67E-09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096524946"/>
                  </a:ext>
                </a:extLst>
              </a:tr>
              <a:tr h="24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ReCiPe 1.08 Endpoint (E) - Freshwater eutrophication [species.yr]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1,58E-09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4,13E-09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4,08E-09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4,15E-09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3151641416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ReCiPe 1.08 Endpoint (E) - Human toxicity [DALY]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0,00372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0,0185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0,00925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743564820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ReCiPe 1.08 Endpoint (E) - Ionising radiation [DALY]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0,000 003 86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0,000 005 1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0,000 004 44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0,000 008 18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960474987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ReCiPe 1.08 Endpoint (E) - Marine ecotoxicity [species.yr]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0,000 000 257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0,000 001 31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0,000 000 663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0,000 000 8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3893248355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ReCiPe 1.08 Endpoint (E) - Metal depletion [$]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0,875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6,42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4,35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5,84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696610639"/>
                  </a:ext>
                </a:extLst>
              </a:tr>
              <a:tr h="24037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ReCiPe 1.08 Endpoint (E) - Natural land transformation [species.yr]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9,02E-09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-0,00000272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-0,00000141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-0,00000296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327130970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ReCiPe 1.08 Endpoint (E) - Ozone depletion [DALY]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1,81E-10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1,57E-08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1,57E-08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1,57E-08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3527033603"/>
                  </a:ext>
                </a:extLst>
              </a:tr>
              <a:tr h="2403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ReCiPe 1.08 Endpoint (E) - Particulate matter formation [DALY]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0,8200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0,0103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0,0050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0,0067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705867310"/>
                  </a:ext>
                </a:extLst>
              </a:tr>
              <a:tr h="2403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ReCiPe 1.08 Endpoint (E) - Photochemical oxidant formation [DALY]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0,000050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0,000003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0,000001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smtClean="0">
                          <a:effectLst/>
                        </a:rPr>
                        <a:t>0,000002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365857565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ReCiPe 1.08 Endpoint (E) - Terrestrial acidification [species.yr]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0,0002240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0,0000014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0,0000003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0,0000006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397494943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Endpoint</a:t>
                      </a:r>
                      <a:r>
                        <a:rPr lang="cs-CZ" sz="1000" u="none" strike="noStrike" dirty="0">
                          <a:effectLst/>
                        </a:rPr>
                        <a:t> (E) - </a:t>
                      </a:r>
                      <a:r>
                        <a:rPr lang="cs-CZ" sz="1000" u="none" strike="noStrike" dirty="0" err="1">
                          <a:effectLst/>
                        </a:rPr>
                        <a:t>Terrestrial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ecotoxicity</a:t>
                      </a:r>
                      <a:r>
                        <a:rPr lang="cs-CZ" sz="1000" u="none" strike="noStrike" dirty="0">
                          <a:effectLst/>
                        </a:rPr>
                        <a:t> [</a:t>
                      </a:r>
                      <a:r>
                        <a:rPr lang="cs-CZ" sz="1000" u="none" strike="noStrike" dirty="0" err="1">
                          <a:effectLst/>
                        </a:rPr>
                        <a:t>species.yr</a:t>
                      </a:r>
                      <a:r>
                        <a:rPr lang="cs-CZ" sz="1000" u="none" strike="noStrike" dirty="0">
                          <a:effectLst/>
                        </a:rPr>
                        <a:t>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0,000 000 1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0,000 000 6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0,000 000 2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0,000 000 3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185146819"/>
                  </a:ext>
                </a:extLst>
              </a:tr>
              <a:tr h="19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ReCiPe 1.08 Endpoint (E) - Urban land occupation [species.yr]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2,89E-10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1,15E-07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2,78E-08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3,95E-08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32877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5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6045" y="328587"/>
            <a:ext cx="5937755" cy="47449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Výsledky charakterizace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20091"/>
              </p:ext>
            </p:extLst>
          </p:nvPr>
        </p:nvGraphicFramePr>
        <p:xfrm>
          <a:off x="198784" y="890534"/>
          <a:ext cx="8746433" cy="5509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9045">
                  <a:extLst>
                    <a:ext uri="{9D8B030D-6E8A-4147-A177-3AD203B41FA5}">
                      <a16:colId xmlns:a16="http://schemas.microsoft.com/office/drawing/2014/main" val="2981841132"/>
                    </a:ext>
                  </a:extLst>
                </a:gridCol>
                <a:gridCol w="1176847">
                  <a:extLst>
                    <a:ext uri="{9D8B030D-6E8A-4147-A177-3AD203B41FA5}">
                      <a16:colId xmlns:a16="http://schemas.microsoft.com/office/drawing/2014/main" val="1881602268"/>
                    </a:ext>
                  </a:extLst>
                </a:gridCol>
                <a:gridCol w="1176847">
                  <a:extLst>
                    <a:ext uri="{9D8B030D-6E8A-4147-A177-3AD203B41FA5}">
                      <a16:colId xmlns:a16="http://schemas.microsoft.com/office/drawing/2014/main" val="362787656"/>
                    </a:ext>
                  </a:extLst>
                </a:gridCol>
                <a:gridCol w="1176847">
                  <a:extLst>
                    <a:ext uri="{9D8B030D-6E8A-4147-A177-3AD203B41FA5}">
                      <a16:colId xmlns:a16="http://schemas.microsoft.com/office/drawing/2014/main" val="1617820780"/>
                    </a:ext>
                  </a:extLst>
                </a:gridCol>
                <a:gridCol w="1176847">
                  <a:extLst>
                    <a:ext uri="{9D8B030D-6E8A-4147-A177-3AD203B41FA5}">
                      <a16:colId xmlns:a16="http://schemas.microsoft.com/office/drawing/2014/main" val="4224277182"/>
                    </a:ext>
                  </a:extLst>
                </a:gridCol>
              </a:tblGrid>
              <a:tr h="850705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 dirty="0" err="1" smtClean="0">
                          <a:effectLst/>
                        </a:rPr>
                        <a:t>ReCiPe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Elektrárna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Elektrárna+KS (KS rovněž jako odsíření)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Elektrárna+KS (KS rovněž jako odsíření, energy (steam) recovery)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Elektrárna+KS (KS rovněž jako odsíření, Energy Zemní plyn)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941996697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Midpoint</a:t>
                      </a:r>
                      <a:r>
                        <a:rPr lang="cs-CZ" sz="1000" u="none" strike="noStrike" dirty="0">
                          <a:effectLst/>
                        </a:rPr>
                        <a:t> (E) - </a:t>
                      </a:r>
                      <a:r>
                        <a:rPr lang="cs-CZ" sz="1000" u="none" strike="noStrike" dirty="0" err="1">
                          <a:effectLst/>
                        </a:rPr>
                        <a:t>Agricultural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land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occupation</a:t>
                      </a:r>
                      <a:r>
                        <a:rPr lang="cs-CZ" sz="1000" u="none" strike="noStrike" dirty="0">
                          <a:effectLst/>
                        </a:rPr>
                        <a:t> [m2a]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353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1335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1305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1361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3503602744"/>
                  </a:ext>
                </a:extLst>
              </a:tr>
              <a:tr h="42729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Midpoint</a:t>
                      </a:r>
                      <a:r>
                        <a:rPr lang="cs-CZ" sz="1000" u="none" strike="noStrike" dirty="0">
                          <a:effectLst/>
                        </a:rPr>
                        <a:t> (E) - </a:t>
                      </a:r>
                      <a:r>
                        <a:rPr lang="cs-CZ" sz="1000" u="none" strike="noStrike" dirty="0" err="1">
                          <a:effectLst/>
                        </a:rPr>
                        <a:t>Climate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change</a:t>
                      </a:r>
                      <a:r>
                        <a:rPr lang="cs-CZ" sz="1000" u="none" strike="noStrike" dirty="0">
                          <a:effectLst/>
                        </a:rPr>
                        <a:t>, default, </a:t>
                      </a:r>
                      <a:r>
                        <a:rPr lang="cs-CZ" sz="1000" u="none" strike="noStrike" dirty="0" err="1">
                          <a:effectLst/>
                        </a:rPr>
                        <a:t>excl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biogenic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carbon</a:t>
                      </a:r>
                      <a:r>
                        <a:rPr lang="cs-CZ" sz="1000" u="none" strike="noStrike" dirty="0">
                          <a:effectLst/>
                        </a:rPr>
                        <a:t> [kg CO2-Equiv.]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163258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56890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25573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47403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4215386309"/>
                  </a:ext>
                </a:extLst>
              </a:tr>
              <a:tr h="42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ReCiPe 1.08 Midpoint (E) - Climate change, incl biogenic carbon [kg CO2-Equiv.]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163289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56887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25570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47397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3980179751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ReCiPe 1.08 Midpoint (E) - Fossil depletion [kg oil eq]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36656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45805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38372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46616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131181653"/>
                  </a:ext>
                </a:extLst>
              </a:tr>
              <a:tr h="26805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ReCiPe 1.08 Midpoint (E) - Freshwater ecotoxicity [kg 1,4-DB eq]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940615761"/>
                  </a:ext>
                </a:extLst>
              </a:tr>
              <a:tr h="26805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Midpoint</a:t>
                      </a:r>
                      <a:r>
                        <a:rPr lang="cs-CZ" sz="1000" u="none" strike="noStrike" dirty="0">
                          <a:effectLst/>
                        </a:rPr>
                        <a:t> (E) - </a:t>
                      </a:r>
                      <a:r>
                        <a:rPr lang="cs-CZ" sz="1000" u="none" strike="noStrike" dirty="0" err="1">
                          <a:effectLst/>
                        </a:rPr>
                        <a:t>Freshwater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eutrophication</a:t>
                      </a:r>
                      <a:r>
                        <a:rPr lang="cs-CZ" sz="1000" u="none" strike="noStrike" dirty="0">
                          <a:effectLst/>
                        </a:rPr>
                        <a:t> [kg P </a:t>
                      </a:r>
                      <a:r>
                        <a:rPr lang="cs-CZ" sz="1000" u="none" strike="noStrike" dirty="0" err="1">
                          <a:effectLst/>
                        </a:rPr>
                        <a:t>eq</a:t>
                      </a:r>
                      <a:r>
                        <a:rPr lang="cs-CZ" sz="1000" u="none" strike="noStrike" dirty="0">
                          <a:effectLst/>
                        </a:rPr>
                        <a:t>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950485592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ReCiPe</a:t>
                      </a:r>
                      <a:r>
                        <a:rPr lang="en-US" sz="1000" u="none" strike="noStrike" dirty="0">
                          <a:effectLst/>
                        </a:rPr>
                        <a:t> 1.08 Midpoint (E) - Human toxicity [kg 1,4-DB </a:t>
                      </a:r>
                      <a:r>
                        <a:rPr lang="en-US" sz="1000" u="none" strike="noStrike" dirty="0" err="1">
                          <a:effectLst/>
                        </a:rPr>
                        <a:t>eq</a:t>
                      </a:r>
                      <a:r>
                        <a:rPr lang="en-US" sz="1000" u="none" strike="noStrike" dirty="0">
                          <a:effectLst/>
                        </a:rPr>
                        <a:t>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5331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26556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13184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15505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179826066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ReCiPe</a:t>
                      </a:r>
                      <a:r>
                        <a:rPr lang="en-US" sz="1000" u="none" strike="noStrike" dirty="0">
                          <a:effectLst/>
                        </a:rPr>
                        <a:t> 1.08 Midpoint (E) - </a:t>
                      </a:r>
                      <a:r>
                        <a:rPr lang="en-US" sz="1000" u="none" strike="noStrike" dirty="0" err="1">
                          <a:effectLst/>
                        </a:rPr>
                        <a:t>Ionising</a:t>
                      </a:r>
                      <a:r>
                        <a:rPr lang="en-US" sz="1000" u="none" strike="noStrike" dirty="0">
                          <a:effectLst/>
                        </a:rPr>
                        <a:t> radiation [kg U235 </a:t>
                      </a:r>
                      <a:r>
                        <a:rPr lang="en-US" sz="1000" u="none" strike="noStrike" dirty="0" err="1">
                          <a:effectLst/>
                        </a:rPr>
                        <a:t>eq</a:t>
                      </a:r>
                      <a:r>
                        <a:rPr lang="en-US" sz="1000" u="none" strike="noStrike" dirty="0">
                          <a:effectLst/>
                        </a:rPr>
                        <a:t>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235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271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499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459848913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ReCiPe</a:t>
                      </a:r>
                      <a:r>
                        <a:rPr lang="en-US" sz="1000" u="none" strike="noStrike" dirty="0">
                          <a:effectLst/>
                        </a:rPr>
                        <a:t> 1.08 Midpoint (E) - Marine </a:t>
                      </a:r>
                      <a:r>
                        <a:rPr lang="en-US" sz="1000" u="none" strike="noStrike" dirty="0" err="1">
                          <a:effectLst/>
                        </a:rPr>
                        <a:t>ecotoxicity</a:t>
                      </a:r>
                      <a:r>
                        <a:rPr lang="en-US" sz="1000" u="none" strike="noStrike" dirty="0">
                          <a:effectLst/>
                        </a:rPr>
                        <a:t> [kg 1,4-DB </a:t>
                      </a:r>
                      <a:r>
                        <a:rPr lang="en-US" sz="1000" u="none" strike="noStrike" dirty="0" err="1">
                          <a:effectLst/>
                        </a:rPr>
                        <a:t>eq</a:t>
                      </a:r>
                      <a:r>
                        <a:rPr lang="en-US" sz="1000" u="none" strike="noStrike" dirty="0">
                          <a:effectLst/>
                        </a:rPr>
                        <a:t>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1446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7351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3742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4508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3485322847"/>
                  </a:ext>
                </a:extLst>
              </a:tr>
              <a:tr h="26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ReCiPe</a:t>
                      </a:r>
                      <a:r>
                        <a:rPr lang="en-US" sz="1000" u="none" strike="noStrike" dirty="0">
                          <a:effectLst/>
                        </a:rPr>
                        <a:t> 1.08 Midpoint (E) - Marine eutrophication [kg N-Equiv.]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451818171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ReCiPe 1.08 Midpoint (E) - Metal depletion [kg Fe eq]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82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2596088509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ReCiPe</a:t>
                      </a:r>
                      <a:r>
                        <a:rPr lang="en-US" sz="1000" u="none" strike="noStrike" dirty="0">
                          <a:effectLst/>
                        </a:rPr>
                        <a:t> 1.08 Midpoint (E) - Ozone depletion [kg CFC-11 </a:t>
                      </a:r>
                      <a:r>
                        <a:rPr lang="en-US" sz="1000" u="none" strike="noStrike" dirty="0" err="1">
                          <a:effectLst/>
                        </a:rPr>
                        <a:t>eq</a:t>
                      </a:r>
                      <a:r>
                        <a:rPr lang="en-US" sz="1000" u="none" strike="noStrike" dirty="0">
                          <a:effectLst/>
                        </a:rPr>
                        <a:t>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 smtClean="0">
                          <a:effectLst/>
                        </a:rPr>
                        <a:t>0,000 000 10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0,000 006 01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0,000 006 01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0,000 006 03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803536512"/>
                  </a:ext>
                </a:extLst>
              </a:tr>
              <a:tr h="26805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Midpoint</a:t>
                      </a:r>
                      <a:r>
                        <a:rPr lang="cs-CZ" sz="1000" u="none" strike="noStrike" dirty="0">
                          <a:effectLst/>
                        </a:rPr>
                        <a:t> (E) - </a:t>
                      </a:r>
                      <a:r>
                        <a:rPr lang="cs-CZ" sz="1000" u="none" strike="noStrike" dirty="0" err="1">
                          <a:effectLst/>
                        </a:rPr>
                        <a:t>Particulate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matter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formation</a:t>
                      </a:r>
                      <a:r>
                        <a:rPr lang="cs-CZ" sz="1000" u="none" strike="noStrike" dirty="0">
                          <a:effectLst/>
                        </a:rPr>
                        <a:t> [kg PM10 </a:t>
                      </a:r>
                      <a:r>
                        <a:rPr lang="cs-CZ" sz="1000" u="none" strike="noStrike" dirty="0" err="1">
                          <a:effectLst/>
                        </a:rPr>
                        <a:t>eq</a:t>
                      </a:r>
                      <a:r>
                        <a:rPr lang="cs-CZ" sz="1000" u="none" strike="noStrike" dirty="0">
                          <a:effectLst/>
                        </a:rPr>
                        <a:t>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3154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856449484"/>
                  </a:ext>
                </a:extLst>
              </a:tr>
              <a:tr h="26805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Midpoint</a:t>
                      </a:r>
                      <a:r>
                        <a:rPr lang="cs-CZ" sz="1000" u="none" strike="noStrike" dirty="0">
                          <a:effectLst/>
                        </a:rPr>
                        <a:t> (E) - </a:t>
                      </a:r>
                      <a:r>
                        <a:rPr lang="cs-CZ" sz="1000" u="none" strike="noStrike" dirty="0" err="1">
                          <a:effectLst/>
                        </a:rPr>
                        <a:t>Photochemical</a:t>
                      </a:r>
                      <a:r>
                        <a:rPr lang="cs-CZ" sz="1000" u="none" strike="noStrike" dirty="0">
                          <a:effectLst/>
                        </a:rPr>
                        <a:t> oxidant </a:t>
                      </a:r>
                      <a:r>
                        <a:rPr lang="cs-CZ" sz="1000" u="none" strike="noStrike" dirty="0" err="1">
                          <a:effectLst/>
                        </a:rPr>
                        <a:t>formation</a:t>
                      </a:r>
                      <a:r>
                        <a:rPr lang="cs-CZ" sz="1000" u="none" strike="noStrike" dirty="0">
                          <a:effectLst/>
                        </a:rPr>
                        <a:t> [kg NMVOC]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1289</a:t>
                      </a:r>
                      <a:endParaRPr lang="cs-CZ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27521367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ReCiPe 1.08 Midpoint (E) - Terrestrial acidification [kg SO2 eq]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15764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101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23110608"/>
                  </a:ext>
                </a:extLst>
              </a:tr>
              <a:tr h="26805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Midpoint</a:t>
                      </a:r>
                      <a:r>
                        <a:rPr lang="cs-CZ" sz="1000" u="none" strike="noStrike" dirty="0">
                          <a:effectLst/>
                        </a:rPr>
                        <a:t> (E) - </a:t>
                      </a:r>
                      <a:r>
                        <a:rPr lang="cs-CZ" sz="1000" u="none" strike="noStrike" dirty="0" err="1">
                          <a:effectLst/>
                        </a:rPr>
                        <a:t>Terrestrial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ecotoxicity</a:t>
                      </a:r>
                      <a:r>
                        <a:rPr lang="cs-CZ" sz="1000" u="none" strike="noStrike" dirty="0">
                          <a:effectLst/>
                        </a:rPr>
                        <a:t> [kg 1,4-DB </a:t>
                      </a:r>
                      <a:r>
                        <a:rPr lang="cs-CZ" sz="1000" u="none" strike="noStrike" dirty="0" err="1">
                          <a:effectLst/>
                        </a:rPr>
                        <a:t>eq</a:t>
                      </a:r>
                      <a:r>
                        <a:rPr lang="cs-CZ" sz="1000" u="none" strike="noStrike" dirty="0">
                          <a:effectLst/>
                        </a:rPr>
                        <a:t>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1395952824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 err="1">
                          <a:effectLst/>
                        </a:rPr>
                        <a:t>ReCiPe</a:t>
                      </a:r>
                      <a:r>
                        <a:rPr lang="cs-CZ" sz="1000" u="none" strike="noStrike" dirty="0">
                          <a:effectLst/>
                        </a:rPr>
                        <a:t> 1.08 </a:t>
                      </a:r>
                      <a:r>
                        <a:rPr lang="cs-CZ" sz="1000" u="none" strike="noStrike" dirty="0" err="1">
                          <a:effectLst/>
                        </a:rPr>
                        <a:t>Midpoint</a:t>
                      </a:r>
                      <a:r>
                        <a:rPr lang="cs-CZ" sz="1000" u="none" strike="noStrike" dirty="0">
                          <a:effectLst/>
                        </a:rPr>
                        <a:t> (E) - Urban </a:t>
                      </a:r>
                      <a:r>
                        <a:rPr lang="cs-CZ" sz="1000" u="none" strike="noStrike" dirty="0" err="1">
                          <a:effectLst/>
                        </a:rPr>
                        <a:t>land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occupation</a:t>
                      </a:r>
                      <a:r>
                        <a:rPr lang="cs-CZ" sz="1000" u="none" strike="noStrike" dirty="0">
                          <a:effectLst/>
                        </a:rPr>
                        <a:t> [m2a]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3457928390"/>
                  </a:ext>
                </a:extLst>
              </a:tr>
              <a:tr h="215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ReCiPe</a:t>
                      </a:r>
                      <a:r>
                        <a:rPr lang="en-US" sz="1000" u="none" strike="noStrike" dirty="0">
                          <a:effectLst/>
                        </a:rPr>
                        <a:t> 1.08 Midpoint (E) - Water depletion [m3]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4644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6538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5908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8223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3" marR="2803" marT="2803" marB="0" anchor="b"/>
                </a:tc>
                <a:extLst>
                  <a:ext uri="{0D108BD9-81ED-4DB2-BD59-A6C34878D82A}">
                    <a16:rowId xmlns:a16="http://schemas.microsoft.com/office/drawing/2014/main" val="52983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2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983827"/>
              </p:ext>
            </p:extLst>
          </p:nvPr>
        </p:nvGraphicFramePr>
        <p:xfrm>
          <a:off x="79513" y="63611"/>
          <a:ext cx="8969071" cy="673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7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617353"/>
              </p:ext>
            </p:extLst>
          </p:nvPr>
        </p:nvGraphicFramePr>
        <p:xfrm>
          <a:off x="111317" y="151075"/>
          <a:ext cx="8817997" cy="652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6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32" y="679461"/>
            <a:ext cx="8426666" cy="5454171"/>
          </a:xfrm>
          <a:prstGeom prst="rect">
            <a:avLst/>
          </a:prstGeom>
        </p:spPr>
      </p:pic>
      <p:cxnSp>
        <p:nvCxnSpPr>
          <p:cNvPr id="18" name="Přímá spojnice se šipkou 17"/>
          <p:cNvCxnSpPr/>
          <p:nvPr/>
        </p:nvCxnSpPr>
        <p:spPr>
          <a:xfrm flipV="1">
            <a:off x="4675367" y="1717483"/>
            <a:ext cx="683812" cy="83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4675367" y="1494845"/>
            <a:ext cx="1963972" cy="319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4675367" y="1160890"/>
            <a:ext cx="2798859" cy="3848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26" y="151300"/>
            <a:ext cx="8155786" cy="6579221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4301656" y="2941983"/>
            <a:ext cx="1391478" cy="1606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373217" y="1884459"/>
            <a:ext cx="1335820" cy="2480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373217" y="572494"/>
            <a:ext cx="2806811" cy="507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5496365" cy="1400530"/>
          </a:xfrm>
        </p:spPr>
        <p:txBody>
          <a:bodyPr>
            <a:normAutofit/>
          </a:bodyPr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Footprint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7"/>
            <a:ext cx="4348005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2013/179/EU</a:t>
            </a:r>
            <a:r>
              <a:rPr lang="cs-CZ" dirty="0" smtClean="0"/>
              <a:t> </a:t>
            </a:r>
            <a:r>
              <a:rPr lang="en-US" dirty="0" smtClean="0"/>
              <a:t>Commission </a:t>
            </a:r>
            <a:r>
              <a:rPr lang="en-US" dirty="0"/>
              <a:t>Recommendation of 9 April 2013 on the use of common methods to measure and communicate the life cycle environmental performance of products and </a:t>
            </a:r>
            <a:r>
              <a:rPr lang="en-US" dirty="0" err="1" smtClean="0"/>
              <a:t>organisations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PEF a OEF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9218" name="Picture 2" descr="http://ecology2011tamara2011sp.files.wordpress.com/2011/03/fig1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361" y="2075253"/>
            <a:ext cx="3404989" cy="33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2.gstatic.com/images?q=tbn:ANd9GcQu7Tf0kXHFhwjFDm877ifJY0dEDvYL9sPjG65ZvcREbMMtpb6M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332" y="5761131"/>
            <a:ext cx="52101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epare-net.com/sites/default/files/footpr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425" y="174703"/>
            <a:ext cx="28289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604" y="442628"/>
            <a:ext cx="6716864" cy="1188720"/>
          </a:xfrm>
        </p:spPr>
        <p:txBody>
          <a:bodyPr>
            <a:noAutofit/>
          </a:bodyPr>
          <a:lstStyle/>
          <a:p>
            <a:r>
              <a:rPr lang="cs-CZ" sz="2400" dirty="0" smtClean="0"/>
              <a:t>Komunikace environmentálních souvislostí podnikání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1" y="1986197"/>
            <a:ext cx="6529881" cy="4107305"/>
          </a:xfrm>
        </p:spPr>
        <p:txBody>
          <a:bodyPr>
            <a:normAutofit/>
          </a:bodyPr>
          <a:lstStyle/>
          <a:p>
            <a:r>
              <a:rPr lang="cs-CZ" dirty="0" smtClean="0"/>
              <a:t>Povinný reporting</a:t>
            </a:r>
          </a:p>
          <a:p>
            <a:r>
              <a:rPr lang="cs-CZ" dirty="0" smtClean="0"/>
              <a:t>Dobrovolný reporting</a:t>
            </a:r>
          </a:p>
          <a:p>
            <a:pPr lvl="1"/>
            <a:r>
              <a:rPr lang="cs-CZ" dirty="0" smtClean="0"/>
              <a:t>Vlastní environmentální tvrzení, ČSN ISO 14021</a:t>
            </a:r>
          </a:p>
          <a:p>
            <a:pPr lvl="1"/>
            <a:r>
              <a:rPr lang="cs-CZ" dirty="0" smtClean="0"/>
              <a:t>Environmentální značení typu I, ČSN ISO 14024</a:t>
            </a:r>
          </a:p>
          <a:p>
            <a:r>
              <a:rPr lang="cs-CZ" dirty="0" smtClean="0"/>
              <a:t>Požadovaný reporting</a:t>
            </a:r>
          </a:p>
          <a:p>
            <a:pPr lvl="1"/>
            <a:r>
              <a:rPr lang="cs-CZ" dirty="0" smtClean="0"/>
              <a:t>EPD</a:t>
            </a:r>
          </a:p>
          <a:p>
            <a:pPr lvl="1"/>
            <a:r>
              <a:rPr lang="cs-CZ" dirty="0" smtClean="0"/>
              <a:t>GRI</a:t>
            </a:r>
          </a:p>
          <a:p>
            <a:pPr lvl="1"/>
            <a:r>
              <a:rPr lang="cs-CZ" dirty="0" smtClean="0"/>
              <a:t>LEED, BREAM, </a:t>
            </a:r>
            <a:r>
              <a:rPr lang="cs-CZ" dirty="0" err="1" smtClean="0"/>
              <a:t>SBTool</a:t>
            </a:r>
            <a:r>
              <a:rPr lang="cs-CZ" dirty="0" smtClean="0"/>
              <a:t> a další systémy certifikace budov</a:t>
            </a:r>
          </a:p>
          <a:p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68" y="3768077"/>
            <a:ext cx="2604400" cy="7096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92" y="1986197"/>
            <a:ext cx="1585552" cy="15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74885" y="609600"/>
            <a:ext cx="4027703" cy="2062392"/>
          </a:xfrm>
        </p:spPr>
        <p:txBody>
          <a:bodyPr/>
          <a:lstStyle/>
          <a:p>
            <a:r>
              <a:rPr lang="cs-CZ" dirty="0" smtClean="0"/>
              <a:t>Děkuji Vám za pozornost.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Kontakt: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2196059" y="3695501"/>
            <a:ext cx="4761254" cy="2173155"/>
          </a:xfrm>
        </p:spPr>
        <p:txBody>
          <a:bodyPr>
            <a:noAutofit/>
          </a:bodyPr>
          <a:lstStyle/>
          <a:p>
            <a:pPr lvl="0">
              <a:buClr>
                <a:srgbClr val="90C226"/>
              </a:buClr>
            </a:pPr>
            <a:r>
              <a:rPr lang="cs-CZ" sz="2800" dirty="0">
                <a:solidFill>
                  <a:schemeClr val="tx1"/>
                </a:solidFill>
              </a:rPr>
              <a:t>Vladimír Kočí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Vlad.Koci@vscht.cz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VŠCHT Praha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Tel.: +420 220 444 171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859D-2F8F-4E7B-BFCE-41F26DD8FE83}" type="slidenum">
              <a:rPr lang="cs-CZ" smtClean="0"/>
              <a:t>19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06" y="590520"/>
            <a:ext cx="2884509" cy="9048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209" y="1602503"/>
            <a:ext cx="1234101" cy="12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122" y="45229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cs-CZ" smtClean="0"/>
              <a:t>Stádia životního cyklu produktů, technologií, služeb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56021"/>
            <a:ext cx="7886700" cy="861209"/>
          </a:xfrm>
        </p:spPr>
        <p:txBody>
          <a:bodyPr/>
          <a:lstStyle/>
          <a:p>
            <a:r>
              <a:rPr lang="cs-CZ" dirty="0" smtClean="0"/>
              <a:t>Podobně jako život organismu se skládá ze zrození, vývoje, aktivního života a končí smrtí, zahrnuje životní cyklus produktů určitá hlavní stádia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4818" name="Picture 2" descr="http://upload.wikimedia.org/wikipedia/commons/thumb/c/cf/Culex_mosquito_life_cycle_nol_text.svg/648px-Culex_mosquito_life_cycle_nol_text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035" y="3025440"/>
            <a:ext cx="3102389" cy="28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schenectady.k12.ny.us/users/pattersont/IBDT%20Website/IBDTGraphics/BottleLifeCycleAnalysi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85" y="3096966"/>
            <a:ext cx="2968435" cy="284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940152" y="6111228"/>
            <a:ext cx="19287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 smtClean="0">
                <a:hlinkClick r:id="rId5"/>
              </a:rPr>
              <a:t>http://www.schenectady.k12.ny.us</a:t>
            </a:r>
            <a:endParaRPr lang="cs-CZ" sz="900" dirty="0"/>
          </a:p>
        </p:txBody>
      </p:sp>
      <p:sp>
        <p:nvSpPr>
          <p:cNvPr id="5" name="Obdélník 4"/>
          <p:cNvSpPr/>
          <p:nvPr/>
        </p:nvSpPr>
        <p:spPr>
          <a:xfrm>
            <a:off x="1475656" y="6106231"/>
            <a:ext cx="248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>
                <a:hlinkClick r:id="rId6"/>
              </a:rPr>
              <a:t>http://commons.wikimedia.org/wiki/File:Culex_mosquito_life_cycle_nol_text.svg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0301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"/>
          <p:cNvGrpSpPr>
            <a:grpSpLocks/>
          </p:cNvGrpSpPr>
          <p:nvPr/>
        </p:nvGrpSpPr>
        <p:grpSpPr bwMode="auto">
          <a:xfrm>
            <a:off x="323850" y="2420938"/>
            <a:ext cx="1512888" cy="2376487"/>
            <a:chOff x="1746" y="1071"/>
            <a:chExt cx="816" cy="1043"/>
          </a:xfrm>
        </p:grpSpPr>
        <p:sp>
          <p:nvSpPr>
            <p:cNvPr id="37911" name="AutoShape 4"/>
            <p:cNvSpPr>
              <a:spLocks noChangeArrowheads="1"/>
            </p:cNvSpPr>
            <p:nvPr/>
          </p:nvSpPr>
          <p:spPr bwMode="auto">
            <a:xfrm>
              <a:off x="1746" y="1434"/>
              <a:ext cx="816" cy="318"/>
            </a:xfrm>
            <a:prstGeom prst="chevron">
              <a:avLst>
                <a:gd name="adj" fmla="val 12890"/>
              </a:avLst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cs-CZ" sz="2200" b="1">
                  <a:latin typeface="Gill Sans MT" pitchFamily="34" charset="0"/>
                </a:rPr>
                <a:t>resouces</a:t>
              </a:r>
            </a:p>
          </p:txBody>
        </p:sp>
        <p:sp>
          <p:nvSpPr>
            <p:cNvPr id="37912" name="AutoShape 5"/>
            <p:cNvSpPr>
              <a:spLocks noChangeArrowheads="1"/>
            </p:cNvSpPr>
            <p:nvPr/>
          </p:nvSpPr>
          <p:spPr bwMode="auto">
            <a:xfrm>
              <a:off x="2064" y="1071"/>
              <a:ext cx="181" cy="272"/>
            </a:xfrm>
            <a:prstGeom prst="downArrow">
              <a:avLst>
                <a:gd name="adj1" fmla="val 50000"/>
                <a:gd name="adj2" fmla="val 37569"/>
              </a:avLst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7913" name="AutoShape 6"/>
            <p:cNvSpPr>
              <a:spLocks noChangeArrowheads="1"/>
            </p:cNvSpPr>
            <p:nvPr/>
          </p:nvSpPr>
          <p:spPr bwMode="auto">
            <a:xfrm>
              <a:off x="2064" y="1842"/>
              <a:ext cx="181" cy="272"/>
            </a:xfrm>
            <a:prstGeom prst="downArrow">
              <a:avLst>
                <a:gd name="adj1" fmla="val 50000"/>
                <a:gd name="adj2" fmla="val 37569"/>
              </a:avLst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sp>
        <p:nvSpPr>
          <p:cNvPr id="37891" name="AutoShape 7"/>
          <p:cNvSpPr>
            <a:spLocks noChangeArrowheads="1"/>
          </p:cNvSpPr>
          <p:nvPr/>
        </p:nvSpPr>
        <p:spPr bwMode="auto">
          <a:xfrm>
            <a:off x="1922463" y="3248025"/>
            <a:ext cx="1765300" cy="723900"/>
          </a:xfrm>
          <a:prstGeom prst="chevron">
            <a:avLst>
              <a:gd name="adj" fmla="val 12249"/>
            </a:avLst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cs-CZ" sz="2200" b="1">
                <a:latin typeface="Gill Sans MT" pitchFamily="34" charset="0"/>
              </a:rPr>
              <a:t>materials</a:t>
            </a:r>
          </a:p>
        </p:txBody>
      </p:sp>
      <p:sp>
        <p:nvSpPr>
          <p:cNvPr id="37892" name="AutoShape 8"/>
          <p:cNvSpPr>
            <a:spLocks noChangeArrowheads="1"/>
          </p:cNvSpPr>
          <p:nvPr/>
        </p:nvSpPr>
        <p:spPr bwMode="auto">
          <a:xfrm>
            <a:off x="2763838" y="2420938"/>
            <a:ext cx="336550" cy="619125"/>
          </a:xfrm>
          <a:prstGeom prst="downArrow">
            <a:avLst>
              <a:gd name="adj1" fmla="val 50000"/>
              <a:gd name="adj2" fmla="val 45991"/>
            </a:avLst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37893" name="AutoShape 9"/>
          <p:cNvSpPr>
            <a:spLocks noChangeArrowheads="1"/>
          </p:cNvSpPr>
          <p:nvPr/>
        </p:nvSpPr>
        <p:spPr bwMode="auto">
          <a:xfrm>
            <a:off x="2763838" y="4178300"/>
            <a:ext cx="336550" cy="619125"/>
          </a:xfrm>
          <a:prstGeom prst="downArrow">
            <a:avLst>
              <a:gd name="adj1" fmla="val 50000"/>
              <a:gd name="adj2" fmla="val 45991"/>
            </a:avLst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grpSp>
        <p:nvGrpSpPr>
          <p:cNvPr id="37894" name="Group 10"/>
          <p:cNvGrpSpPr>
            <a:grpSpLocks/>
          </p:cNvGrpSpPr>
          <p:nvPr/>
        </p:nvGrpSpPr>
        <p:grpSpPr bwMode="auto">
          <a:xfrm>
            <a:off x="3771900" y="2420938"/>
            <a:ext cx="1512888" cy="2376487"/>
            <a:chOff x="1746" y="1071"/>
            <a:chExt cx="816" cy="1043"/>
          </a:xfrm>
        </p:grpSpPr>
        <p:sp>
          <p:nvSpPr>
            <p:cNvPr id="37908" name="AutoShape 11"/>
            <p:cNvSpPr>
              <a:spLocks noChangeArrowheads="1"/>
            </p:cNvSpPr>
            <p:nvPr/>
          </p:nvSpPr>
          <p:spPr bwMode="auto">
            <a:xfrm>
              <a:off x="1746" y="1434"/>
              <a:ext cx="816" cy="318"/>
            </a:xfrm>
            <a:prstGeom prst="chevron">
              <a:avLst>
                <a:gd name="adj" fmla="val 12890"/>
              </a:avLst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cs-CZ" b="1" dirty="0" err="1">
                  <a:latin typeface="Gill Sans MT" pitchFamily="34" charset="0"/>
                </a:rPr>
                <a:t>production</a:t>
              </a:r>
              <a:endParaRPr lang="cs-CZ" b="1" dirty="0">
                <a:latin typeface="Gill Sans MT" pitchFamily="34" charset="0"/>
              </a:endParaRPr>
            </a:p>
          </p:txBody>
        </p:sp>
        <p:sp>
          <p:nvSpPr>
            <p:cNvPr id="37909" name="AutoShape 12"/>
            <p:cNvSpPr>
              <a:spLocks noChangeArrowheads="1"/>
            </p:cNvSpPr>
            <p:nvPr/>
          </p:nvSpPr>
          <p:spPr bwMode="auto">
            <a:xfrm>
              <a:off x="2064" y="1071"/>
              <a:ext cx="181" cy="272"/>
            </a:xfrm>
            <a:prstGeom prst="downArrow">
              <a:avLst>
                <a:gd name="adj1" fmla="val 50000"/>
                <a:gd name="adj2" fmla="val 37569"/>
              </a:avLst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7910" name="AutoShape 13"/>
            <p:cNvSpPr>
              <a:spLocks noChangeArrowheads="1"/>
            </p:cNvSpPr>
            <p:nvPr/>
          </p:nvSpPr>
          <p:spPr bwMode="auto">
            <a:xfrm>
              <a:off x="2064" y="1842"/>
              <a:ext cx="181" cy="272"/>
            </a:xfrm>
            <a:prstGeom prst="downArrow">
              <a:avLst>
                <a:gd name="adj1" fmla="val 50000"/>
                <a:gd name="adj2" fmla="val 37569"/>
              </a:avLst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37895" name="Group 14"/>
          <p:cNvGrpSpPr>
            <a:grpSpLocks/>
          </p:cNvGrpSpPr>
          <p:nvPr/>
        </p:nvGrpSpPr>
        <p:grpSpPr bwMode="auto">
          <a:xfrm>
            <a:off x="5370513" y="2420938"/>
            <a:ext cx="1512887" cy="2376487"/>
            <a:chOff x="1746" y="1071"/>
            <a:chExt cx="816" cy="1043"/>
          </a:xfrm>
        </p:grpSpPr>
        <p:sp>
          <p:nvSpPr>
            <p:cNvPr id="37905" name="AutoShape 15"/>
            <p:cNvSpPr>
              <a:spLocks noChangeArrowheads="1"/>
            </p:cNvSpPr>
            <p:nvPr/>
          </p:nvSpPr>
          <p:spPr bwMode="auto">
            <a:xfrm>
              <a:off x="1746" y="1434"/>
              <a:ext cx="816" cy="318"/>
            </a:xfrm>
            <a:prstGeom prst="chevron">
              <a:avLst>
                <a:gd name="adj" fmla="val 12890"/>
              </a:avLst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cs-CZ" sz="2200" b="1">
                  <a:latin typeface="Gill Sans MT" pitchFamily="34" charset="0"/>
                </a:rPr>
                <a:t>use</a:t>
              </a:r>
            </a:p>
          </p:txBody>
        </p:sp>
        <p:sp>
          <p:nvSpPr>
            <p:cNvPr id="37906" name="AutoShape 16"/>
            <p:cNvSpPr>
              <a:spLocks noChangeArrowheads="1"/>
            </p:cNvSpPr>
            <p:nvPr/>
          </p:nvSpPr>
          <p:spPr bwMode="auto">
            <a:xfrm>
              <a:off x="2064" y="1071"/>
              <a:ext cx="181" cy="272"/>
            </a:xfrm>
            <a:prstGeom prst="downArrow">
              <a:avLst>
                <a:gd name="adj1" fmla="val 50000"/>
                <a:gd name="adj2" fmla="val 37569"/>
              </a:avLst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37907" name="AutoShape 17"/>
            <p:cNvSpPr>
              <a:spLocks noChangeArrowheads="1"/>
            </p:cNvSpPr>
            <p:nvPr/>
          </p:nvSpPr>
          <p:spPr bwMode="auto">
            <a:xfrm>
              <a:off x="2064" y="1842"/>
              <a:ext cx="181" cy="272"/>
            </a:xfrm>
            <a:prstGeom prst="downArrow">
              <a:avLst>
                <a:gd name="adj1" fmla="val 50000"/>
                <a:gd name="adj2" fmla="val 37569"/>
              </a:avLst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sp>
        <p:nvSpPr>
          <p:cNvPr id="37896" name="AutoShape 18"/>
          <p:cNvSpPr>
            <a:spLocks noChangeArrowheads="1"/>
          </p:cNvSpPr>
          <p:nvPr/>
        </p:nvSpPr>
        <p:spPr bwMode="auto">
          <a:xfrm>
            <a:off x="6969125" y="3248025"/>
            <a:ext cx="1851025" cy="723900"/>
          </a:xfrm>
          <a:prstGeom prst="chevron">
            <a:avLst>
              <a:gd name="adj" fmla="val 12844"/>
            </a:avLst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cs-CZ" sz="2200" b="1">
                <a:latin typeface="Gill Sans MT" pitchFamily="34" charset="0"/>
              </a:rPr>
              <a:t>dispoal</a:t>
            </a:r>
          </a:p>
        </p:txBody>
      </p:sp>
      <p:sp>
        <p:nvSpPr>
          <p:cNvPr id="37897" name="AutoShape 19"/>
          <p:cNvSpPr>
            <a:spLocks noChangeArrowheads="1"/>
          </p:cNvSpPr>
          <p:nvPr/>
        </p:nvSpPr>
        <p:spPr bwMode="auto">
          <a:xfrm>
            <a:off x="7559675" y="2420938"/>
            <a:ext cx="334963" cy="619125"/>
          </a:xfrm>
          <a:prstGeom prst="downArrow">
            <a:avLst>
              <a:gd name="adj1" fmla="val 50000"/>
              <a:gd name="adj2" fmla="val 46208"/>
            </a:avLst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37898" name="AutoShape 20"/>
          <p:cNvSpPr>
            <a:spLocks noChangeArrowheads="1"/>
          </p:cNvSpPr>
          <p:nvPr/>
        </p:nvSpPr>
        <p:spPr bwMode="auto">
          <a:xfrm>
            <a:off x="7559675" y="4178300"/>
            <a:ext cx="334963" cy="619125"/>
          </a:xfrm>
          <a:prstGeom prst="downArrow">
            <a:avLst>
              <a:gd name="adj1" fmla="val 50000"/>
              <a:gd name="adj2" fmla="val 46208"/>
            </a:avLst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37899" name="Oval 21"/>
          <p:cNvSpPr>
            <a:spLocks noChangeArrowheads="1"/>
          </p:cNvSpPr>
          <p:nvPr/>
        </p:nvSpPr>
        <p:spPr bwMode="auto">
          <a:xfrm>
            <a:off x="3851275" y="4076700"/>
            <a:ext cx="1368425" cy="935038"/>
          </a:xfrm>
          <a:prstGeom prst="ellipse">
            <a:avLst/>
          </a:prstGeom>
          <a:solidFill>
            <a:srgbClr val="FFCC99">
              <a:alpha val="0"/>
            </a:srgbClr>
          </a:solidFill>
          <a:ln w="508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37900" name="Oval 22"/>
          <p:cNvSpPr>
            <a:spLocks noChangeArrowheads="1"/>
          </p:cNvSpPr>
          <p:nvPr/>
        </p:nvSpPr>
        <p:spPr bwMode="auto">
          <a:xfrm>
            <a:off x="7019925" y="4076700"/>
            <a:ext cx="1368425" cy="865188"/>
          </a:xfrm>
          <a:prstGeom prst="ellipse">
            <a:avLst/>
          </a:prstGeom>
          <a:solidFill>
            <a:srgbClr val="FFCC99">
              <a:alpha val="0"/>
            </a:srgbClr>
          </a:solidFill>
          <a:ln w="50800">
            <a:solidFill>
              <a:srgbClr val="00B05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37901" name="Oval 21"/>
          <p:cNvSpPr>
            <a:spLocks noChangeArrowheads="1"/>
          </p:cNvSpPr>
          <p:nvPr/>
        </p:nvSpPr>
        <p:spPr bwMode="auto">
          <a:xfrm>
            <a:off x="396081" y="2209328"/>
            <a:ext cx="1368425" cy="935037"/>
          </a:xfrm>
          <a:prstGeom prst="ellipse">
            <a:avLst/>
          </a:prstGeom>
          <a:solidFill>
            <a:srgbClr val="FFCC99">
              <a:alpha val="0"/>
            </a:srgbClr>
          </a:solidFill>
          <a:ln w="50800">
            <a:solidFill>
              <a:srgbClr val="FFC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6045" y="445274"/>
            <a:ext cx="5937755" cy="750114"/>
          </a:xfrm>
        </p:spPr>
        <p:txBody>
          <a:bodyPr>
            <a:normAutofit/>
          </a:bodyPr>
          <a:lstStyle/>
          <a:p>
            <a:r>
              <a:rPr lang="cs-CZ" dirty="0" smtClean="0"/>
              <a:t>Dopady produktů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0" y="1820849"/>
            <a:ext cx="9144000" cy="3567126"/>
          </a:xfrm>
          <a:prstGeom prst="ellipse">
            <a:avLst/>
          </a:prstGeom>
          <a:solidFill>
            <a:srgbClr val="FFCC99">
              <a:alpha val="0"/>
            </a:srgbClr>
          </a:solidFill>
          <a:ln w="508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5397500" y="3206751"/>
            <a:ext cx="1571625" cy="865187"/>
          </a:xfrm>
          <a:prstGeom prst="ellipse">
            <a:avLst/>
          </a:prstGeom>
          <a:solidFill>
            <a:srgbClr val="FFCC99">
              <a:alpha val="0"/>
            </a:srgbClr>
          </a:solidFill>
          <a:ln w="50800">
            <a:solidFill>
              <a:srgbClr val="FF0000">
                <a:alpha val="49000"/>
              </a:srgbClr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  <p:bldP spid="37900" grpId="0" animBg="1"/>
      <p:bldP spid="37901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50791" y="439906"/>
            <a:ext cx="7389322" cy="1188720"/>
          </a:xfrm>
        </p:spPr>
        <p:txBody>
          <a:bodyPr>
            <a:noAutofit/>
          </a:bodyPr>
          <a:lstStyle/>
          <a:p>
            <a:r>
              <a:rPr lang="cs-CZ" sz="1800" dirty="0" smtClean="0"/>
              <a:t>Každé stádium životního cyklu</a:t>
            </a:r>
            <a:br>
              <a:rPr lang="cs-CZ" sz="1800" dirty="0" smtClean="0"/>
            </a:br>
            <a:r>
              <a:rPr lang="cs-CZ" sz="1800" dirty="0" smtClean="0"/>
              <a:t>Každý proces</a:t>
            </a:r>
            <a:br>
              <a:rPr lang="cs-CZ" sz="1800" dirty="0" smtClean="0"/>
            </a:br>
            <a:r>
              <a:rPr lang="cs-CZ" sz="1800" dirty="0" smtClean="0"/>
              <a:t>– má potenciál působit environmentální zátěž</a:t>
            </a:r>
            <a:endParaRPr lang="cs-CZ" sz="1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Obrázek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2060847"/>
            <a:ext cx="7889723" cy="4459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3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dopadu</a:t>
            </a:r>
          </a:p>
        </p:txBody>
      </p:sp>
      <p:sp>
        <p:nvSpPr>
          <p:cNvPr id="1028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Analytický nástroj hodnocení environmentálních dopadů (ČSN EN ISO 14040-44).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916990"/>
            <a:ext cx="37004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Rockwell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4427984" y="3299423"/>
          <a:ext cx="44704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4" imgW="5440680" imgH="3070860" progId="Visio.Drawing.11">
                  <p:embed/>
                </p:oleObj>
              </mc:Choice>
              <mc:Fallback>
                <p:oleObj name="Visio" r:id="rId4" imgW="5440680" imgH="3070860" progId="Visio.Drawing.11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299423"/>
                        <a:ext cx="4470400" cy="250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7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Přesouvání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Vytěsnění</a:t>
            </a:r>
          </a:p>
          <a:p>
            <a:endParaRPr lang="cs-CZ" dirty="0" smtClean="0"/>
          </a:p>
          <a:p>
            <a:r>
              <a:rPr lang="cs-CZ" dirty="0" smtClean="0"/>
              <a:t>Geograficky</a:t>
            </a:r>
          </a:p>
          <a:p>
            <a:r>
              <a:rPr lang="cs-CZ" dirty="0" smtClean="0"/>
              <a:t>V čase</a:t>
            </a:r>
          </a:p>
          <a:p>
            <a:r>
              <a:rPr lang="cs-CZ" dirty="0" smtClean="0"/>
              <a:t>V kategorii dopadu</a:t>
            </a:r>
            <a:endParaRPr lang="cs-CZ" dirty="0"/>
          </a:p>
        </p:txBody>
      </p:sp>
      <p:pic>
        <p:nvPicPr>
          <p:cNvPr id="2050" name="Picture 2" descr="Výsledek obrázku pro this is not my probl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03" y="2693704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813" y="964691"/>
            <a:ext cx="7808180" cy="167335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Funkční jednotka: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cap="none" dirty="0"/>
              <a:t>Produkce 250 </a:t>
            </a:r>
            <a:r>
              <a:rPr lang="cs-CZ" sz="2800" cap="none" dirty="0" err="1"/>
              <a:t>MWh</a:t>
            </a:r>
            <a:r>
              <a:rPr lang="cs-CZ" sz="2800" cap="none" dirty="0"/>
              <a:t> elektrické energie</a:t>
            </a: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pic>
        <p:nvPicPr>
          <p:cNvPr id="3074" name="Picture 2" descr="Výsledek obrázku pro 250 MWh electric ener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3" y="2832057"/>
            <a:ext cx="5120640" cy="32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Hodnocené scénáře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375" y="2638045"/>
            <a:ext cx="5160396" cy="310198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DB CZ: </a:t>
            </a:r>
            <a:r>
              <a:rPr lang="cs-CZ" dirty="0" err="1"/>
              <a:t>Electricity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hard </a:t>
            </a:r>
            <a:r>
              <a:rPr lang="cs-CZ" dirty="0" err="1"/>
              <a:t>coal</a:t>
            </a:r>
            <a:r>
              <a:rPr lang="cs-CZ" dirty="0"/>
              <a:t> </a:t>
            </a:r>
            <a:r>
              <a:rPr lang="cs-CZ" dirty="0" err="1" smtClean="0"/>
              <a:t>ts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DB </a:t>
            </a:r>
            <a:r>
              <a:rPr lang="cs-CZ" dirty="0"/>
              <a:t>CZ: </a:t>
            </a:r>
            <a:r>
              <a:rPr lang="cs-CZ" dirty="0" err="1"/>
              <a:t>Electricity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lignite </a:t>
            </a:r>
            <a:r>
              <a:rPr lang="cs-CZ" dirty="0" err="1" smtClean="0"/>
              <a:t>ts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DB </a:t>
            </a:r>
            <a:r>
              <a:rPr lang="cs-CZ" dirty="0"/>
              <a:t>CZ: </a:t>
            </a:r>
            <a:r>
              <a:rPr lang="cs-CZ" dirty="0" err="1"/>
              <a:t>Electricity</a:t>
            </a:r>
            <a:r>
              <a:rPr lang="cs-CZ" dirty="0"/>
              <a:t> </a:t>
            </a:r>
            <a:r>
              <a:rPr lang="cs-CZ" dirty="0" err="1"/>
              <a:t>grid</a:t>
            </a:r>
            <a:r>
              <a:rPr lang="cs-CZ" dirty="0"/>
              <a:t> mix </a:t>
            </a:r>
            <a:r>
              <a:rPr lang="cs-CZ" dirty="0" err="1" smtClean="0"/>
              <a:t>ts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Elektrárna </a:t>
            </a:r>
            <a:r>
              <a:rPr lang="cs-CZ" dirty="0" err="1"/>
              <a:t>Elektrárna+KS</a:t>
            </a:r>
            <a:r>
              <a:rPr lang="cs-CZ" dirty="0"/>
              <a:t> (KS rovněž jako odsíření) 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Elektrárna+KS</a:t>
            </a:r>
            <a:r>
              <a:rPr lang="cs-CZ" dirty="0" smtClean="0"/>
              <a:t> </a:t>
            </a:r>
            <a:r>
              <a:rPr lang="cs-CZ" dirty="0"/>
              <a:t>(KS rovněž jako odsíření, </a:t>
            </a:r>
            <a:r>
              <a:rPr lang="cs-CZ" dirty="0" err="1"/>
              <a:t>energy</a:t>
            </a:r>
            <a:r>
              <a:rPr lang="cs-CZ" dirty="0"/>
              <a:t> (</a:t>
            </a:r>
            <a:r>
              <a:rPr lang="cs-CZ" dirty="0" err="1"/>
              <a:t>steam</a:t>
            </a:r>
            <a:r>
              <a:rPr lang="cs-CZ" dirty="0"/>
              <a:t>) </a:t>
            </a:r>
            <a:r>
              <a:rPr lang="cs-CZ" dirty="0" err="1" smtClean="0"/>
              <a:t>recovery</a:t>
            </a:r>
            <a:r>
              <a:rPr lang="cs-CZ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Elektrárna+KS</a:t>
            </a:r>
            <a:r>
              <a:rPr lang="cs-CZ" dirty="0" smtClean="0"/>
              <a:t> </a:t>
            </a:r>
            <a:r>
              <a:rPr lang="cs-CZ" dirty="0"/>
              <a:t>(KS rovněž jako odsíření, </a:t>
            </a:r>
            <a:r>
              <a:rPr lang="cs-CZ" dirty="0" err="1"/>
              <a:t>Energy</a:t>
            </a:r>
            <a:r>
              <a:rPr lang="cs-CZ" dirty="0"/>
              <a:t> Zemní plyn) </a:t>
            </a:r>
          </a:p>
        </p:txBody>
      </p:sp>
      <p:pic>
        <p:nvPicPr>
          <p:cNvPr id="4098" name="Picture 2" descr="Výsledek obrázku pro electric pl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0" r="24956"/>
          <a:stretch/>
        </p:blipFill>
        <p:spPr bwMode="auto">
          <a:xfrm>
            <a:off x="5915771" y="2463513"/>
            <a:ext cx="2973787" cy="38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663" y="262393"/>
            <a:ext cx="8396577" cy="56454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Model produktového schématu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85" y="1484986"/>
            <a:ext cx="8868897" cy="42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548</TotalTime>
  <Words>1307</Words>
  <Application>Microsoft Office PowerPoint</Application>
  <PresentationFormat>Předvádění na obrazovce (4:3)</PresentationFormat>
  <Paragraphs>317</Paragraphs>
  <Slides>19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Rockwell</vt:lpstr>
      <vt:lpstr>Parcel</vt:lpstr>
      <vt:lpstr>Visio</vt:lpstr>
      <vt:lpstr>LCA analýza vysokoteplotní karbonátové smyčky jako nástroje snižování emisí CO2</vt:lpstr>
      <vt:lpstr>Stádia životního cyklu produktů, technologií, služeb</vt:lpstr>
      <vt:lpstr>Dopady produktů</vt:lpstr>
      <vt:lpstr>Každé stádium životního cyklu Každý proces – má potenciál působit environmentální zátěž</vt:lpstr>
      <vt:lpstr>Kategorie dopadu</vt:lpstr>
      <vt:lpstr>Přesouvání problému</vt:lpstr>
      <vt:lpstr>Funkční jednotka:  Produkce 250 MWh elektrické energie </vt:lpstr>
      <vt:lpstr>Hodnocené scénáře</vt:lpstr>
      <vt:lpstr>Model produktového schématu</vt:lpstr>
      <vt:lpstr>Výsledky charakterizace</vt:lpstr>
      <vt:lpstr>Výsledky charakterizace</vt:lpstr>
      <vt:lpstr>Výsledky charakterizace</vt:lpstr>
      <vt:lpstr>Prezentace aplikace PowerPoint</vt:lpstr>
      <vt:lpstr>Prezentace aplikace PowerPoint</vt:lpstr>
      <vt:lpstr>Prezentace aplikace PowerPoint</vt:lpstr>
      <vt:lpstr>Prezentace aplikace PowerPoint</vt:lpstr>
      <vt:lpstr>Product Environmental Footprint</vt:lpstr>
      <vt:lpstr>Komunikace environmentálních souvislostí podnikání</vt:lpstr>
      <vt:lpstr>Děkuji Vám za pozornost.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Koci Vladimir</dc:creator>
  <cp:lastModifiedBy>Koci Vladimir</cp:lastModifiedBy>
  <cp:revision>27</cp:revision>
  <dcterms:created xsi:type="dcterms:W3CDTF">2017-03-10T14:51:02Z</dcterms:created>
  <dcterms:modified xsi:type="dcterms:W3CDTF">2017-03-21T09:49:22Z</dcterms:modified>
</cp:coreProperties>
</file>