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3"/>
  </p:notesMasterIdLst>
  <p:sldIdLst>
    <p:sldId id="256" r:id="rId2"/>
    <p:sldId id="282" r:id="rId3"/>
    <p:sldId id="283" r:id="rId4"/>
    <p:sldId id="284" r:id="rId5"/>
    <p:sldId id="292" r:id="rId6"/>
    <p:sldId id="285" r:id="rId7"/>
    <p:sldId id="286" r:id="rId8"/>
    <p:sldId id="287" r:id="rId9"/>
    <p:sldId id="288" r:id="rId10"/>
    <p:sldId id="289" r:id="rId11"/>
    <p:sldId id="29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A37"/>
    <a:srgbClr val="EAEFF7"/>
    <a:srgbClr val="FFFF00"/>
    <a:srgbClr val="B2BE14"/>
    <a:srgbClr val="00A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97" autoAdjust="0"/>
  </p:normalViewPr>
  <p:slideViewPr>
    <p:cSldViewPr snapToGrid="0">
      <p:cViewPr varScale="1">
        <p:scale>
          <a:sx n="79" d="100"/>
          <a:sy n="79" d="100"/>
        </p:scale>
        <p:origin x="26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F0B-4018-BC82-D56544B7BF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F0B-4018-BC82-D56544B7BF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F0B-4018-BC82-D56544B7BF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F0B-4018-BC82-D56544B7BF9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65A7F84-4637-4359-86C3-6B22375B18D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F0B-4018-BC82-D56544B7BF9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52A69BA-0F78-4220-99DE-CD77BA006D2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F0B-4018-BC82-D56544B7BF9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28F6596-4CD7-4FFA-9A5D-77CF3CBCAAF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F0B-4018-BC82-D56544B7BF9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35AADD3-D248-41B4-A652-69CEF73FF21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F0B-4018-BC82-D56544B7B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List1!$A$2:$A$5</c:f>
              <c:strCache>
                <c:ptCount val="4"/>
                <c:pt idx="0">
                  <c:v>Sklo</c:v>
                </c:pt>
                <c:pt idx="1">
                  <c:v>Polymery</c:v>
                </c:pt>
                <c:pt idx="2">
                  <c:v>Křemíkové články</c:v>
                </c:pt>
                <c:pt idx="3">
                  <c:v>Kovové dráty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75</c:v>
                </c:pt>
                <c:pt idx="1">
                  <c:v>15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List1!$D$2:$D$5</c15:f>
                <c15:dlblRangeCache>
                  <c:ptCount val="4"/>
                  <c:pt idx="0">
                    <c:v>75 %</c:v>
                  </c:pt>
                  <c:pt idx="1">
                    <c:v>15 %</c:v>
                  </c:pt>
                  <c:pt idx="2">
                    <c:v>5 %</c:v>
                  </c:pt>
                  <c:pt idx="3">
                    <c:v>5 %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9F0B-4018-BC82-D56544B7BF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30D6B-D09C-4C63-8457-EFA2C2719D03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0397732-77C5-43D5-B696-6139D8CBA94B}">
      <dgm:prSet phldrT="[Text]" custT="1"/>
      <dgm:spPr/>
      <dgm:t>
        <a:bodyPr anchor="ctr"/>
        <a:lstStyle/>
        <a:p>
          <a:pPr algn="ctr"/>
          <a:r>
            <a:rPr lang="cs-CZ" sz="2400" dirty="0"/>
            <a:t>Dostatečný materiálový tok</a:t>
          </a:r>
        </a:p>
        <a:p>
          <a:pPr algn="l"/>
          <a:r>
            <a:rPr lang="cs-CZ" sz="1800" dirty="0"/>
            <a:t>• </a:t>
          </a:r>
          <a:r>
            <a:rPr lang="cs-CZ" sz="1800" dirty="0">
              <a:solidFill>
                <a:srgbClr val="92D050"/>
              </a:solidFill>
            </a:rPr>
            <a:t>✔</a:t>
          </a:r>
          <a:r>
            <a:rPr lang="cs-CZ" sz="1800" dirty="0"/>
            <a:t> Splněno (viz snímek č. 2)</a:t>
          </a:r>
        </a:p>
      </dgm:t>
    </dgm:pt>
    <dgm:pt modelId="{C67FBA83-289D-45C6-A6CB-4A8941547A12}" type="parTrans" cxnId="{4EE46407-DDB3-4648-9051-D7DACA7049C0}">
      <dgm:prSet/>
      <dgm:spPr/>
      <dgm:t>
        <a:bodyPr/>
        <a:lstStyle/>
        <a:p>
          <a:endParaRPr lang="cs-CZ"/>
        </a:p>
      </dgm:t>
    </dgm:pt>
    <dgm:pt modelId="{AA424D00-32E7-49C6-8FCE-785373B89558}" type="sibTrans" cxnId="{4EE46407-DDB3-4648-9051-D7DACA7049C0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cs-CZ"/>
        </a:p>
      </dgm:t>
    </dgm:pt>
    <dgm:pt modelId="{A0DE8BAD-A1BC-4F17-9E81-B0027F5F30D9}">
      <dgm:prSet phldrT="[Text]" custT="1"/>
      <dgm:spPr/>
      <dgm:t>
        <a:bodyPr/>
        <a:lstStyle/>
        <a:p>
          <a:pPr algn="ctr"/>
          <a:r>
            <a:rPr lang="cs-CZ" sz="2400" dirty="0"/>
            <a:t>Dostatečný obsah cenných látek</a:t>
          </a:r>
        </a:p>
        <a:p>
          <a:pPr algn="ctr"/>
          <a:r>
            <a:rPr lang="cs-CZ" sz="1800" dirty="0"/>
            <a:t>• </a:t>
          </a:r>
          <a:r>
            <a:rPr lang="cs-CZ" sz="1800" dirty="0">
              <a:solidFill>
                <a:srgbClr val="92D050"/>
              </a:solidFill>
            </a:rPr>
            <a:t>✔</a:t>
          </a:r>
          <a:r>
            <a:rPr lang="cs-CZ" sz="1800" dirty="0"/>
            <a:t> Splněno (na základě výsledků chemických rozborů)</a:t>
          </a:r>
        </a:p>
      </dgm:t>
    </dgm:pt>
    <dgm:pt modelId="{38509981-575A-4454-AB99-2FE1BD19EF16}" type="parTrans" cxnId="{8ED394BC-C6C2-4F98-9448-FE0AE01FEE8D}">
      <dgm:prSet/>
      <dgm:spPr/>
      <dgm:t>
        <a:bodyPr/>
        <a:lstStyle/>
        <a:p>
          <a:endParaRPr lang="cs-CZ"/>
        </a:p>
      </dgm:t>
    </dgm:pt>
    <dgm:pt modelId="{B95F6479-F6E1-41FD-A23A-919B40A185DC}" type="sibTrans" cxnId="{8ED394BC-C6C2-4F98-9448-FE0AE01FEE8D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cs-CZ"/>
        </a:p>
      </dgm:t>
    </dgm:pt>
    <dgm:pt modelId="{C91D97BA-7353-41A1-8DB8-EE2A820CE8B2}">
      <dgm:prSet phldrT="[Text]" custT="1"/>
      <dgm:spPr/>
      <dgm:t>
        <a:bodyPr/>
        <a:lstStyle/>
        <a:p>
          <a:r>
            <a:rPr lang="cs-CZ" sz="2400" dirty="0"/>
            <a:t>Vytipování vhodných částí k recyklaci</a:t>
          </a:r>
        </a:p>
      </dgm:t>
    </dgm:pt>
    <dgm:pt modelId="{A0EFAEC5-53C1-4F3A-8A6B-E6C520C78E28}" type="parTrans" cxnId="{447015DA-86DB-4DC7-AB1C-1D3B0792BC0A}">
      <dgm:prSet/>
      <dgm:spPr/>
      <dgm:t>
        <a:bodyPr/>
        <a:lstStyle/>
        <a:p>
          <a:endParaRPr lang="cs-CZ"/>
        </a:p>
      </dgm:t>
    </dgm:pt>
    <dgm:pt modelId="{5C7CC5DD-0C14-44BC-A609-AF73A065B7F8}" type="sibTrans" cxnId="{447015DA-86DB-4DC7-AB1C-1D3B0792BC0A}">
      <dgm:prSet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cs-CZ" dirty="0"/>
            <a:t>Návrh recyklačních metod</a:t>
          </a:r>
        </a:p>
      </dgm:t>
    </dgm:pt>
    <dgm:pt modelId="{B0B0ED07-EEC7-455C-8BB0-42FAC8773130}">
      <dgm:prSet custT="1"/>
      <dgm:spPr/>
      <dgm:t>
        <a:bodyPr/>
        <a:lstStyle/>
        <a:p>
          <a:r>
            <a:rPr lang="cs-CZ" sz="2400" dirty="0"/>
            <a:t>Fyzikální metody</a:t>
          </a:r>
        </a:p>
        <a:p>
          <a:r>
            <a:rPr lang="cs-CZ" sz="1800" dirty="0"/>
            <a:t>• Drcení</a:t>
          </a:r>
        </a:p>
        <a:p>
          <a:r>
            <a:rPr lang="cs-CZ" sz="1800" dirty="0"/>
            <a:t>• Mletí</a:t>
          </a:r>
        </a:p>
        <a:p>
          <a:r>
            <a:rPr lang="cs-CZ" sz="1800" dirty="0"/>
            <a:t>• …</a:t>
          </a:r>
          <a:endParaRPr lang="cs-CZ" sz="1700" dirty="0"/>
        </a:p>
      </dgm:t>
    </dgm:pt>
    <dgm:pt modelId="{99211F29-0C17-4953-9655-FCE40CC52711}" type="parTrans" cxnId="{09C17B2E-C5C2-4E24-A249-E55AE8EDF68C}">
      <dgm:prSet/>
      <dgm:spPr/>
      <dgm:t>
        <a:bodyPr/>
        <a:lstStyle/>
        <a:p>
          <a:endParaRPr lang="cs-CZ"/>
        </a:p>
      </dgm:t>
    </dgm:pt>
    <dgm:pt modelId="{2AB803F2-90A9-4D87-A769-116FB8DB7F37}" type="sibTrans" cxnId="{09C17B2E-C5C2-4E24-A249-E55AE8EDF68C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cs-CZ"/>
        </a:p>
      </dgm:t>
    </dgm:pt>
    <dgm:pt modelId="{59F498AC-2771-40BE-865A-E1271D03C9F0}">
      <dgm:prSet custT="1"/>
      <dgm:spPr/>
      <dgm:t>
        <a:bodyPr/>
        <a:lstStyle/>
        <a:p>
          <a:r>
            <a:rPr lang="cs-CZ" sz="2400" dirty="0"/>
            <a:t>Chemické metody</a:t>
          </a:r>
        </a:p>
        <a:p>
          <a:r>
            <a:rPr lang="cs-CZ" sz="1800" dirty="0"/>
            <a:t>• Spalování polymerů</a:t>
          </a:r>
        </a:p>
        <a:p>
          <a:r>
            <a:rPr lang="cs-CZ" sz="1800" dirty="0"/>
            <a:t>• Loužení kovů</a:t>
          </a:r>
        </a:p>
        <a:p>
          <a:r>
            <a:rPr lang="cs-CZ" sz="1800" dirty="0"/>
            <a:t>• …</a:t>
          </a:r>
        </a:p>
      </dgm:t>
    </dgm:pt>
    <dgm:pt modelId="{C7F1B886-4D28-4AFA-8983-02403C5C036F}" type="parTrans" cxnId="{C7EEC116-4C26-4BF0-97BF-4CDCFEBD8659}">
      <dgm:prSet/>
      <dgm:spPr/>
      <dgm:t>
        <a:bodyPr/>
        <a:lstStyle/>
        <a:p>
          <a:endParaRPr lang="cs-CZ"/>
        </a:p>
      </dgm:t>
    </dgm:pt>
    <dgm:pt modelId="{613779E2-C835-4968-BA52-CDC286D49062}" type="sibTrans" cxnId="{C7EEC116-4C26-4BF0-97BF-4CDCFEBD8659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cs-CZ" dirty="0"/>
        </a:p>
      </dgm:t>
    </dgm:pt>
    <dgm:pt modelId="{9685FAE6-3D0E-4C23-AB3D-F629D1F15263}">
      <dgm:prSet custT="1"/>
      <dgm:spPr/>
      <dgm:t>
        <a:bodyPr/>
        <a:lstStyle/>
        <a:p>
          <a:r>
            <a:rPr lang="cs-CZ" sz="2400" dirty="0">
              <a:solidFill>
                <a:schemeClr val="tx1"/>
              </a:solidFill>
            </a:rPr>
            <a:t>Dále využitelné suroviny</a:t>
          </a:r>
        </a:p>
      </dgm:t>
    </dgm:pt>
    <dgm:pt modelId="{993DDE4E-FC05-48DB-8011-B0469B9D4E00}" type="parTrans" cxnId="{14C1F998-DE67-45FC-9016-35230F0751A3}">
      <dgm:prSet/>
      <dgm:spPr/>
      <dgm:t>
        <a:bodyPr/>
        <a:lstStyle/>
        <a:p>
          <a:endParaRPr lang="cs-CZ"/>
        </a:p>
      </dgm:t>
    </dgm:pt>
    <dgm:pt modelId="{913315AE-99BE-4C83-A9A5-EC4BA1D5DECE}" type="sibTrans" cxnId="{14C1F998-DE67-45FC-9016-35230F0751A3}">
      <dgm:prSet/>
      <dgm:spPr/>
      <dgm:t>
        <a:bodyPr/>
        <a:lstStyle/>
        <a:p>
          <a:endParaRPr lang="cs-CZ"/>
        </a:p>
      </dgm:t>
    </dgm:pt>
    <dgm:pt modelId="{CD512BA9-6D72-4906-AC0C-6F5504669E5B}" type="pres">
      <dgm:prSet presAssocID="{4FF30D6B-D09C-4C63-8457-EFA2C2719D03}" presName="Name0" presStyleCnt="0">
        <dgm:presLayoutVars>
          <dgm:dir/>
          <dgm:resizeHandles val="exact"/>
        </dgm:presLayoutVars>
      </dgm:prSet>
      <dgm:spPr/>
    </dgm:pt>
    <dgm:pt modelId="{7DF8396A-C098-4F8A-983B-CB6208CD3CD0}" type="pres">
      <dgm:prSet presAssocID="{00397732-77C5-43D5-B696-6139D8CBA94B}" presName="node" presStyleLbl="node1" presStyleIdx="0" presStyleCnt="6" custScaleX="119663">
        <dgm:presLayoutVars>
          <dgm:bulletEnabled val="1"/>
        </dgm:presLayoutVars>
      </dgm:prSet>
      <dgm:spPr/>
    </dgm:pt>
    <dgm:pt modelId="{7B253CCE-75F0-4EC5-BD2C-4926119A99C6}" type="pres">
      <dgm:prSet presAssocID="{AA424D00-32E7-49C6-8FCE-785373B89558}" presName="sibTrans" presStyleLbl="sibTrans1D1" presStyleIdx="0" presStyleCnt="5"/>
      <dgm:spPr/>
    </dgm:pt>
    <dgm:pt modelId="{9B15150E-A5AD-47BA-8862-94B623A1EC87}" type="pres">
      <dgm:prSet presAssocID="{AA424D00-32E7-49C6-8FCE-785373B89558}" presName="connectorText" presStyleLbl="sibTrans1D1" presStyleIdx="0" presStyleCnt="5"/>
      <dgm:spPr/>
    </dgm:pt>
    <dgm:pt modelId="{73AD2E44-5494-4627-A950-DE129FB61155}" type="pres">
      <dgm:prSet presAssocID="{A0DE8BAD-A1BC-4F17-9E81-B0027F5F30D9}" presName="node" presStyleLbl="node1" presStyleIdx="1" presStyleCnt="6" custScaleX="119663">
        <dgm:presLayoutVars>
          <dgm:bulletEnabled val="1"/>
        </dgm:presLayoutVars>
      </dgm:prSet>
      <dgm:spPr/>
    </dgm:pt>
    <dgm:pt modelId="{2D487E09-57A3-46AD-B9D5-3DEC874DEE1B}" type="pres">
      <dgm:prSet presAssocID="{B95F6479-F6E1-41FD-A23A-919B40A185DC}" presName="sibTrans" presStyleLbl="sibTrans1D1" presStyleIdx="1" presStyleCnt="5"/>
      <dgm:spPr/>
    </dgm:pt>
    <dgm:pt modelId="{5401692D-8725-4B4D-B0B9-87A5B88E700C}" type="pres">
      <dgm:prSet presAssocID="{B95F6479-F6E1-41FD-A23A-919B40A185DC}" presName="connectorText" presStyleLbl="sibTrans1D1" presStyleIdx="1" presStyleCnt="5"/>
      <dgm:spPr/>
    </dgm:pt>
    <dgm:pt modelId="{2AF2FCF4-A1D5-4004-9FBB-993AFF5506DB}" type="pres">
      <dgm:prSet presAssocID="{C91D97BA-7353-41A1-8DB8-EE2A820CE8B2}" presName="node" presStyleLbl="node1" presStyleIdx="2" presStyleCnt="6" custScaleX="119663">
        <dgm:presLayoutVars>
          <dgm:bulletEnabled val="1"/>
        </dgm:presLayoutVars>
      </dgm:prSet>
      <dgm:spPr/>
    </dgm:pt>
    <dgm:pt modelId="{CBECF5FB-225A-4DC2-BFD1-BD5BB6CA41B0}" type="pres">
      <dgm:prSet presAssocID="{5C7CC5DD-0C14-44BC-A609-AF73A065B7F8}" presName="sibTrans" presStyleLbl="sibTrans1D1" presStyleIdx="2" presStyleCnt="5"/>
      <dgm:spPr/>
    </dgm:pt>
    <dgm:pt modelId="{10864EA3-0D54-4116-91C8-F19300964387}" type="pres">
      <dgm:prSet presAssocID="{5C7CC5DD-0C14-44BC-A609-AF73A065B7F8}" presName="connectorText" presStyleLbl="sibTrans1D1" presStyleIdx="2" presStyleCnt="5"/>
      <dgm:spPr/>
    </dgm:pt>
    <dgm:pt modelId="{0379CA5F-DE7B-4E5A-8AFE-B490B61C232B}" type="pres">
      <dgm:prSet presAssocID="{B0B0ED07-EEC7-455C-8BB0-42FAC8773130}" presName="node" presStyleLbl="node1" presStyleIdx="3" presStyleCnt="6" custScaleX="119663">
        <dgm:presLayoutVars>
          <dgm:bulletEnabled val="1"/>
        </dgm:presLayoutVars>
      </dgm:prSet>
      <dgm:spPr/>
    </dgm:pt>
    <dgm:pt modelId="{16FC350A-9147-4C80-AF0B-09E3A990F13A}" type="pres">
      <dgm:prSet presAssocID="{2AB803F2-90A9-4D87-A769-116FB8DB7F37}" presName="sibTrans" presStyleLbl="sibTrans1D1" presStyleIdx="3" presStyleCnt="5"/>
      <dgm:spPr/>
    </dgm:pt>
    <dgm:pt modelId="{25BADABB-138A-4E9A-8CE0-3CCC17B0069D}" type="pres">
      <dgm:prSet presAssocID="{2AB803F2-90A9-4D87-A769-116FB8DB7F37}" presName="connectorText" presStyleLbl="sibTrans1D1" presStyleIdx="3" presStyleCnt="5"/>
      <dgm:spPr/>
    </dgm:pt>
    <dgm:pt modelId="{8B13A92B-8706-47D9-8967-61B5B7693215}" type="pres">
      <dgm:prSet presAssocID="{59F498AC-2771-40BE-865A-E1271D03C9F0}" presName="node" presStyleLbl="node1" presStyleIdx="4" presStyleCnt="6" custScaleX="119663">
        <dgm:presLayoutVars>
          <dgm:bulletEnabled val="1"/>
        </dgm:presLayoutVars>
      </dgm:prSet>
      <dgm:spPr/>
    </dgm:pt>
    <dgm:pt modelId="{8785D46C-10D5-4DC0-ACCB-113BC53F6AC3}" type="pres">
      <dgm:prSet presAssocID="{613779E2-C835-4968-BA52-CDC286D49062}" presName="sibTrans" presStyleLbl="sibTrans1D1" presStyleIdx="4" presStyleCnt="5"/>
      <dgm:spPr/>
    </dgm:pt>
    <dgm:pt modelId="{A1594D59-2AAE-4A92-B9D6-285C9896922F}" type="pres">
      <dgm:prSet presAssocID="{613779E2-C835-4968-BA52-CDC286D49062}" presName="connectorText" presStyleLbl="sibTrans1D1" presStyleIdx="4" presStyleCnt="5"/>
      <dgm:spPr/>
    </dgm:pt>
    <dgm:pt modelId="{36F2D2F5-2D24-4A12-8D92-5F0A6A054B7D}" type="pres">
      <dgm:prSet presAssocID="{9685FAE6-3D0E-4C23-AB3D-F629D1F15263}" presName="node" presStyleLbl="node1" presStyleIdx="5" presStyleCnt="6" custScaleX="119663">
        <dgm:presLayoutVars>
          <dgm:bulletEnabled val="1"/>
        </dgm:presLayoutVars>
      </dgm:prSet>
      <dgm:spPr/>
    </dgm:pt>
  </dgm:ptLst>
  <dgm:cxnLst>
    <dgm:cxn modelId="{4EE46407-DDB3-4648-9051-D7DACA7049C0}" srcId="{4FF30D6B-D09C-4C63-8457-EFA2C2719D03}" destId="{00397732-77C5-43D5-B696-6139D8CBA94B}" srcOrd="0" destOrd="0" parTransId="{C67FBA83-289D-45C6-A6CB-4A8941547A12}" sibTransId="{AA424D00-32E7-49C6-8FCE-785373B89558}"/>
    <dgm:cxn modelId="{7671A40B-B9C6-47CE-B78A-899B3F17099B}" type="presOf" srcId="{AA424D00-32E7-49C6-8FCE-785373B89558}" destId="{7B253CCE-75F0-4EC5-BD2C-4926119A99C6}" srcOrd="0" destOrd="0" presId="urn:microsoft.com/office/officeart/2005/8/layout/bProcess3"/>
    <dgm:cxn modelId="{91F82C0D-731B-4C6F-A5AB-247E34EEB62D}" type="presOf" srcId="{2AB803F2-90A9-4D87-A769-116FB8DB7F37}" destId="{25BADABB-138A-4E9A-8CE0-3CCC17B0069D}" srcOrd="1" destOrd="0" presId="urn:microsoft.com/office/officeart/2005/8/layout/bProcess3"/>
    <dgm:cxn modelId="{C7EEC116-4C26-4BF0-97BF-4CDCFEBD8659}" srcId="{4FF30D6B-D09C-4C63-8457-EFA2C2719D03}" destId="{59F498AC-2771-40BE-865A-E1271D03C9F0}" srcOrd="4" destOrd="0" parTransId="{C7F1B886-4D28-4AFA-8983-02403C5C036F}" sibTransId="{613779E2-C835-4968-BA52-CDC286D49062}"/>
    <dgm:cxn modelId="{97DFD717-D6FE-452B-8199-E584049F2C81}" type="presOf" srcId="{613779E2-C835-4968-BA52-CDC286D49062}" destId="{8785D46C-10D5-4DC0-ACCB-113BC53F6AC3}" srcOrd="0" destOrd="0" presId="urn:microsoft.com/office/officeart/2005/8/layout/bProcess3"/>
    <dgm:cxn modelId="{48F17318-3ED3-488A-AFFC-F842E645A712}" type="presOf" srcId="{9685FAE6-3D0E-4C23-AB3D-F629D1F15263}" destId="{36F2D2F5-2D24-4A12-8D92-5F0A6A054B7D}" srcOrd="0" destOrd="0" presId="urn:microsoft.com/office/officeart/2005/8/layout/bProcess3"/>
    <dgm:cxn modelId="{06607B2A-B92F-4CD0-BA28-7F0E63FBA9C2}" type="presOf" srcId="{AA424D00-32E7-49C6-8FCE-785373B89558}" destId="{9B15150E-A5AD-47BA-8862-94B623A1EC87}" srcOrd="1" destOrd="0" presId="urn:microsoft.com/office/officeart/2005/8/layout/bProcess3"/>
    <dgm:cxn modelId="{0F9AE92A-B374-41D8-9D90-C9B8058F3850}" type="presOf" srcId="{5C7CC5DD-0C14-44BC-A609-AF73A065B7F8}" destId="{10864EA3-0D54-4116-91C8-F19300964387}" srcOrd="1" destOrd="0" presId="urn:microsoft.com/office/officeart/2005/8/layout/bProcess3"/>
    <dgm:cxn modelId="{09C17B2E-C5C2-4E24-A249-E55AE8EDF68C}" srcId="{4FF30D6B-D09C-4C63-8457-EFA2C2719D03}" destId="{B0B0ED07-EEC7-455C-8BB0-42FAC8773130}" srcOrd="3" destOrd="0" parTransId="{99211F29-0C17-4953-9655-FCE40CC52711}" sibTransId="{2AB803F2-90A9-4D87-A769-116FB8DB7F37}"/>
    <dgm:cxn modelId="{1610B63D-BD16-49CA-AF6C-255B32027778}" type="presOf" srcId="{B0B0ED07-EEC7-455C-8BB0-42FAC8773130}" destId="{0379CA5F-DE7B-4E5A-8AFE-B490B61C232B}" srcOrd="0" destOrd="0" presId="urn:microsoft.com/office/officeart/2005/8/layout/bProcess3"/>
    <dgm:cxn modelId="{53232369-C28D-4DA3-85F4-BB2E3EF377A5}" type="presOf" srcId="{2AB803F2-90A9-4D87-A769-116FB8DB7F37}" destId="{16FC350A-9147-4C80-AF0B-09E3A990F13A}" srcOrd="0" destOrd="0" presId="urn:microsoft.com/office/officeart/2005/8/layout/bProcess3"/>
    <dgm:cxn modelId="{03DF6B4B-82A9-4BCE-AB06-286BA27020FD}" type="presOf" srcId="{A0DE8BAD-A1BC-4F17-9E81-B0027F5F30D9}" destId="{73AD2E44-5494-4627-A950-DE129FB61155}" srcOrd="0" destOrd="0" presId="urn:microsoft.com/office/officeart/2005/8/layout/bProcess3"/>
    <dgm:cxn modelId="{D6B73586-BAFD-4F4E-8945-4D9B9B67E6A5}" type="presOf" srcId="{00397732-77C5-43D5-B696-6139D8CBA94B}" destId="{7DF8396A-C098-4F8A-983B-CB6208CD3CD0}" srcOrd="0" destOrd="0" presId="urn:microsoft.com/office/officeart/2005/8/layout/bProcess3"/>
    <dgm:cxn modelId="{E0AE9E93-990C-44E7-852F-44F0376DA44C}" type="presOf" srcId="{59F498AC-2771-40BE-865A-E1271D03C9F0}" destId="{8B13A92B-8706-47D9-8967-61B5B7693215}" srcOrd="0" destOrd="0" presId="urn:microsoft.com/office/officeart/2005/8/layout/bProcess3"/>
    <dgm:cxn modelId="{14C1F998-DE67-45FC-9016-35230F0751A3}" srcId="{4FF30D6B-D09C-4C63-8457-EFA2C2719D03}" destId="{9685FAE6-3D0E-4C23-AB3D-F629D1F15263}" srcOrd="5" destOrd="0" parTransId="{993DDE4E-FC05-48DB-8011-B0469B9D4E00}" sibTransId="{913315AE-99BE-4C83-A9A5-EC4BA1D5DECE}"/>
    <dgm:cxn modelId="{E07B1E9A-08BD-44B7-B7C7-1FC415309E4B}" type="presOf" srcId="{C91D97BA-7353-41A1-8DB8-EE2A820CE8B2}" destId="{2AF2FCF4-A1D5-4004-9FBB-993AFF5506DB}" srcOrd="0" destOrd="0" presId="urn:microsoft.com/office/officeart/2005/8/layout/bProcess3"/>
    <dgm:cxn modelId="{8ED394BC-C6C2-4F98-9448-FE0AE01FEE8D}" srcId="{4FF30D6B-D09C-4C63-8457-EFA2C2719D03}" destId="{A0DE8BAD-A1BC-4F17-9E81-B0027F5F30D9}" srcOrd="1" destOrd="0" parTransId="{38509981-575A-4454-AB99-2FE1BD19EF16}" sibTransId="{B95F6479-F6E1-41FD-A23A-919B40A185DC}"/>
    <dgm:cxn modelId="{5A059AC5-FD89-4BD3-9F89-236BEEEC7330}" type="presOf" srcId="{B95F6479-F6E1-41FD-A23A-919B40A185DC}" destId="{2D487E09-57A3-46AD-B9D5-3DEC874DEE1B}" srcOrd="0" destOrd="0" presId="urn:microsoft.com/office/officeart/2005/8/layout/bProcess3"/>
    <dgm:cxn modelId="{C69DDBC9-2012-40E7-BDB3-41E286D36877}" type="presOf" srcId="{5C7CC5DD-0C14-44BC-A609-AF73A065B7F8}" destId="{CBECF5FB-225A-4DC2-BFD1-BD5BB6CA41B0}" srcOrd="0" destOrd="0" presId="urn:microsoft.com/office/officeart/2005/8/layout/bProcess3"/>
    <dgm:cxn modelId="{A7AA3BD6-8D66-4C48-8616-B546D6756CA4}" type="presOf" srcId="{613779E2-C835-4968-BA52-CDC286D49062}" destId="{A1594D59-2AAE-4A92-B9D6-285C9896922F}" srcOrd="1" destOrd="0" presId="urn:microsoft.com/office/officeart/2005/8/layout/bProcess3"/>
    <dgm:cxn modelId="{447015DA-86DB-4DC7-AB1C-1D3B0792BC0A}" srcId="{4FF30D6B-D09C-4C63-8457-EFA2C2719D03}" destId="{C91D97BA-7353-41A1-8DB8-EE2A820CE8B2}" srcOrd="2" destOrd="0" parTransId="{A0EFAEC5-53C1-4F3A-8A6B-E6C520C78E28}" sibTransId="{5C7CC5DD-0C14-44BC-A609-AF73A065B7F8}"/>
    <dgm:cxn modelId="{8F125FF6-9BDD-4ADC-A59C-1F03664ACD7F}" type="presOf" srcId="{4FF30D6B-D09C-4C63-8457-EFA2C2719D03}" destId="{CD512BA9-6D72-4906-AC0C-6F5504669E5B}" srcOrd="0" destOrd="0" presId="urn:microsoft.com/office/officeart/2005/8/layout/bProcess3"/>
    <dgm:cxn modelId="{978216FB-52B6-4F83-AC92-7046C5AA65B9}" type="presOf" srcId="{B95F6479-F6E1-41FD-A23A-919B40A185DC}" destId="{5401692D-8725-4B4D-B0B9-87A5B88E700C}" srcOrd="1" destOrd="0" presId="urn:microsoft.com/office/officeart/2005/8/layout/bProcess3"/>
    <dgm:cxn modelId="{A0100428-B332-407F-B794-B8168B3D75C6}" type="presParOf" srcId="{CD512BA9-6D72-4906-AC0C-6F5504669E5B}" destId="{7DF8396A-C098-4F8A-983B-CB6208CD3CD0}" srcOrd="0" destOrd="0" presId="urn:microsoft.com/office/officeart/2005/8/layout/bProcess3"/>
    <dgm:cxn modelId="{B5FEBD17-7458-4325-8874-AB5DD01718A5}" type="presParOf" srcId="{CD512BA9-6D72-4906-AC0C-6F5504669E5B}" destId="{7B253CCE-75F0-4EC5-BD2C-4926119A99C6}" srcOrd="1" destOrd="0" presId="urn:microsoft.com/office/officeart/2005/8/layout/bProcess3"/>
    <dgm:cxn modelId="{C1B1A98F-4591-4046-8973-41214F43DEE4}" type="presParOf" srcId="{7B253CCE-75F0-4EC5-BD2C-4926119A99C6}" destId="{9B15150E-A5AD-47BA-8862-94B623A1EC87}" srcOrd="0" destOrd="0" presId="urn:microsoft.com/office/officeart/2005/8/layout/bProcess3"/>
    <dgm:cxn modelId="{239BA788-0265-4918-AA99-050F9EFB49DD}" type="presParOf" srcId="{CD512BA9-6D72-4906-AC0C-6F5504669E5B}" destId="{73AD2E44-5494-4627-A950-DE129FB61155}" srcOrd="2" destOrd="0" presId="urn:microsoft.com/office/officeart/2005/8/layout/bProcess3"/>
    <dgm:cxn modelId="{68FA7647-653D-434B-801F-E88C624986C7}" type="presParOf" srcId="{CD512BA9-6D72-4906-AC0C-6F5504669E5B}" destId="{2D487E09-57A3-46AD-B9D5-3DEC874DEE1B}" srcOrd="3" destOrd="0" presId="urn:microsoft.com/office/officeart/2005/8/layout/bProcess3"/>
    <dgm:cxn modelId="{30BACD53-6B7E-40D9-A9B3-C5EF6628D9C3}" type="presParOf" srcId="{2D487E09-57A3-46AD-B9D5-3DEC874DEE1B}" destId="{5401692D-8725-4B4D-B0B9-87A5B88E700C}" srcOrd="0" destOrd="0" presId="urn:microsoft.com/office/officeart/2005/8/layout/bProcess3"/>
    <dgm:cxn modelId="{EFCD82C8-C55E-4430-8397-E083008B746C}" type="presParOf" srcId="{CD512BA9-6D72-4906-AC0C-6F5504669E5B}" destId="{2AF2FCF4-A1D5-4004-9FBB-993AFF5506DB}" srcOrd="4" destOrd="0" presId="urn:microsoft.com/office/officeart/2005/8/layout/bProcess3"/>
    <dgm:cxn modelId="{3936C284-1FA2-4E98-B3E7-1827BAA36B17}" type="presParOf" srcId="{CD512BA9-6D72-4906-AC0C-6F5504669E5B}" destId="{CBECF5FB-225A-4DC2-BFD1-BD5BB6CA41B0}" srcOrd="5" destOrd="0" presId="urn:microsoft.com/office/officeart/2005/8/layout/bProcess3"/>
    <dgm:cxn modelId="{CC0B85E7-117B-494B-A7D5-5D523D84C201}" type="presParOf" srcId="{CBECF5FB-225A-4DC2-BFD1-BD5BB6CA41B0}" destId="{10864EA3-0D54-4116-91C8-F19300964387}" srcOrd="0" destOrd="0" presId="urn:microsoft.com/office/officeart/2005/8/layout/bProcess3"/>
    <dgm:cxn modelId="{293D08BA-C3DF-4105-81F5-3B9BF401982B}" type="presParOf" srcId="{CD512BA9-6D72-4906-AC0C-6F5504669E5B}" destId="{0379CA5F-DE7B-4E5A-8AFE-B490B61C232B}" srcOrd="6" destOrd="0" presId="urn:microsoft.com/office/officeart/2005/8/layout/bProcess3"/>
    <dgm:cxn modelId="{8DCAAECE-4E8C-4CE8-8C5A-9EFD77C5EFB0}" type="presParOf" srcId="{CD512BA9-6D72-4906-AC0C-6F5504669E5B}" destId="{16FC350A-9147-4C80-AF0B-09E3A990F13A}" srcOrd="7" destOrd="0" presId="urn:microsoft.com/office/officeart/2005/8/layout/bProcess3"/>
    <dgm:cxn modelId="{5D5FF138-3B05-466D-9AB6-CA8134FEDC6D}" type="presParOf" srcId="{16FC350A-9147-4C80-AF0B-09E3A990F13A}" destId="{25BADABB-138A-4E9A-8CE0-3CCC17B0069D}" srcOrd="0" destOrd="0" presId="urn:microsoft.com/office/officeart/2005/8/layout/bProcess3"/>
    <dgm:cxn modelId="{037F019F-B215-4AD1-BF96-E6C9A8BE2F35}" type="presParOf" srcId="{CD512BA9-6D72-4906-AC0C-6F5504669E5B}" destId="{8B13A92B-8706-47D9-8967-61B5B7693215}" srcOrd="8" destOrd="0" presId="urn:microsoft.com/office/officeart/2005/8/layout/bProcess3"/>
    <dgm:cxn modelId="{F0144F7B-E22E-4242-B37A-5370E8A4320A}" type="presParOf" srcId="{CD512BA9-6D72-4906-AC0C-6F5504669E5B}" destId="{8785D46C-10D5-4DC0-ACCB-113BC53F6AC3}" srcOrd="9" destOrd="0" presId="urn:microsoft.com/office/officeart/2005/8/layout/bProcess3"/>
    <dgm:cxn modelId="{FDB935D8-35F2-4C47-B11D-9499A2DF8CAC}" type="presParOf" srcId="{8785D46C-10D5-4DC0-ACCB-113BC53F6AC3}" destId="{A1594D59-2AAE-4A92-B9D6-285C9896922F}" srcOrd="0" destOrd="0" presId="urn:microsoft.com/office/officeart/2005/8/layout/bProcess3"/>
    <dgm:cxn modelId="{401DFF84-B983-4B5D-BD1D-4B320EC4E221}" type="presParOf" srcId="{CD512BA9-6D72-4906-AC0C-6F5504669E5B}" destId="{36F2D2F5-2D24-4A12-8D92-5F0A6A054B7D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0AD149-E79B-4D7C-9395-529394E7095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BD56CB9-C494-47A9-A419-F92CA2FACF93}">
      <dgm:prSet phldrT="[Text]"/>
      <dgm:spPr/>
      <dgm:t>
        <a:bodyPr/>
        <a:lstStyle/>
        <a:p>
          <a:r>
            <a:rPr lang="cs-CZ" dirty="0"/>
            <a:t>XRF měření drátů a článků</a:t>
          </a:r>
        </a:p>
      </dgm:t>
    </dgm:pt>
    <dgm:pt modelId="{63B98142-CFF0-4018-9A62-2F1EA6D5E18B}" type="parTrans" cxnId="{C4C3EF15-498A-469D-B055-4C76CACD55CF}">
      <dgm:prSet/>
      <dgm:spPr/>
      <dgm:t>
        <a:bodyPr/>
        <a:lstStyle/>
        <a:p>
          <a:endParaRPr lang="cs-CZ"/>
        </a:p>
      </dgm:t>
    </dgm:pt>
    <dgm:pt modelId="{E12636FA-1460-4A04-AAD9-5AC7698081E4}" type="sibTrans" cxnId="{C4C3EF15-498A-469D-B055-4C76CACD55CF}">
      <dgm:prSet/>
      <dgm:spPr/>
      <dgm:t>
        <a:bodyPr/>
        <a:lstStyle/>
        <a:p>
          <a:endParaRPr lang="cs-CZ"/>
        </a:p>
      </dgm:t>
    </dgm:pt>
    <dgm:pt modelId="{D6190671-EE5B-4D0A-8DF7-0BFD303C4CB1}">
      <dgm:prSet phldrT="[Text]"/>
      <dgm:spPr/>
      <dgm:t>
        <a:bodyPr/>
        <a:lstStyle/>
        <a:p>
          <a:r>
            <a:rPr lang="cs-CZ" dirty="0"/>
            <a:t>Kyselinové loužení</a:t>
          </a:r>
        </a:p>
      </dgm:t>
    </dgm:pt>
    <dgm:pt modelId="{CB003EEB-3A45-4F05-82A9-F7C687D3D184}" type="parTrans" cxnId="{0D334275-B83C-4A65-8736-841284C246F6}">
      <dgm:prSet/>
      <dgm:spPr>
        <a:ln>
          <a:solidFill>
            <a:schemeClr val="accent1"/>
          </a:solidFill>
          <a:tailEnd type="triangle"/>
        </a:ln>
      </dgm:spPr>
      <dgm:t>
        <a:bodyPr/>
        <a:lstStyle/>
        <a:p>
          <a:endParaRPr lang="cs-CZ" dirty="0"/>
        </a:p>
      </dgm:t>
    </dgm:pt>
    <dgm:pt modelId="{47A56D40-99D4-4073-A41D-1D8324B8F3E0}" type="sibTrans" cxnId="{0D334275-B83C-4A65-8736-841284C246F6}">
      <dgm:prSet/>
      <dgm:spPr/>
      <dgm:t>
        <a:bodyPr/>
        <a:lstStyle/>
        <a:p>
          <a:endParaRPr lang="cs-CZ"/>
        </a:p>
      </dgm:t>
    </dgm:pt>
    <dgm:pt modelId="{3EE9DCF1-7D61-4AA9-9200-DADED044A332}">
      <dgm:prSet phldrT="[Text]"/>
      <dgm:spPr/>
      <dgm:t>
        <a:bodyPr/>
        <a:lstStyle/>
        <a:p>
          <a:r>
            <a:rPr lang="cs-CZ" dirty="0"/>
            <a:t>ICP-OES</a:t>
          </a:r>
        </a:p>
      </dgm:t>
    </dgm:pt>
    <dgm:pt modelId="{4E84F802-5F74-4856-99E5-4FA6A77187EE}" type="parTrans" cxnId="{C3581BDE-10C8-4F8A-BFD5-305F577683DF}">
      <dgm:prSet/>
      <dgm:spPr>
        <a:ln>
          <a:solidFill>
            <a:schemeClr val="accent1"/>
          </a:solidFill>
          <a:tailEnd type="triangle"/>
        </a:ln>
      </dgm:spPr>
      <dgm:t>
        <a:bodyPr/>
        <a:lstStyle/>
        <a:p>
          <a:r>
            <a:rPr lang="cs-CZ" dirty="0"/>
            <a:t>Filtrát</a:t>
          </a:r>
        </a:p>
      </dgm:t>
    </dgm:pt>
    <dgm:pt modelId="{DF39F7BE-E77E-436C-8A02-D522646EFE50}" type="sibTrans" cxnId="{C3581BDE-10C8-4F8A-BFD5-305F577683DF}">
      <dgm:prSet/>
      <dgm:spPr/>
      <dgm:t>
        <a:bodyPr/>
        <a:lstStyle/>
        <a:p>
          <a:endParaRPr lang="cs-CZ"/>
        </a:p>
      </dgm:t>
    </dgm:pt>
    <dgm:pt modelId="{00ADAB55-EB1B-47FB-9617-EB1C2F47DC0D}">
      <dgm:prSet phldrT="[Text]"/>
      <dgm:spPr/>
      <dgm:t>
        <a:bodyPr/>
        <a:lstStyle/>
        <a:p>
          <a:r>
            <a:rPr lang="cs-CZ" dirty="0"/>
            <a:t>Vážení</a:t>
          </a:r>
        </a:p>
      </dgm:t>
    </dgm:pt>
    <dgm:pt modelId="{8AE73F92-EAA0-488B-ACFD-E6E981ACADF6}" type="parTrans" cxnId="{5076B07B-C408-4626-BD8E-2F8AB95A7177}">
      <dgm:prSet/>
      <dgm:spPr>
        <a:ln>
          <a:solidFill>
            <a:schemeClr val="accent1"/>
          </a:solidFill>
          <a:tailEnd type="triangle"/>
        </a:ln>
      </dgm:spPr>
      <dgm:t>
        <a:bodyPr/>
        <a:lstStyle/>
        <a:p>
          <a:r>
            <a:rPr lang="cs-CZ" dirty="0"/>
            <a:t>Filtrační koláč</a:t>
          </a:r>
        </a:p>
      </dgm:t>
    </dgm:pt>
    <dgm:pt modelId="{09F12023-5955-4703-AE81-228792F9D47B}" type="sibTrans" cxnId="{5076B07B-C408-4626-BD8E-2F8AB95A7177}">
      <dgm:prSet/>
      <dgm:spPr/>
      <dgm:t>
        <a:bodyPr/>
        <a:lstStyle/>
        <a:p>
          <a:endParaRPr lang="cs-CZ"/>
        </a:p>
      </dgm:t>
    </dgm:pt>
    <dgm:pt modelId="{2316EB39-8984-4087-A56E-04D226904CA6}" type="pres">
      <dgm:prSet presAssocID="{2C0AD149-E79B-4D7C-9395-529394E7095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1F122F4-C03F-493E-9A75-914848644630}" type="pres">
      <dgm:prSet presAssocID="{DBD56CB9-C494-47A9-A419-F92CA2FACF93}" presName="root1" presStyleCnt="0"/>
      <dgm:spPr/>
    </dgm:pt>
    <dgm:pt modelId="{29DAEC81-128E-460B-ADCA-A7B1BC40CFAC}" type="pres">
      <dgm:prSet presAssocID="{DBD56CB9-C494-47A9-A419-F92CA2FACF93}" presName="LevelOneTextNode" presStyleLbl="node0" presStyleIdx="0" presStyleCnt="1" custLinFactNeighborX="2545" custLinFactNeighborY="-1296">
        <dgm:presLayoutVars>
          <dgm:chPref val="3"/>
        </dgm:presLayoutVars>
      </dgm:prSet>
      <dgm:spPr/>
    </dgm:pt>
    <dgm:pt modelId="{21F17B22-1785-4699-B7BD-EBE25248083C}" type="pres">
      <dgm:prSet presAssocID="{DBD56CB9-C494-47A9-A419-F92CA2FACF93}" presName="level2hierChild" presStyleCnt="0"/>
      <dgm:spPr/>
    </dgm:pt>
    <dgm:pt modelId="{7B6470BB-910F-44F8-A53F-4CB4D383CE41}" type="pres">
      <dgm:prSet presAssocID="{CB003EEB-3A45-4F05-82A9-F7C687D3D184}" presName="conn2-1" presStyleLbl="parChTrans1D2" presStyleIdx="0" presStyleCnt="1"/>
      <dgm:spPr/>
    </dgm:pt>
    <dgm:pt modelId="{89D7EAF0-1EAA-4065-9B26-2A9EB0481D6C}" type="pres">
      <dgm:prSet presAssocID="{CB003EEB-3A45-4F05-82A9-F7C687D3D184}" presName="connTx" presStyleLbl="parChTrans1D2" presStyleIdx="0" presStyleCnt="1"/>
      <dgm:spPr/>
    </dgm:pt>
    <dgm:pt modelId="{E12A33B2-F1A8-4890-AFAE-10F0DB948AC4}" type="pres">
      <dgm:prSet presAssocID="{D6190671-EE5B-4D0A-8DF7-0BFD303C4CB1}" presName="root2" presStyleCnt="0"/>
      <dgm:spPr/>
    </dgm:pt>
    <dgm:pt modelId="{B28C51DA-C989-47DE-B367-8A5C26822559}" type="pres">
      <dgm:prSet presAssocID="{D6190671-EE5B-4D0A-8DF7-0BFD303C4CB1}" presName="LevelTwoTextNode" presStyleLbl="node2" presStyleIdx="0" presStyleCnt="1" custLinFactNeighborX="-16897" custLinFactNeighborY="-849">
        <dgm:presLayoutVars>
          <dgm:chPref val="3"/>
        </dgm:presLayoutVars>
      </dgm:prSet>
      <dgm:spPr/>
    </dgm:pt>
    <dgm:pt modelId="{F09E7C40-D95B-40A4-BBCA-E07894611C93}" type="pres">
      <dgm:prSet presAssocID="{D6190671-EE5B-4D0A-8DF7-0BFD303C4CB1}" presName="level3hierChild" presStyleCnt="0"/>
      <dgm:spPr/>
    </dgm:pt>
    <dgm:pt modelId="{CB1740D4-B361-4F5B-9C80-B443A98EC4B3}" type="pres">
      <dgm:prSet presAssocID="{4E84F802-5F74-4856-99E5-4FA6A77187EE}" presName="conn2-1" presStyleLbl="parChTrans1D3" presStyleIdx="0" presStyleCnt="2"/>
      <dgm:spPr/>
    </dgm:pt>
    <dgm:pt modelId="{FFC69AEE-212D-486B-9816-790D91F5BFAE}" type="pres">
      <dgm:prSet presAssocID="{4E84F802-5F74-4856-99E5-4FA6A77187EE}" presName="connTx" presStyleLbl="parChTrans1D3" presStyleIdx="0" presStyleCnt="2"/>
      <dgm:spPr/>
    </dgm:pt>
    <dgm:pt modelId="{6807E727-ADF6-452D-AD72-C1F9BBE65F5F}" type="pres">
      <dgm:prSet presAssocID="{3EE9DCF1-7D61-4AA9-9200-DADED044A332}" presName="root2" presStyleCnt="0"/>
      <dgm:spPr/>
    </dgm:pt>
    <dgm:pt modelId="{FE9C211D-A0A3-486A-A386-5119FA8FE967}" type="pres">
      <dgm:prSet presAssocID="{3EE9DCF1-7D61-4AA9-9200-DADED044A332}" presName="LevelTwoTextNode" presStyleLbl="node3" presStyleIdx="0" presStyleCnt="2" custLinFactNeighborX="-1078" custLinFactNeighborY="-83663">
        <dgm:presLayoutVars>
          <dgm:chPref val="3"/>
        </dgm:presLayoutVars>
      </dgm:prSet>
      <dgm:spPr/>
    </dgm:pt>
    <dgm:pt modelId="{961B29F5-A1B5-4822-B878-4D84CFC61746}" type="pres">
      <dgm:prSet presAssocID="{3EE9DCF1-7D61-4AA9-9200-DADED044A332}" presName="level3hierChild" presStyleCnt="0"/>
      <dgm:spPr/>
    </dgm:pt>
    <dgm:pt modelId="{3206CC74-EFD8-4DE5-8B54-AFE2B927797C}" type="pres">
      <dgm:prSet presAssocID="{8AE73F92-EAA0-488B-ACFD-E6E981ACADF6}" presName="conn2-1" presStyleLbl="parChTrans1D3" presStyleIdx="1" presStyleCnt="2"/>
      <dgm:spPr/>
    </dgm:pt>
    <dgm:pt modelId="{E458F56D-CCAF-4B43-9EC4-933B70BB9956}" type="pres">
      <dgm:prSet presAssocID="{8AE73F92-EAA0-488B-ACFD-E6E981ACADF6}" presName="connTx" presStyleLbl="parChTrans1D3" presStyleIdx="1" presStyleCnt="2"/>
      <dgm:spPr/>
    </dgm:pt>
    <dgm:pt modelId="{606002BB-B786-4383-B11C-830B6169ABEF}" type="pres">
      <dgm:prSet presAssocID="{00ADAB55-EB1B-47FB-9617-EB1C2F47DC0D}" presName="root2" presStyleCnt="0"/>
      <dgm:spPr/>
    </dgm:pt>
    <dgm:pt modelId="{438CE1A7-C815-4016-82D9-DD610DEA2402}" type="pres">
      <dgm:prSet presAssocID="{00ADAB55-EB1B-47FB-9617-EB1C2F47DC0D}" presName="LevelTwoTextNode" presStyleLbl="node3" presStyleIdx="1" presStyleCnt="2" custLinFactNeighborX="-1078" custLinFactNeighborY="-16416">
        <dgm:presLayoutVars>
          <dgm:chPref val="3"/>
        </dgm:presLayoutVars>
      </dgm:prSet>
      <dgm:spPr/>
    </dgm:pt>
    <dgm:pt modelId="{71BD0AFC-97D3-479A-B9D3-CAD3EC0BE19A}" type="pres">
      <dgm:prSet presAssocID="{00ADAB55-EB1B-47FB-9617-EB1C2F47DC0D}" presName="level3hierChild" presStyleCnt="0"/>
      <dgm:spPr/>
    </dgm:pt>
  </dgm:ptLst>
  <dgm:cxnLst>
    <dgm:cxn modelId="{97E29309-706C-478C-BF36-7C7B6943D45A}" type="presOf" srcId="{3EE9DCF1-7D61-4AA9-9200-DADED044A332}" destId="{FE9C211D-A0A3-486A-A386-5119FA8FE967}" srcOrd="0" destOrd="0" presId="urn:microsoft.com/office/officeart/2005/8/layout/hierarchy2"/>
    <dgm:cxn modelId="{C4C3EF15-498A-469D-B055-4C76CACD55CF}" srcId="{2C0AD149-E79B-4D7C-9395-529394E70959}" destId="{DBD56CB9-C494-47A9-A419-F92CA2FACF93}" srcOrd="0" destOrd="0" parTransId="{63B98142-CFF0-4018-9A62-2F1EA6D5E18B}" sibTransId="{E12636FA-1460-4A04-AAD9-5AC7698081E4}"/>
    <dgm:cxn modelId="{1A4D5225-A96A-4A97-8393-0F6C8C654879}" type="presOf" srcId="{CB003EEB-3A45-4F05-82A9-F7C687D3D184}" destId="{89D7EAF0-1EAA-4065-9B26-2A9EB0481D6C}" srcOrd="1" destOrd="0" presId="urn:microsoft.com/office/officeart/2005/8/layout/hierarchy2"/>
    <dgm:cxn modelId="{B542ED27-4EEA-4790-9E51-73E4A17DA172}" type="presOf" srcId="{8AE73F92-EAA0-488B-ACFD-E6E981ACADF6}" destId="{3206CC74-EFD8-4DE5-8B54-AFE2B927797C}" srcOrd="0" destOrd="0" presId="urn:microsoft.com/office/officeart/2005/8/layout/hierarchy2"/>
    <dgm:cxn modelId="{51724F63-91BA-402B-AE6A-3DFB04DA229E}" type="presOf" srcId="{8AE73F92-EAA0-488B-ACFD-E6E981ACADF6}" destId="{E458F56D-CCAF-4B43-9EC4-933B70BB9956}" srcOrd="1" destOrd="0" presId="urn:microsoft.com/office/officeart/2005/8/layout/hierarchy2"/>
    <dgm:cxn modelId="{CDEB9E49-C89C-4E5F-8E39-A6501C3692D8}" type="presOf" srcId="{2C0AD149-E79B-4D7C-9395-529394E70959}" destId="{2316EB39-8984-4087-A56E-04D226904CA6}" srcOrd="0" destOrd="0" presId="urn:microsoft.com/office/officeart/2005/8/layout/hierarchy2"/>
    <dgm:cxn modelId="{0D334275-B83C-4A65-8736-841284C246F6}" srcId="{DBD56CB9-C494-47A9-A419-F92CA2FACF93}" destId="{D6190671-EE5B-4D0A-8DF7-0BFD303C4CB1}" srcOrd="0" destOrd="0" parTransId="{CB003EEB-3A45-4F05-82A9-F7C687D3D184}" sibTransId="{47A56D40-99D4-4073-A41D-1D8324B8F3E0}"/>
    <dgm:cxn modelId="{5076B07B-C408-4626-BD8E-2F8AB95A7177}" srcId="{D6190671-EE5B-4D0A-8DF7-0BFD303C4CB1}" destId="{00ADAB55-EB1B-47FB-9617-EB1C2F47DC0D}" srcOrd="1" destOrd="0" parTransId="{8AE73F92-EAA0-488B-ACFD-E6E981ACADF6}" sibTransId="{09F12023-5955-4703-AE81-228792F9D47B}"/>
    <dgm:cxn modelId="{A6E86B7E-D96B-476C-BD86-D2709F8879C2}" type="presOf" srcId="{00ADAB55-EB1B-47FB-9617-EB1C2F47DC0D}" destId="{438CE1A7-C815-4016-82D9-DD610DEA2402}" srcOrd="0" destOrd="0" presId="urn:microsoft.com/office/officeart/2005/8/layout/hierarchy2"/>
    <dgm:cxn modelId="{E3198589-FC7A-46F1-BCD0-808E91E6E798}" type="presOf" srcId="{4E84F802-5F74-4856-99E5-4FA6A77187EE}" destId="{CB1740D4-B361-4F5B-9C80-B443A98EC4B3}" srcOrd="0" destOrd="0" presId="urn:microsoft.com/office/officeart/2005/8/layout/hierarchy2"/>
    <dgm:cxn modelId="{0538D394-CD05-4DBD-8E48-196B6BF5F460}" type="presOf" srcId="{D6190671-EE5B-4D0A-8DF7-0BFD303C4CB1}" destId="{B28C51DA-C989-47DE-B367-8A5C26822559}" srcOrd="0" destOrd="0" presId="urn:microsoft.com/office/officeart/2005/8/layout/hierarchy2"/>
    <dgm:cxn modelId="{900341B8-1CC1-470F-9FCD-B9E4BE58CFCC}" type="presOf" srcId="{4E84F802-5F74-4856-99E5-4FA6A77187EE}" destId="{FFC69AEE-212D-486B-9816-790D91F5BFAE}" srcOrd="1" destOrd="0" presId="urn:microsoft.com/office/officeart/2005/8/layout/hierarchy2"/>
    <dgm:cxn modelId="{C3581BDE-10C8-4F8A-BFD5-305F577683DF}" srcId="{D6190671-EE5B-4D0A-8DF7-0BFD303C4CB1}" destId="{3EE9DCF1-7D61-4AA9-9200-DADED044A332}" srcOrd="0" destOrd="0" parTransId="{4E84F802-5F74-4856-99E5-4FA6A77187EE}" sibTransId="{DF39F7BE-E77E-436C-8A02-D522646EFE50}"/>
    <dgm:cxn modelId="{BC358FF7-A67C-43ED-BBA0-5D0EACC06AA1}" type="presOf" srcId="{CB003EEB-3A45-4F05-82A9-F7C687D3D184}" destId="{7B6470BB-910F-44F8-A53F-4CB4D383CE41}" srcOrd="0" destOrd="0" presId="urn:microsoft.com/office/officeart/2005/8/layout/hierarchy2"/>
    <dgm:cxn modelId="{F3F116FC-6F40-4F42-83C1-6639387DF0C9}" type="presOf" srcId="{DBD56CB9-C494-47A9-A419-F92CA2FACF93}" destId="{29DAEC81-128E-460B-ADCA-A7B1BC40CFAC}" srcOrd="0" destOrd="0" presId="urn:microsoft.com/office/officeart/2005/8/layout/hierarchy2"/>
    <dgm:cxn modelId="{16BDCEFD-305A-42CD-9408-DC6C152AD04B}" type="presParOf" srcId="{2316EB39-8984-4087-A56E-04D226904CA6}" destId="{01F122F4-C03F-493E-9A75-914848644630}" srcOrd="0" destOrd="0" presId="urn:microsoft.com/office/officeart/2005/8/layout/hierarchy2"/>
    <dgm:cxn modelId="{468016A8-B325-4DF4-A6FC-1BD069ACDF1B}" type="presParOf" srcId="{01F122F4-C03F-493E-9A75-914848644630}" destId="{29DAEC81-128E-460B-ADCA-A7B1BC40CFAC}" srcOrd="0" destOrd="0" presId="urn:microsoft.com/office/officeart/2005/8/layout/hierarchy2"/>
    <dgm:cxn modelId="{6A33E6EB-F508-4831-ADCE-E73BBE965A0E}" type="presParOf" srcId="{01F122F4-C03F-493E-9A75-914848644630}" destId="{21F17B22-1785-4699-B7BD-EBE25248083C}" srcOrd="1" destOrd="0" presId="urn:microsoft.com/office/officeart/2005/8/layout/hierarchy2"/>
    <dgm:cxn modelId="{68650EC8-34CE-4047-8FD4-6478F0777F9D}" type="presParOf" srcId="{21F17B22-1785-4699-B7BD-EBE25248083C}" destId="{7B6470BB-910F-44F8-A53F-4CB4D383CE41}" srcOrd="0" destOrd="0" presId="urn:microsoft.com/office/officeart/2005/8/layout/hierarchy2"/>
    <dgm:cxn modelId="{0F091C32-08B7-49A9-B9F9-CA78AD80C842}" type="presParOf" srcId="{7B6470BB-910F-44F8-A53F-4CB4D383CE41}" destId="{89D7EAF0-1EAA-4065-9B26-2A9EB0481D6C}" srcOrd="0" destOrd="0" presId="urn:microsoft.com/office/officeart/2005/8/layout/hierarchy2"/>
    <dgm:cxn modelId="{91B96599-8047-4F1E-A69A-6C3B6F06278B}" type="presParOf" srcId="{21F17B22-1785-4699-B7BD-EBE25248083C}" destId="{E12A33B2-F1A8-4890-AFAE-10F0DB948AC4}" srcOrd="1" destOrd="0" presId="urn:microsoft.com/office/officeart/2005/8/layout/hierarchy2"/>
    <dgm:cxn modelId="{C49F5210-C113-43BA-A736-6A891A7C97C3}" type="presParOf" srcId="{E12A33B2-F1A8-4890-AFAE-10F0DB948AC4}" destId="{B28C51DA-C989-47DE-B367-8A5C26822559}" srcOrd="0" destOrd="0" presId="urn:microsoft.com/office/officeart/2005/8/layout/hierarchy2"/>
    <dgm:cxn modelId="{8FC5F448-ACB6-4454-BEFD-ECD3A8EE22B9}" type="presParOf" srcId="{E12A33B2-F1A8-4890-AFAE-10F0DB948AC4}" destId="{F09E7C40-D95B-40A4-BBCA-E07894611C93}" srcOrd="1" destOrd="0" presId="urn:microsoft.com/office/officeart/2005/8/layout/hierarchy2"/>
    <dgm:cxn modelId="{E8F4F293-BC00-480C-B32B-A7FFC2BB1726}" type="presParOf" srcId="{F09E7C40-D95B-40A4-BBCA-E07894611C93}" destId="{CB1740D4-B361-4F5B-9C80-B443A98EC4B3}" srcOrd="0" destOrd="0" presId="urn:microsoft.com/office/officeart/2005/8/layout/hierarchy2"/>
    <dgm:cxn modelId="{76618AB7-26EB-4A74-9B90-35749C5B44A9}" type="presParOf" srcId="{CB1740D4-B361-4F5B-9C80-B443A98EC4B3}" destId="{FFC69AEE-212D-486B-9816-790D91F5BFAE}" srcOrd="0" destOrd="0" presId="urn:microsoft.com/office/officeart/2005/8/layout/hierarchy2"/>
    <dgm:cxn modelId="{C9EBFC6C-AB1F-47A4-9AF7-4C6BDC32BAB6}" type="presParOf" srcId="{F09E7C40-D95B-40A4-BBCA-E07894611C93}" destId="{6807E727-ADF6-452D-AD72-C1F9BBE65F5F}" srcOrd="1" destOrd="0" presId="urn:microsoft.com/office/officeart/2005/8/layout/hierarchy2"/>
    <dgm:cxn modelId="{A9039BA0-7FED-4F0E-BD1F-055944811DD0}" type="presParOf" srcId="{6807E727-ADF6-452D-AD72-C1F9BBE65F5F}" destId="{FE9C211D-A0A3-486A-A386-5119FA8FE967}" srcOrd="0" destOrd="0" presId="urn:microsoft.com/office/officeart/2005/8/layout/hierarchy2"/>
    <dgm:cxn modelId="{CA898379-3F82-4487-9911-F0673D056929}" type="presParOf" srcId="{6807E727-ADF6-452D-AD72-C1F9BBE65F5F}" destId="{961B29F5-A1B5-4822-B878-4D84CFC61746}" srcOrd="1" destOrd="0" presId="urn:microsoft.com/office/officeart/2005/8/layout/hierarchy2"/>
    <dgm:cxn modelId="{DC5D2C99-E157-4299-84D0-C492F7E56F43}" type="presParOf" srcId="{F09E7C40-D95B-40A4-BBCA-E07894611C93}" destId="{3206CC74-EFD8-4DE5-8B54-AFE2B927797C}" srcOrd="2" destOrd="0" presId="urn:microsoft.com/office/officeart/2005/8/layout/hierarchy2"/>
    <dgm:cxn modelId="{C81DAEA0-972C-4B69-8E8F-9BAD936D148D}" type="presParOf" srcId="{3206CC74-EFD8-4DE5-8B54-AFE2B927797C}" destId="{E458F56D-CCAF-4B43-9EC4-933B70BB9956}" srcOrd="0" destOrd="0" presId="urn:microsoft.com/office/officeart/2005/8/layout/hierarchy2"/>
    <dgm:cxn modelId="{1A10B087-2E0C-4BC1-B2A6-CFEC1FB4F54E}" type="presParOf" srcId="{F09E7C40-D95B-40A4-BBCA-E07894611C93}" destId="{606002BB-B786-4383-B11C-830B6169ABEF}" srcOrd="3" destOrd="0" presId="urn:microsoft.com/office/officeart/2005/8/layout/hierarchy2"/>
    <dgm:cxn modelId="{362D0406-284F-407E-AFB8-A460B740A893}" type="presParOf" srcId="{606002BB-B786-4383-B11C-830B6169ABEF}" destId="{438CE1A7-C815-4016-82D9-DD610DEA2402}" srcOrd="0" destOrd="0" presId="urn:microsoft.com/office/officeart/2005/8/layout/hierarchy2"/>
    <dgm:cxn modelId="{E556E128-EC3A-4BE8-804F-7B02A494FF32}" type="presParOf" srcId="{606002BB-B786-4383-B11C-830B6169ABEF}" destId="{71BD0AFC-97D3-479A-B9D3-CAD3EC0BE19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53CCE-75F0-4EC5-BD2C-4926119A99C6}">
      <dsp:nvSpPr>
        <dsp:cNvPr id="0" name=""/>
        <dsp:cNvSpPr/>
      </dsp:nvSpPr>
      <dsp:spPr>
        <a:xfrm>
          <a:off x="3240210" y="724645"/>
          <a:ext cx="5575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7553" y="4572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500" kern="1200"/>
        </a:p>
      </dsp:txBody>
      <dsp:txXfrm>
        <a:off x="3504283" y="767422"/>
        <a:ext cx="29407" cy="5887"/>
      </dsp:txXfrm>
    </dsp:sp>
    <dsp:sp modelId="{7DF8396A-C098-4F8A-983B-CB6208CD3CD0}">
      <dsp:nvSpPr>
        <dsp:cNvPr id="0" name=""/>
        <dsp:cNvSpPr/>
      </dsp:nvSpPr>
      <dsp:spPr>
        <a:xfrm>
          <a:off x="181999" y="3208"/>
          <a:ext cx="3060011" cy="1534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Dostatečný materiálový tok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• </a:t>
          </a:r>
          <a:r>
            <a:rPr lang="cs-CZ" sz="1800" kern="1200" dirty="0">
              <a:solidFill>
                <a:srgbClr val="92D050"/>
              </a:solidFill>
            </a:rPr>
            <a:t>✔</a:t>
          </a:r>
          <a:r>
            <a:rPr lang="cs-CZ" sz="1800" kern="1200" dirty="0"/>
            <a:t> Splněno (viz snímek č. 2)</a:t>
          </a:r>
        </a:p>
      </dsp:txBody>
      <dsp:txXfrm>
        <a:off x="181999" y="3208"/>
        <a:ext cx="3060011" cy="1534314"/>
      </dsp:txXfrm>
    </dsp:sp>
    <dsp:sp modelId="{2D487E09-57A3-46AD-B9D5-3DEC874DEE1B}">
      <dsp:nvSpPr>
        <dsp:cNvPr id="0" name=""/>
        <dsp:cNvSpPr/>
      </dsp:nvSpPr>
      <dsp:spPr>
        <a:xfrm>
          <a:off x="6888375" y="724645"/>
          <a:ext cx="5575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7553" y="4572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500" kern="1200"/>
        </a:p>
      </dsp:txBody>
      <dsp:txXfrm>
        <a:off x="7152448" y="767422"/>
        <a:ext cx="29407" cy="5887"/>
      </dsp:txXfrm>
    </dsp:sp>
    <dsp:sp modelId="{73AD2E44-5494-4627-A950-DE129FB61155}">
      <dsp:nvSpPr>
        <dsp:cNvPr id="0" name=""/>
        <dsp:cNvSpPr/>
      </dsp:nvSpPr>
      <dsp:spPr>
        <a:xfrm>
          <a:off x="3830164" y="3208"/>
          <a:ext cx="3060011" cy="1534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Dostatečný obsah cenných látek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• </a:t>
          </a:r>
          <a:r>
            <a:rPr lang="cs-CZ" sz="1800" kern="1200" dirty="0">
              <a:solidFill>
                <a:srgbClr val="92D050"/>
              </a:solidFill>
            </a:rPr>
            <a:t>✔</a:t>
          </a:r>
          <a:r>
            <a:rPr lang="cs-CZ" sz="1800" kern="1200" dirty="0"/>
            <a:t> Splněno (na základě výsledků chemických rozborů)</a:t>
          </a:r>
        </a:p>
      </dsp:txBody>
      <dsp:txXfrm>
        <a:off x="3830164" y="3208"/>
        <a:ext cx="3060011" cy="1534314"/>
      </dsp:txXfrm>
    </dsp:sp>
    <dsp:sp modelId="{CBECF5FB-225A-4DC2-BFD1-BD5BB6CA41B0}">
      <dsp:nvSpPr>
        <dsp:cNvPr id="0" name=""/>
        <dsp:cNvSpPr/>
      </dsp:nvSpPr>
      <dsp:spPr>
        <a:xfrm>
          <a:off x="1712004" y="1535723"/>
          <a:ext cx="7296330" cy="557553"/>
        </a:xfrm>
        <a:custGeom>
          <a:avLst/>
          <a:gdLst/>
          <a:ahLst/>
          <a:cxnLst/>
          <a:rect l="0" t="0" r="0" b="0"/>
          <a:pathLst>
            <a:path>
              <a:moveTo>
                <a:pt x="7296330" y="0"/>
              </a:moveTo>
              <a:lnTo>
                <a:pt x="7296330" y="295876"/>
              </a:lnTo>
              <a:lnTo>
                <a:pt x="0" y="295876"/>
              </a:lnTo>
              <a:lnTo>
                <a:pt x="0" y="557553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Návrh recyklačních metod</a:t>
          </a:r>
        </a:p>
      </dsp:txBody>
      <dsp:txXfrm>
        <a:off x="3164170" y="1637881"/>
        <a:ext cx="4391998" cy="353237"/>
      </dsp:txXfrm>
    </dsp:sp>
    <dsp:sp modelId="{2AF2FCF4-A1D5-4004-9FBB-993AFF5506DB}">
      <dsp:nvSpPr>
        <dsp:cNvPr id="0" name=""/>
        <dsp:cNvSpPr/>
      </dsp:nvSpPr>
      <dsp:spPr>
        <a:xfrm>
          <a:off x="7478329" y="3208"/>
          <a:ext cx="3060011" cy="1534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Vytipování vhodných částí k recyklaci</a:t>
          </a:r>
        </a:p>
      </dsp:txBody>
      <dsp:txXfrm>
        <a:off x="7478329" y="3208"/>
        <a:ext cx="3060011" cy="1534314"/>
      </dsp:txXfrm>
    </dsp:sp>
    <dsp:sp modelId="{16FC350A-9147-4C80-AF0B-09E3A990F13A}">
      <dsp:nvSpPr>
        <dsp:cNvPr id="0" name=""/>
        <dsp:cNvSpPr/>
      </dsp:nvSpPr>
      <dsp:spPr>
        <a:xfrm>
          <a:off x="3240210" y="2847114"/>
          <a:ext cx="5575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7553" y="4572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504283" y="2889890"/>
        <a:ext cx="29407" cy="5887"/>
      </dsp:txXfrm>
    </dsp:sp>
    <dsp:sp modelId="{0379CA5F-DE7B-4E5A-8AFE-B490B61C232B}">
      <dsp:nvSpPr>
        <dsp:cNvPr id="0" name=""/>
        <dsp:cNvSpPr/>
      </dsp:nvSpPr>
      <dsp:spPr>
        <a:xfrm>
          <a:off x="181999" y="2125676"/>
          <a:ext cx="3060011" cy="1534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Fyzikální metody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• Drcení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• Mletí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• …</a:t>
          </a:r>
          <a:endParaRPr lang="cs-CZ" sz="1700" kern="1200" dirty="0"/>
        </a:p>
      </dsp:txBody>
      <dsp:txXfrm>
        <a:off x="181999" y="2125676"/>
        <a:ext cx="3060011" cy="1534314"/>
      </dsp:txXfrm>
    </dsp:sp>
    <dsp:sp modelId="{8785D46C-10D5-4DC0-ACCB-113BC53F6AC3}">
      <dsp:nvSpPr>
        <dsp:cNvPr id="0" name=""/>
        <dsp:cNvSpPr/>
      </dsp:nvSpPr>
      <dsp:spPr>
        <a:xfrm>
          <a:off x="6888375" y="2847114"/>
          <a:ext cx="5575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7553" y="4572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 dirty="0"/>
        </a:p>
      </dsp:txBody>
      <dsp:txXfrm>
        <a:off x="7152448" y="2889890"/>
        <a:ext cx="29407" cy="5887"/>
      </dsp:txXfrm>
    </dsp:sp>
    <dsp:sp modelId="{8B13A92B-8706-47D9-8967-61B5B7693215}">
      <dsp:nvSpPr>
        <dsp:cNvPr id="0" name=""/>
        <dsp:cNvSpPr/>
      </dsp:nvSpPr>
      <dsp:spPr>
        <a:xfrm>
          <a:off x="3830164" y="2125676"/>
          <a:ext cx="3060011" cy="1534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Chemické metody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• Spalování polymerů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• Loužení kovů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• …</a:t>
          </a:r>
        </a:p>
      </dsp:txBody>
      <dsp:txXfrm>
        <a:off x="3830164" y="2125676"/>
        <a:ext cx="3060011" cy="1534314"/>
      </dsp:txXfrm>
    </dsp:sp>
    <dsp:sp modelId="{36F2D2F5-2D24-4A12-8D92-5F0A6A054B7D}">
      <dsp:nvSpPr>
        <dsp:cNvPr id="0" name=""/>
        <dsp:cNvSpPr/>
      </dsp:nvSpPr>
      <dsp:spPr>
        <a:xfrm>
          <a:off x="7478329" y="2125676"/>
          <a:ext cx="3060011" cy="1534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</a:rPr>
            <a:t>Dále využitelné suroviny</a:t>
          </a:r>
        </a:p>
      </dsp:txBody>
      <dsp:txXfrm>
        <a:off x="7478329" y="2125676"/>
        <a:ext cx="3060011" cy="1534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AEC81-128E-460B-ADCA-A7B1BC40CFAC}">
      <dsp:nvSpPr>
        <dsp:cNvPr id="0" name=""/>
        <dsp:cNvSpPr/>
      </dsp:nvSpPr>
      <dsp:spPr>
        <a:xfrm>
          <a:off x="56244" y="1710983"/>
          <a:ext cx="2137982" cy="106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XRF měření drátů a článků</a:t>
          </a:r>
        </a:p>
      </dsp:txBody>
      <dsp:txXfrm>
        <a:off x="87554" y="1742293"/>
        <a:ext cx="2075362" cy="1006371"/>
      </dsp:txXfrm>
    </dsp:sp>
    <dsp:sp modelId="{7B6470BB-910F-44F8-A53F-4CB4D383CE41}">
      <dsp:nvSpPr>
        <dsp:cNvPr id="0" name=""/>
        <dsp:cNvSpPr/>
      </dsp:nvSpPr>
      <dsp:spPr>
        <a:xfrm rot="37373">
          <a:off x="2194214" y="2226577"/>
          <a:ext cx="439552" cy="42583"/>
        </a:xfrm>
        <a:custGeom>
          <a:avLst/>
          <a:gdLst/>
          <a:ahLst/>
          <a:cxnLst/>
          <a:rect l="0" t="0" r="0" b="0"/>
          <a:pathLst>
            <a:path>
              <a:moveTo>
                <a:pt x="0" y="21291"/>
              </a:moveTo>
              <a:lnTo>
                <a:pt x="439552" y="21291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</dsp:txBody>
      <dsp:txXfrm>
        <a:off x="2403001" y="2236879"/>
        <a:ext cx="21977" cy="21977"/>
      </dsp:txXfrm>
    </dsp:sp>
    <dsp:sp modelId="{B28C51DA-C989-47DE-B367-8A5C26822559}">
      <dsp:nvSpPr>
        <dsp:cNvPr id="0" name=""/>
        <dsp:cNvSpPr/>
      </dsp:nvSpPr>
      <dsp:spPr>
        <a:xfrm>
          <a:off x="2633753" y="1715762"/>
          <a:ext cx="2137982" cy="106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Kyselinové loužení</a:t>
          </a:r>
        </a:p>
      </dsp:txBody>
      <dsp:txXfrm>
        <a:off x="2665063" y="1747072"/>
        <a:ext cx="2075362" cy="1006371"/>
      </dsp:txXfrm>
    </dsp:sp>
    <dsp:sp modelId="{CB1740D4-B361-4F5B-9C80-B443A98EC4B3}">
      <dsp:nvSpPr>
        <dsp:cNvPr id="0" name=""/>
        <dsp:cNvSpPr/>
      </dsp:nvSpPr>
      <dsp:spPr>
        <a:xfrm rot="18510408">
          <a:off x="4410047" y="1478994"/>
          <a:ext cx="1916778" cy="42583"/>
        </a:xfrm>
        <a:custGeom>
          <a:avLst/>
          <a:gdLst/>
          <a:ahLst/>
          <a:cxnLst/>
          <a:rect l="0" t="0" r="0" b="0"/>
          <a:pathLst>
            <a:path>
              <a:moveTo>
                <a:pt x="0" y="21291"/>
              </a:moveTo>
              <a:lnTo>
                <a:pt x="618460" y="21291"/>
              </a:lnTo>
            </a:path>
            <a:path>
              <a:moveTo>
                <a:pt x="1298317" y="21291"/>
              </a:moveTo>
              <a:lnTo>
                <a:pt x="1916778" y="21291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Filtrát</a:t>
          </a:r>
        </a:p>
      </dsp:txBody>
      <dsp:txXfrm>
        <a:off x="5028508" y="1260688"/>
        <a:ext cx="679857" cy="479194"/>
      </dsp:txXfrm>
    </dsp:sp>
    <dsp:sp modelId="{FE9C211D-A0A3-486A-A386-5119FA8FE967}">
      <dsp:nvSpPr>
        <dsp:cNvPr id="0" name=""/>
        <dsp:cNvSpPr/>
      </dsp:nvSpPr>
      <dsp:spPr>
        <a:xfrm>
          <a:off x="5965136" y="215817"/>
          <a:ext cx="2137982" cy="106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ICP-OES</a:t>
          </a:r>
        </a:p>
      </dsp:txBody>
      <dsp:txXfrm>
        <a:off x="5996446" y="247127"/>
        <a:ext cx="2075362" cy="1006371"/>
      </dsp:txXfrm>
    </dsp:sp>
    <dsp:sp modelId="{3206CC74-EFD8-4DE5-8B54-AFE2B927797C}">
      <dsp:nvSpPr>
        <dsp:cNvPr id="0" name=""/>
        <dsp:cNvSpPr/>
      </dsp:nvSpPr>
      <dsp:spPr>
        <a:xfrm rot="1235218">
          <a:off x="4731031" y="2453096"/>
          <a:ext cx="1274810" cy="42583"/>
        </a:xfrm>
        <a:custGeom>
          <a:avLst/>
          <a:gdLst/>
          <a:ahLst/>
          <a:cxnLst/>
          <a:rect l="0" t="0" r="0" b="0"/>
          <a:pathLst>
            <a:path>
              <a:moveTo>
                <a:pt x="0" y="21291"/>
              </a:moveTo>
              <a:lnTo>
                <a:pt x="127481" y="21291"/>
              </a:lnTo>
            </a:path>
            <a:path>
              <a:moveTo>
                <a:pt x="1147329" y="21291"/>
              </a:moveTo>
              <a:lnTo>
                <a:pt x="1274810" y="21291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Filtrační koláč</a:t>
          </a:r>
        </a:p>
      </dsp:txBody>
      <dsp:txXfrm>
        <a:off x="4858512" y="2315036"/>
        <a:ext cx="1019848" cy="318702"/>
      </dsp:txXfrm>
    </dsp:sp>
    <dsp:sp modelId="{438CE1A7-C815-4016-82D9-DD610DEA2402}">
      <dsp:nvSpPr>
        <dsp:cNvPr id="0" name=""/>
        <dsp:cNvSpPr/>
      </dsp:nvSpPr>
      <dsp:spPr>
        <a:xfrm>
          <a:off x="5965136" y="2164022"/>
          <a:ext cx="2137982" cy="106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Vážení</a:t>
          </a:r>
        </a:p>
      </dsp:txBody>
      <dsp:txXfrm>
        <a:off x="5996446" y="2195332"/>
        <a:ext cx="2075362" cy="1006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69EC7-E5C3-4398-8BF8-D7821203D500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02BDA-0675-4B20-89C8-549A7F7EE0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38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A3DA-16D1-4B9C-B3CE-058A55D21EAE}" type="datetime1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4E89-9B27-4AD7-9FD8-DEAC572D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17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30-7D5B-47F0-B4EC-0C0FC46E2045}" type="datetime1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4E89-9B27-4AD7-9FD8-DEAC572D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70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E5D-5AD3-4973-924B-563FB17B20C9}" type="datetime1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4E89-9B27-4AD7-9FD8-DEAC572D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3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9437-00D3-4799-8A73-140879E8B3A1}" type="datetime1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4E89-9B27-4AD7-9FD8-DEAC572D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7142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9437-00D3-4799-8A73-140879E8B3A1}" type="datetime1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4E89-9B27-4AD7-9FD8-DEAC572D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55800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BD2-437E-481B-A6E7-12297E8A9E3E}" type="datetime1">
              <a:rPr lang="cs-CZ" smtClean="0"/>
              <a:t>19.10.2023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4E89-9B27-4AD7-9FD8-DEAC572D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50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0966-0E88-4950-B3FC-BCC670ED605A}" type="datetime1">
              <a:rPr lang="cs-CZ" smtClean="0"/>
              <a:t>19.10.2023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4E89-9B27-4AD7-9FD8-DEAC572D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07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F547-C754-4440-B1FD-4453BD9C3DD5}" type="datetime1">
              <a:rPr lang="cs-CZ" smtClean="0"/>
              <a:t>19.10.2023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4E89-9B27-4AD7-9FD8-DEAC572D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86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BDB2-0D94-438D-967C-DFDA198E935C}" type="datetime1">
              <a:rPr lang="cs-CZ" smtClean="0"/>
              <a:t>19.10.2023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4E89-9B27-4AD7-9FD8-DEAC572D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44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377B-D267-4479-9D81-8A853B8C2373}" type="datetime1">
              <a:rPr lang="cs-CZ" smtClean="0"/>
              <a:t>19.10.2023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4E89-9B27-4AD7-9FD8-DEAC572D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87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8ED7-66C7-482A-A289-3D54EEA999C1}" type="datetime1">
              <a:rPr lang="cs-CZ" smtClean="0"/>
              <a:t>19.10.2023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4E89-9B27-4AD7-9FD8-DEAC572D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46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9437-00D3-4799-8A73-140879E8B3A1}" type="datetime1">
              <a:rPr lang="cs-CZ" smtClean="0"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4E89-9B27-4AD7-9FD8-DEAC572DF9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09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perlich@icpf.cas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jclepro.2022.13079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jclepro.2022.13079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4AC0F-611A-0510-1DAE-CFC2FB4598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000" b="1" dirty="0"/>
              <a:t>Recyklace solárních fotovoltaických panelů</a:t>
            </a:r>
            <a:endParaRPr lang="en-GB" sz="40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647B93-B29D-E2AD-2450-018E8B4D94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Ing. </a:t>
            </a:r>
            <a:r>
              <a:rPr lang="cs-CZ" dirty="0"/>
              <a:t>Antonín</a:t>
            </a:r>
            <a:r>
              <a:rPr lang="en-GB" dirty="0"/>
              <a:t> Šperlich</a:t>
            </a:r>
            <a:br>
              <a:rPr lang="cs-CZ" dirty="0"/>
            </a:br>
            <a:r>
              <a:rPr lang="cs-CZ" dirty="0"/>
              <a:t>Ústav chemických procesů AV ČR Praha, </a:t>
            </a:r>
            <a:r>
              <a:rPr lang="cs-CZ" dirty="0">
                <a:hlinkClick r:id="rId2"/>
              </a:rPr>
              <a:t>sperlich@icpf.cas.cz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AEC8"/>
          </a:solidFill>
          <a:ln>
            <a:solidFill>
              <a:srgbClr val="00A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zápatí 11"/>
          <p:cNvSpPr txBox="1">
            <a:spLocks/>
          </p:cNvSpPr>
          <p:nvPr/>
        </p:nvSpPr>
        <p:spPr>
          <a:xfrm>
            <a:off x="0" y="90000"/>
            <a:ext cx="79200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b="1" dirty="0">
                <a:solidFill>
                  <a:schemeClr val="tx1"/>
                </a:solidFill>
              </a:rPr>
              <a:t>Týden výzkumu a inovací pro praxi a životní prostředí 2023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zápatí 11"/>
          <p:cNvSpPr>
            <a:spLocks noGrp="1"/>
          </p:cNvSpPr>
          <p:nvPr>
            <p:ph type="ftr" sz="quarter" idx="11"/>
          </p:nvPr>
        </p:nvSpPr>
        <p:spPr>
          <a:xfrm>
            <a:off x="0" y="5562000"/>
            <a:ext cx="1800000" cy="1296000"/>
          </a:xfrm>
        </p:spPr>
        <p:txBody>
          <a:bodyPr anchor="b"/>
          <a:lstStyle/>
          <a:p>
            <a:pPr algn="l"/>
            <a:r>
              <a:rPr lang="cs-CZ" dirty="0"/>
              <a:t>Ing. Antonín Šperlich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00" y="5628186"/>
            <a:ext cx="2124000" cy="116362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3418F9D-C2D2-F108-C7D6-3138752FE171}"/>
              </a:ext>
            </a:extLst>
          </p:cNvPr>
          <p:cNvSpPr txBox="1"/>
          <p:nvPr/>
        </p:nvSpPr>
        <p:spPr>
          <a:xfrm>
            <a:off x="4680000" y="5040000"/>
            <a:ext cx="5040000" cy="14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Projekt SS02030008 </a:t>
            </a:r>
            <a:r>
              <a:rPr lang="cs-CZ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Centrum environmentálního výzkumu: Odpadové a oběhové hospodářství a environmentální bezpečnost (CEVOOH)</a:t>
            </a: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je financován se státní podporou Technologické agentury ČR a Ministerstva životního prostředí ČR v rámci </a:t>
            </a:r>
            <a:r>
              <a:rPr lang="cs-CZ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Programu Prostředí pro život</a:t>
            </a: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E4EB2E1-3E1E-FF16-AA4B-9116C7432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5040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6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32D63-2D85-45AF-4706-9392F6B6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20000"/>
            <a:ext cx="10080000" cy="90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000" dirty="0"/>
              <a:t>Závěr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68CC66-0BAC-A78A-8FE2-767D697FA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9600"/>
            <a:ext cx="8596668" cy="43517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Velký materiálový tok vstupní suroviny</a:t>
            </a:r>
          </a:p>
          <a:p>
            <a:pPr>
              <a:lnSpc>
                <a:spcPct val="150000"/>
              </a:lnSpc>
            </a:pPr>
            <a:r>
              <a:rPr lang="cs-CZ" dirty="0"/>
              <a:t>Nutnost zpracování z ekologických (a legislativních) důvodů</a:t>
            </a:r>
          </a:p>
          <a:p>
            <a:pPr>
              <a:lnSpc>
                <a:spcPct val="150000"/>
              </a:lnSpc>
            </a:pPr>
            <a:r>
              <a:rPr lang="cs-CZ" dirty="0"/>
              <a:t>Potenciálně zajímavá surovina s vysokým obsahem cenných látek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17F28A-8E0A-7F0E-5A7C-E456886A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354" y="5562000"/>
            <a:ext cx="720000" cy="1296000"/>
          </a:xfrm>
        </p:spPr>
        <p:txBody>
          <a:bodyPr/>
          <a:lstStyle/>
          <a:p>
            <a:pPr algn="ctr"/>
            <a:fld id="{87FE4E89-9B27-4AD7-9FD8-DEAC572DF941}" type="slidenum">
              <a:rPr lang="cs-CZ" sz="4000" smtClean="0"/>
              <a:pPr algn="ctr"/>
              <a:t>10</a:t>
            </a:fld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AEC8"/>
          </a:solidFill>
          <a:ln>
            <a:solidFill>
              <a:srgbClr val="00A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>
          <a:xfrm>
            <a:off x="0" y="5562000"/>
            <a:ext cx="1800000" cy="1296000"/>
          </a:xfrm>
        </p:spPr>
        <p:txBody>
          <a:bodyPr anchor="b"/>
          <a:lstStyle/>
          <a:p>
            <a:pPr algn="l"/>
            <a:r>
              <a:rPr lang="cs-CZ" dirty="0"/>
              <a:t>Ing. Antonín Šperlich</a:t>
            </a:r>
            <a:br>
              <a:rPr lang="cs-CZ" dirty="0"/>
            </a:br>
            <a:endParaRPr lang="cs-CZ" dirty="0"/>
          </a:p>
        </p:txBody>
      </p:sp>
      <p:sp>
        <p:nvSpPr>
          <p:cNvPr id="15" name="Zástupný symbol pro zápatí 11"/>
          <p:cNvSpPr txBox="1">
            <a:spLocks/>
          </p:cNvSpPr>
          <p:nvPr/>
        </p:nvSpPr>
        <p:spPr>
          <a:xfrm>
            <a:off x="0" y="90000"/>
            <a:ext cx="79200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b="1" dirty="0">
                <a:solidFill>
                  <a:schemeClr val="tx1"/>
                </a:solidFill>
              </a:rPr>
              <a:t>Týden výzkumu a inovací pro praxi a životní prostředí 2023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54" y="5628183"/>
            <a:ext cx="2124000" cy="11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5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32D63-2D85-45AF-4706-9392F6B6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2979000"/>
            <a:ext cx="10080000" cy="900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000" dirty="0"/>
              <a:t>Děkuji </a:t>
            </a:r>
            <a:r>
              <a:rPr lang="cs-CZ" sz="4000"/>
              <a:t>za pozornost</a:t>
            </a:r>
            <a:endParaRPr lang="en-US" sz="4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17F28A-8E0A-7F0E-5A7C-E456886A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354" y="5562000"/>
            <a:ext cx="720000" cy="1296000"/>
          </a:xfrm>
        </p:spPr>
        <p:txBody>
          <a:bodyPr/>
          <a:lstStyle/>
          <a:p>
            <a:pPr algn="ctr"/>
            <a:fld id="{87FE4E89-9B27-4AD7-9FD8-DEAC572DF941}" type="slidenum">
              <a:rPr lang="cs-CZ" sz="4000" smtClean="0"/>
              <a:pPr algn="ctr"/>
              <a:t>11</a:t>
            </a:fld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AEC8"/>
          </a:solidFill>
          <a:ln>
            <a:solidFill>
              <a:srgbClr val="00A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>
          <a:xfrm>
            <a:off x="0" y="5562000"/>
            <a:ext cx="1800000" cy="1296000"/>
          </a:xfrm>
        </p:spPr>
        <p:txBody>
          <a:bodyPr anchor="b"/>
          <a:lstStyle/>
          <a:p>
            <a:pPr algn="l"/>
            <a:r>
              <a:rPr lang="cs-CZ" dirty="0"/>
              <a:t>Ing. Antonín Šperlich</a:t>
            </a:r>
            <a:br>
              <a:rPr lang="cs-CZ" dirty="0"/>
            </a:br>
            <a:endParaRPr lang="cs-CZ" dirty="0"/>
          </a:p>
        </p:txBody>
      </p:sp>
      <p:sp>
        <p:nvSpPr>
          <p:cNvPr id="15" name="Zástupný symbol pro zápatí 11"/>
          <p:cNvSpPr txBox="1">
            <a:spLocks/>
          </p:cNvSpPr>
          <p:nvPr/>
        </p:nvSpPr>
        <p:spPr>
          <a:xfrm>
            <a:off x="0" y="90000"/>
            <a:ext cx="79200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b="1" dirty="0">
                <a:solidFill>
                  <a:schemeClr val="tx1"/>
                </a:solidFill>
              </a:rPr>
              <a:t>Týden výzkumu a inovací pro praxi a životní prostředí 2023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54" y="5628183"/>
            <a:ext cx="2124000" cy="11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0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32D63-2D85-45AF-4706-9392F6B6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20000"/>
            <a:ext cx="10080000" cy="90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000" dirty="0"/>
              <a:t>Úvod – Proč recyklovat solární panely?</a:t>
            </a:r>
            <a:endParaRPr lang="en-US" sz="40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620000"/>
            <a:ext cx="8099755" cy="3461918"/>
          </a:xfrm>
          <a:ln>
            <a:solidFill>
              <a:schemeClr val="tx1"/>
            </a:solidFill>
          </a:ln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17F28A-8E0A-7F0E-5A7C-E456886A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354" y="5562000"/>
            <a:ext cx="720000" cy="1296000"/>
          </a:xfrm>
        </p:spPr>
        <p:txBody>
          <a:bodyPr/>
          <a:lstStyle/>
          <a:p>
            <a:pPr algn="ctr"/>
            <a:fld id="{87FE4E89-9B27-4AD7-9FD8-DEAC572DF941}" type="slidenum">
              <a:rPr lang="cs-CZ" sz="4000" smtClean="0"/>
              <a:pPr algn="ctr"/>
              <a:t>2</a:t>
            </a:fld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AEC8"/>
          </a:solidFill>
          <a:ln>
            <a:solidFill>
              <a:srgbClr val="00A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>
          <a:xfrm>
            <a:off x="0" y="5562000"/>
            <a:ext cx="1800000" cy="1296000"/>
          </a:xfrm>
        </p:spPr>
        <p:txBody>
          <a:bodyPr anchor="b"/>
          <a:lstStyle/>
          <a:p>
            <a:pPr algn="l"/>
            <a:r>
              <a:rPr lang="cs-CZ" dirty="0"/>
              <a:t>Ing. Antonín Šperlich</a:t>
            </a:r>
            <a:br>
              <a:rPr lang="cs-CZ" dirty="0"/>
            </a:br>
            <a:endParaRPr lang="cs-CZ" dirty="0"/>
          </a:p>
        </p:txBody>
      </p:sp>
      <p:sp>
        <p:nvSpPr>
          <p:cNvPr id="15" name="Zástupný symbol pro zápatí 11"/>
          <p:cNvSpPr txBox="1">
            <a:spLocks/>
          </p:cNvSpPr>
          <p:nvPr/>
        </p:nvSpPr>
        <p:spPr>
          <a:xfrm>
            <a:off x="0" y="90000"/>
            <a:ext cx="79200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b="1" dirty="0">
                <a:solidFill>
                  <a:schemeClr val="tx1"/>
                </a:solidFill>
              </a:rPr>
              <a:t>Týden výzkumu a inovací pro praxi a životní prostředí 2023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54" y="5628183"/>
            <a:ext cx="2124000" cy="116363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117333" y="5081918"/>
            <a:ext cx="72000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2000" dirty="0"/>
              <a:t>Graf neustále rostoucího množství vyřazených solárních panelů</a:t>
            </a:r>
            <a:br>
              <a:rPr lang="cs-CZ" sz="2000" dirty="0"/>
            </a:br>
            <a:endParaRPr lang="cs-CZ" sz="2000" dirty="0"/>
          </a:p>
          <a:p>
            <a:pPr algn="ctr"/>
            <a:r>
              <a:rPr lang="cs-CZ" sz="1000" dirty="0"/>
              <a:t>Upraveno podle: Lim, M. S. W., He, D., </a:t>
            </a:r>
            <a:r>
              <a:rPr lang="cs-CZ" sz="1000" dirty="0" err="1"/>
              <a:t>Tiong</a:t>
            </a:r>
            <a:r>
              <a:rPr lang="cs-CZ" sz="1000" dirty="0"/>
              <a:t>, J. S. M., </a:t>
            </a:r>
            <a:r>
              <a:rPr lang="cs-CZ" sz="1000" dirty="0" err="1"/>
              <a:t>Hanson</a:t>
            </a:r>
            <a:r>
              <a:rPr lang="cs-CZ" sz="1000" dirty="0"/>
              <a:t>, S., </a:t>
            </a:r>
            <a:r>
              <a:rPr lang="cs-CZ" sz="1000" dirty="0" err="1"/>
              <a:t>Yang</a:t>
            </a:r>
            <a:r>
              <a:rPr lang="cs-CZ" sz="1000" dirty="0"/>
              <a:t>, T. C. K., </a:t>
            </a:r>
            <a:r>
              <a:rPr lang="cs-CZ" sz="1000" dirty="0" err="1"/>
              <a:t>Tiong</a:t>
            </a:r>
            <a:r>
              <a:rPr lang="cs-CZ" sz="1000" dirty="0"/>
              <a:t>, T. J., Pan, G. T., &amp; </a:t>
            </a:r>
            <a:r>
              <a:rPr lang="cs-CZ" sz="1000" dirty="0" err="1"/>
              <a:t>Chong</a:t>
            </a:r>
            <a:r>
              <a:rPr lang="cs-CZ" sz="1000" dirty="0"/>
              <a:t>, S. (2022). </a:t>
            </a:r>
            <a:r>
              <a:rPr lang="cs-CZ" sz="1000" dirty="0" err="1"/>
              <a:t>Experimental</a:t>
            </a:r>
            <a:r>
              <a:rPr lang="cs-CZ" sz="1000" dirty="0"/>
              <a:t>, </a:t>
            </a:r>
            <a:r>
              <a:rPr lang="cs-CZ" sz="1000" dirty="0" err="1"/>
              <a:t>economic</a:t>
            </a:r>
            <a:r>
              <a:rPr lang="cs-CZ" sz="1000" dirty="0"/>
              <a:t> and </a:t>
            </a:r>
            <a:r>
              <a:rPr lang="cs-CZ" sz="1000" dirty="0" err="1"/>
              <a:t>life</a:t>
            </a:r>
            <a:r>
              <a:rPr lang="cs-CZ" sz="1000" dirty="0"/>
              <a:t> </a:t>
            </a:r>
            <a:r>
              <a:rPr lang="cs-CZ" sz="1000" dirty="0" err="1"/>
              <a:t>cycle</a:t>
            </a:r>
            <a:r>
              <a:rPr lang="cs-CZ" sz="1000" dirty="0"/>
              <a:t> </a:t>
            </a:r>
            <a:r>
              <a:rPr lang="cs-CZ" sz="1000" dirty="0" err="1"/>
              <a:t>assessments</a:t>
            </a:r>
            <a:r>
              <a:rPr lang="cs-CZ" sz="1000" dirty="0"/>
              <a:t> </a:t>
            </a:r>
            <a:r>
              <a:rPr lang="cs-CZ" sz="1000" dirty="0" err="1"/>
              <a:t>of</a:t>
            </a:r>
            <a:r>
              <a:rPr lang="cs-CZ" sz="1000" dirty="0"/>
              <a:t> recycling end-</a:t>
            </a:r>
            <a:r>
              <a:rPr lang="cs-CZ" sz="1000" dirty="0" err="1"/>
              <a:t>of</a:t>
            </a:r>
            <a:r>
              <a:rPr lang="cs-CZ" sz="1000" dirty="0"/>
              <a:t>-</a:t>
            </a:r>
            <a:r>
              <a:rPr lang="cs-CZ" sz="1000" dirty="0" err="1"/>
              <a:t>life</a:t>
            </a:r>
            <a:r>
              <a:rPr lang="cs-CZ" sz="1000" dirty="0"/>
              <a:t> </a:t>
            </a:r>
            <a:r>
              <a:rPr lang="cs-CZ" sz="1000" dirty="0" err="1"/>
              <a:t>monocrystalline</a:t>
            </a:r>
            <a:r>
              <a:rPr lang="cs-CZ" sz="1000" dirty="0"/>
              <a:t> </a:t>
            </a:r>
            <a:r>
              <a:rPr lang="cs-CZ" sz="1000" dirty="0" err="1"/>
              <a:t>silicon</a:t>
            </a:r>
            <a:r>
              <a:rPr lang="cs-CZ" sz="1000" dirty="0"/>
              <a:t> </a:t>
            </a:r>
            <a:r>
              <a:rPr lang="cs-CZ" sz="1000" dirty="0" err="1"/>
              <a:t>photovoltaic</a:t>
            </a:r>
            <a:r>
              <a:rPr lang="cs-CZ" sz="1000" dirty="0"/>
              <a:t> </a:t>
            </a:r>
            <a:r>
              <a:rPr lang="cs-CZ" sz="1000" dirty="0" err="1"/>
              <a:t>modules</a:t>
            </a:r>
            <a:r>
              <a:rPr lang="cs-CZ" sz="1000" dirty="0"/>
              <a:t>. </a:t>
            </a:r>
            <a:r>
              <a:rPr lang="cs-CZ" sz="1000" dirty="0" err="1"/>
              <a:t>Journal</a:t>
            </a:r>
            <a:r>
              <a:rPr lang="cs-CZ" sz="1000" dirty="0"/>
              <a:t> </a:t>
            </a:r>
            <a:r>
              <a:rPr lang="cs-CZ" sz="1000" dirty="0" err="1"/>
              <a:t>of</a:t>
            </a:r>
            <a:r>
              <a:rPr lang="cs-CZ" sz="1000" dirty="0"/>
              <a:t> </a:t>
            </a:r>
            <a:r>
              <a:rPr lang="cs-CZ" sz="1000" dirty="0" err="1"/>
              <a:t>Cleaner</a:t>
            </a:r>
            <a:r>
              <a:rPr lang="cs-CZ" sz="1000" dirty="0"/>
              <a:t> </a:t>
            </a:r>
            <a:r>
              <a:rPr lang="cs-CZ" sz="1000" dirty="0" err="1"/>
              <a:t>Production</a:t>
            </a:r>
            <a:r>
              <a:rPr lang="cs-CZ" sz="1000" dirty="0"/>
              <a:t>, 340. </a:t>
            </a:r>
            <a:r>
              <a:rPr lang="cs-CZ" sz="1000" dirty="0">
                <a:hlinkClick r:id="rId4"/>
              </a:rPr>
              <a:t>https://doi.org/10.1016/j.jclepro.2022.130796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2867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68CC66-0BAC-A78A-8FE2-767D697FA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9600"/>
            <a:ext cx="8596668" cy="4351762"/>
          </a:xfrm>
        </p:spPr>
        <p:txBody>
          <a:bodyPr wrap="square" numCol="1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Křemíkové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mono-krystalické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poly-krystalické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amorfní</a:t>
            </a:r>
          </a:p>
          <a:p>
            <a:pPr>
              <a:lnSpc>
                <a:spcPct val="150000"/>
              </a:lnSpc>
            </a:pPr>
            <a:r>
              <a:rPr lang="cs-CZ" dirty="0"/>
              <a:t>Tenkovrstvé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CdTe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CIGS</a:t>
            </a:r>
            <a:endParaRPr lang="cs-CZ" sz="2800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D32D63-2D85-45AF-4706-9392F6B6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20000"/>
            <a:ext cx="10080000" cy="90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000" dirty="0"/>
              <a:t>Typy solární fotovoltaických panelů</a:t>
            </a:r>
            <a:endParaRPr lang="en-US" sz="4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17F28A-8E0A-7F0E-5A7C-E456886A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354" y="5562000"/>
            <a:ext cx="720000" cy="1296000"/>
          </a:xfrm>
        </p:spPr>
        <p:txBody>
          <a:bodyPr/>
          <a:lstStyle/>
          <a:p>
            <a:pPr algn="ctr"/>
            <a:fld id="{87FE4E89-9B27-4AD7-9FD8-DEAC572DF941}" type="slidenum">
              <a:rPr lang="cs-CZ" sz="4000" smtClean="0"/>
              <a:pPr algn="ctr"/>
              <a:t>3</a:t>
            </a:fld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AEC8"/>
          </a:solidFill>
          <a:ln>
            <a:solidFill>
              <a:srgbClr val="00A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>
          <a:xfrm>
            <a:off x="0" y="5562000"/>
            <a:ext cx="1800000" cy="1296000"/>
          </a:xfrm>
        </p:spPr>
        <p:txBody>
          <a:bodyPr anchor="b"/>
          <a:lstStyle/>
          <a:p>
            <a:pPr algn="l"/>
            <a:r>
              <a:rPr lang="cs-CZ" dirty="0"/>
              <a:t>Ing. Antonín Šperlich</a:t>
            </a:r>
            <a:br>
              <a:rPr lang="cs-CZ" dirty="0"/>
            </a:br>
            <a:endParaRPr lang="cs-CZ" dirty="0"/>
          </a:p>
        </p:txBody>
      </p:sp>
      <p:sp>
        <p:nvSpPr>
          <p:cNvPr id="15" name="Zástupný symbol pro zápatí 11"/>
          <p:cNvSpPr txBox="1">
            <a:spLocks/>
          </p:cNvSpPr>
          <p:nvPr/>
        </p:nvSpPr>
        <p:spPr>
          <a:xfrm>
            <a:off x="0" y="90000"/>
            <a:ext cx="79200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b="1" dirty="0">
                <a:solidFill>
                  <a:schemeClr val="tx1"/>
                </a:solidFill>
              </a:rPr>
              <a:t>Týden výzkumu a inovací pro praxi a životní prostředí 2023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54" y="5628183"/>
            <a:ext cx="2124000" cy="1163634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8B68CC66-0BAC-A78A-8FE2-767D697FAAA1}"/>
              </a:ext>
            </a:extLst>
          </p:cNvPr>
          <p:cNvSpPr txBox="1">
            <a:spLocks/>
          </p:cNvSpPr>
          <p:nvPr/>
        </p:nvSpPr>
        <p:spPr>
          <a:xfrm>
            <a:off x="4881530" y="1688052"/>
            <a:ext cx="4392472" cy="4351762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/>
              <a:t>Ostatní (nové) technologie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Perovskitový článek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Grätzelův článek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Panely na bázi kvantových teček</a:t>
            </a:r>
          </a:p>
          <a:p>
            <a:pPr lvl="1"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1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32D63-2D85-45AF-4706-9392F6B6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20000"/>
            <a:ext cx="10080000" cy="90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000" dirty="0"/>
              <a:t>Struktura křemíkového solárního panelu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68CC66-0BAC-A78A-8FE2-767D697FA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9600"/>
            <a:ext cx="8596668" cy="43517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Tenký plát s pěti vrstvami</a:t>
            </a:r>
          </a:p>
          <a:p>
            <a:pPr>
              <a:lnSpc>
                <a:spcPct val="150000"/>
              </a:lnSpc>
            </a:pPr>
            <a:r>
              <a:rPr lang="cs-CZ" dirty="0"/>
              <a:t>Sklo, křemíkové články</a:t>
            </a:r>
            <a:br>
              <a:rPr lang="cs-CZ" dirty="0"/>
            </a:br>
            <a:r>
              <a:rPr lang="cs-CZ" dirty="0"/>
              <a:t>s dráty a zadní fólie</a:t>
            </a:r>
            <a:br>
              <a:rPr lang="cs-CZ" dirty="0"/>
            </a:br>
            <a:r>
              <a:rPr lang="cs-CZ" dirty="0"/>
              <a:t>jsou spojeny polymerem</a:t>
            </a:r>
            <a:br>
              <a:rPr lang="cs-CZ" dirty="0"/>
            </a:br>
            <a:r>
              <a:rPr lang="cs-CZ" dirty="0"/>
              <a:t>EVA</a:t>
            </a:r>
          </a:p>
          <a:p>
            <a:pPr>
              <a:lnSpc>
                <a:spcPct val="150000"/>
              </a:lnSpc>
            </a:pPr>
            <a:r>
              <a:rPr lang="cs-CZ" dirty="0"/>
              <a:t>Panel připomíná kompozit 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17F28A-8E0A-7F0E-5A7C-E456886A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354" y="5562000"/>
            <a:ext cx="720000" cy="1296000"/>
          </a:xfrm>
        </p:spPr>
        <p:txBody>
          <a:bodyPr/>
          <a:lstStyle/>
          <a:p>
            <a:pPr algn="ctr"/>
            <a:fld id="{87FE4E89-9B27-4AD7-9FD8-DEAC572DF941}" type="slidenum">
              <a:rPr lang="cs-CZ" sz="4000" smtClean="0"/>
              <a:pPr algn="ctr"/>
              <a:t>4</a:t>
            </a:fld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AEC8"/>
          </a:solidFill>
          <a:ln>
            <a:solidFill>
              <a:srgbClr val="00A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>
          <a:xfrm>
            <a:off x="0" y="5562000"/>
            <a:ext cx="1800000" cy="1296000"/>
          </a:xfrm>
        </p:spPr>
        <p:txBody>
          <a:bodyPr anchor="b"/>
          <a:lstStyle/>
          <a:p>
            <a:pPr algn="l"/>
            <a:r>
              <a:rPr lang="cs-CZ" dirty="0"/>
              <a:t>Ing. Antonín Šperlich</a:t>
            </a:r>
            <a:br>
              <a:rPr lang="cs-CZ" dirty="0"/>
            </a:br>
            <a:endParaRPr lang="cs-CZ" dirty="0"/>
          </a:p>
        </p:txBody>
      </p:sp>
      <p:sp>
        <p:nvSpPr>
          <p:cNvPr id="15" name="Zástupný symbol pro zápatí 11"/>
          <p:cNvSpPr txBox="1">
            <a:spLocks/>
          </p:cNvSpPr>
          <p:nvPr/>
        </p:nvSpPr>
        <p:spPr>
          <a:xfrm>
            <a:off x="0" y="90000"/>
            <a:ext cx="79200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b="1" dirty="0">
                <a:solidFill>
                  <a:schemeClr val="tx1"/>
                </a:solidFill>
              </a:rPr>
              <a:t>Týden výzkumu a inovací pro praxi a životní prostředí 2023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54" y="5628183"/>
            <a:ext cx="2124000" cy="11636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431" y="1620000"/>
            <a:ext cx="6729153" cy="36908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769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32D63-2D85-45AF-4706-9392F6B6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20000"/>
            <a:ext cx="10080000" cy="90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000" dirty="0"/>
              <a:t>Hmotnostní složení solárních panelů</a:t>
            </a:r>
            <a:endParaRPr lang="en-US" sz="4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17F28A-8E0A-7F0E-5A7C-E456886A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354" y="5562000"/>
            <a:ext cx="720000" cy="1296000"/>
          </a:xfrm>
        </p:spPr>
        <p:txBody>
          <a:bodyPr/>
          <a:lstStyle/>
          <a:p>
            <a:pPr algn="ctr"/>
            <a:fld id="{87FE4E89-9B27-4AD7-9FD8-DEAC572DF941}" type="slidenum">
              <a:rPr lang="cs-CZ" sz="4000" smtClean="0"/>
              <a:pPr algn="ctr"/>
              <a:t>5</a:t>
            </a:fld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AEC8"/>
          </a:solidFill>
          <a:ln>
            <a:solidFill>
              <a:srgbClr val="00A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>
          <a:xfrm>
            <a:off x="0" y="5562000"/>
            <a:ext cx="1800000" cy="1296000"/>
          </a:xfrm>
        </p:spPr>
        <p:txBody>
          <a:bodyPr anchor="b"/>
          <a:lstStyle/>
          <a:p>
            <a:pPr algn="l"/>
            <a:r>
              <a:rPr lang="cs-CZ" dirty="0"/>
              <a:t>Ing. Antonín Šperlich</a:t>
            </a:r>
            <a:br>
              <a:rPr lang="cs-CZ" dirty="0"/>
            </a:br>
            <a:endParaRPr lang="cs-CZ" dirty="0"/>
          </a:p>
        </p:txBody>
      </p:sp>
      <p:sp>
        <p:nvSpPr>
          <p:cNvPr id="15" name="Zástupný symbol pro zápatí 11"/>
          <p:cNvSpPr txBox="1">
            <a:spLocks/>
          </p:cNvSpPr>
          <p:nvPr/>
        </p:nvSpPr>
        <p:spPr>
          <a:xfrm>
            <a:off x="0" y="90000"/>
            <a:ext cx="79200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b="1" dirty="0">
                <a:solidFill>
                  <a:schemeClr val="tx1"/>
                </a:solidFill>
              </a:rPr>
              <a:t>Týden výzkumu a inovací pro praxi a životní prostředí 2023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54" y="5628183"/>
            <a:ext cx="2124000" cy="1163634"/>
          </a:xfrm>
          <a:prstGeom prst="rect">
            <a:avLst/>
          </a:prstGeom>
        </p:spPr>
      </p:pic>
      <p:graphicFrame>
        <p:nvGraphicFramePr>
          <p:cNvPr id="13" name="Zástupný obsah 12">
            <a:extLst>
              <a:ext uri="{FF2B5EF4-FFF2-40B4-BE49-F238E27FC236}">
                <a16:creationId xmlns:a16="http://schemas.microsoft.com/office/drawing/2014/main" id="{B6B0A24C-1663-F7DC-814D-87FD842B1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984857"/>
              </p:ext>
            </p:extLst>
          </p:nvPr>
        </p:nvGraphicFramePr>
        <p:xfrm>
          <a:off x="838200" y="178666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095AC006-DDC6-0BB5-83CD-2BD863F55BF9}"/>
              </a:ext>
            </a:extLst>
          </p:cNvPr>
          <p:cNvSpPr txBox="1"/>
          <p:nvPr/>
        </p:nvSpPr>
        <p:spPr>
          <a:xfrm>
            <a:off x="9709354" y="2305615"/>
            <a:ext cx="16922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Upraveno podle: Lim, M. S. W., He, D., </a:t>
            </a:r>
            <a:r>
              <a:rPr lang="cs-CZ" sz="1000" dirty="0" err="1"/>
              <a:t>Tiong</a:t>
            </a:r>
            <a:r>
              <a:rPr lang="cs-CZ" sz="1000" dirty="0"/>
              <a:t>, J. S. M., </a:t>
            </a:r>
            <a:r>
              <a:rPr lang="cs-CZ" sz="1000" dirty="0" err="1"/>
              <a:t>Hanson</a:t>
            </a:r>
            <a:r>
              <a:rPr lang="cs-CZ" sz="1000" dirty="0"/>
              <a:t>, S., </a:t>
            </a:r>
            <a:r>
              <a:rPr lang="cs-CZ" sz="1000" dirty="0" err="1"/>
              <a:t>Yang</a:t>
            </a:r>
            <a:r>
              <a:rPr lang="cs-CZ" sz="1000" dirty="0"/>
              <a:t>, T. C. K., </a:t>
            </a:r>
            <a:r>
              <a:rPr lang="cs-CZ" sz="1000" dirty="0" err="1"/>
              <a:t>Tiong</a:t>
            </a:r>
            <a:r>
              <a:rPr lang="cs-CZ" sz="1000" dirty="0"/>
              <a:t>, T. J., Pan, G. T., &amp; </a:t>
            </a:r>
            <a:r>
              <a:rPr lang="cs-CZ" sz="1000" dirty="0" err="1"/>
              <a:t>Chong</a:t>
            </a:r>
            <a:r>
              <a:rPr lang="cs-CZ" sz="1000" dirty="0"/>
              <a:t>, S. (2022). </a:t>
            </a:r>
            <a:r>
              <a:rPr lang="cs-CZ" sz="1000" dirty="0" err="1"/>
              <a:t>Experimental</a:t>
            </a:r>
            <a:r>
              <a:rPr lang="cs-CZ" sz="1000" dirty="0"/>
              <a:t>, </a:t>
            </a:r>
            <a:r>
              <a:rPr lang="cs-CZ" sz="1000" dirty="0" err="1"/>
              <a:t>economic</a:t>
            </a:r>
            <a:r>
              <a:rPr lang="cs-CZ" sz="1000" dirty="0"/>
              <a:t> and </a:t>
            </a:r>
            <a:r>
              <a:rPr lang="cs-CZ" sz="1000" dirty="0" err="1"/>
              <a:t>life</a:t>
            </a:r>
            <a:r>
              <a:rPr lang="cs-CZ" sz="1000" dirty="0"/>
              <a:t> </a:t>
            </a:r>
            <a:r>
              <a:rPr lang="cs-CZ" sz="1000" dirty="0" err="1"/>
              <a:t>cycle</a:t>
            </a:r>
            <a:r>
              <a:rPr lang="cs-CZ" sz="1000" dirty="0"/>
              <a:t> </a:t>
            </a:r>
            <a:r>
              <a:rPr lang="cs-CZ" sz="1000" dirty="0" err="1"/>
              <a:t>assessments</a:t>
            </a:r>
            <a:r>
              <a:rPr lang="cs-CZ" sz="1000" dirty="0"/>
              <a:t> </a:t>
            </a:r>
            <a:r>
              <a:rPr lang="cs-CZ" sz="1000" dirty="0" err="1"/>
              <a:t>of</a:t>
            </a:r>
            <a:r>
              <a:rPr lang="cs-CZ" sz="1000" dirty="0"/>
              <a:t> recycling end-</a:t>
            </a:r>
            <a:r>
              <a:rPr lang="cs-CZ" sz="1000" dirty="0" err="1"/>
              <a:t>of</a:t>
            </a:r>
            <a:r>
              <a:rPr lang="cs-CZ" sz="1000" dirty="0"/>
              <a:t>-</a:t>
            </a:r>
            <a:r>
              <a:rPr lang="cs-CZ" sz="1000" dirty="0" err="1"/>
              <a:t>life</a:t>
            </a:r>
            <a:r>
              <a:rPr lang="cs-CZ" sz="1000" dirty="0"/>
              <a:t> </a:t>
            </a:r>
            <a:r>
              <a:rPr lang="cs-CZ" sz="1000" dirty="0" err="1"/>
              <a:t>monocrystalline</a:t>
            </a:r>
            <a:r>
              <a:rPr lang="cs-CZ" sz="1000" dirty="0"/>
              <a:t> </a:t>
            </a:r>
            <a:r>
              <a:rPr lang="cs-CZ" sz="1000" dirty="0" err="1"/>
              <a:t>silicon</a:t>
            </a:r>
            <a:r>
              <a:rPr lang="cs-CZ" sz="1000" dirty="0"/>
              <a:t> </a:t>
            </a:r>
            <a:r>
              <a:rPr lang="cs-CZ" sz="1000" dirty="0" err="1"/>
              <a:t>photovoltaic</a:t>
            </a:r>
            <a:r>
              <a:rPr lang="cs-CZ" sz="1000" dirty="0"/>
              <a:t> </a:t>
            </a:r>
            <a:r>
              <a:rPr lang="cs-CZ" sz="1000" dirty="0" err="1"/>
              <a:t>modules</a:t>
            </a:r>
            <a:r>
              <a:rPr lang="cs-CZ" sz="1000" dirty="0"/>
              <a:t>. </a:t>
            </a:r>
            <a:r>
              <a:rPr lang="cs-CZ" sz="1000" dirty="0" err="1"/>
              <a:t>Journal</a:t>
            </a:r>
            <a:r>
              <a:rPr lang="cs-CZ" sz="1000" dirty="0"/>
              <a:t> </a:t>
            </a:r>
            <a:r>
              <a:rPr lang="cs-CZ" sz="1000" dirty="0" err="1"/>
              <a:t>of</a:t>
            </a:r>
            <a:r>
              <a:rPr lang="cs-CZ" sz="1000" dirty="0"/>
              <a:t> </a:t>
            </a:r>
            <a:r>
              <a:rPr lang="cs-CZ" sz="1000" dirty="0" err="1"/>
              <a:t>Cleaner</a:t>
            </a:r>
            <a:r>
              <a:rPr lang="cs-CZ" sz="1000" dirty="0"/>
              <a:t> </a:t>
            </a:r>
            <a:r>
              <a:rPr lang="cs-CZ" sz="1000" dirty="0" err="1"/>
              <a:t>Production</a:t>
            </a:r>
            <a:r>
              <a:rPr lang="cs-CZ" sz="1000" dirty="0"/>
              <a:t>, 340. </a:t>
            </a:r>
            <a:r>
              <a:rPr lang="cs-CZ" sz="1000" dirty="0">
                <a:hlinkClick r:id="rId4"/>
              </a:rPr>
              <a:t>https://doi.org/10.1016/j.jclepro.2022.130796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52527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32D63-2D85-45AF-4706-9392F6B6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20000"/>
            <a:ext cx="10080000" cy="90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000" dirty="0"/>
              <a:t>Struktura výzkumu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68CC66-0BAC-A78A-8FE2-767D697FA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9600"/>
            <a:ext cx="8596668" cy="435176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17F28A-8E0A-7F0E-5A7C-E456886A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354" y="5562000"/>
            <a:ext cx="720000" cy="1296000"/>
          </a:xfrm>
        </p:spPr>
        <p:txBody>
          <a:bodyPr/>
          <a:lstStyle/>
          <a:p>
            <a:pPr algn="ctr"/>
            <a:fld id="{87FE4E89-9B27-4AD7-9FD8-DEAC572DF941}" type="slidenum">
              <a:rPr lang="cs-CZ" sz="4000" smtClean="0"/>
              <a:pPr algn="ctr"/>
              <a:t>6</a:t>
            </a:fld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AEC8"/>
          </a:solidFill>
          <a:ln>
            <a:solidFill>
              <a:srgbClr val="00A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>
          <a:xfrm>
            <a:off x="0" y="5562000"/>
            <a:ext cx="1800000" cy="1296000"/>
          </a:xfrm>
        </p:spPr>
        <p:txBody>
          <a:bodyPr anchor="b"/>
          <a:lstStyle/>
          <a:p>
            <a:pPr algn="l"/>
            <a:r>
              <a:rPr lang="cs-CZ" dirty="0"/>
              <a:t>Ing. Antonín Šperlich</a:t>
            </a:r>
            <a:br>
              <a:rPr lang="cs-CZ" dirty="0"/>
            </a:br>
            <a:endParaRPr lang="cs-CZ" dirty="0"/>
          </a:p>
        </p:txBody>
      </p:sp>
      <p:sp>
        <p:nvSpPr>
          <p:cNvPr id="15" name="Zástupný symbol pro zápatí 11"/>
          <p:cNvSpPr txBox="1">
            <a:spLocks/>
          </p:cNvSpPr>
          <p:nvPr/>
        </p:nvSpPr>
        <p:spPr>
          <a:xfrm>
            <a:off x="0" y="90000"/>
            <a:ext cx="79200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b="1" dirty="0">
                <a:solidFill>
                  <a:schemeClr val="tx1"/>
                </a:solidFill>
              </a:rPr>
              <a:t>Týden výzkumu a inovací pro praxi a životní prostředí 2023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54" y="5628183"/>
            <a:ext cx="2124000" cy="116363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23166832"/>
              </p:ext>
            </p:extLst>
          </p:nvPr>
        </p:nvGraphicFramePr>
        <p:xfrm>
          <a:off x="677334" y="1620001"/>
          <a:ext cx="10720340" cy="366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191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32D63-2D85-45AF-4706-9392F6B6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20000"/>
            <a:ext cx="10080000" cy="90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000" dirty="0"/>
              <a:t>Charakterizace kovové části panelů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68CC66-0BAC-A78A-8FE2-767D697FA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9600"/>
            <a:ext cx="8596668" cy="435176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17F28A-8E0A-7F0E-5A7C-E456886A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354" y="5562000"/>
            <a:ext cx="720000" cy="1296000"/>
          </a:xfrm>
        </p:spPr>
        <p:txBody>
          <a:bodyPr/>
          <a:lstStyle/>
          <a:p>
            <a:pPr algn="ctr"/>
            <a:fld id="{87FE4E89-9B27-4AD7-9FD8-DEAC572DF941}" type="slidenum">
              <a:rPr lang="cs-CZ" sz="4000" smtClean="0"/>
              <a:pPr algn="ctr"/>
              <a:t>7</a:t>
            </a:fld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AEC8"/>
          </a:solidFill>
          <a:ln>
            <a:solidFill>
              <a:srgbClr val="00A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>
          <a:xfrm>
            <a:off x="0" y="5562000"/>
            <a:ext cx="1800000" cy="1296000"/>
          </a:xfrm>
        </p:spPr>
        <p:txBody>
          <a:bodyPr anchor="b"/>
          <a:lstStyle/>
          <a:p>
            <a:pPr algn="l"/>
            <a:r>
              <a:rPr lang="cs-CZ" dirty="0"/>
              <a:t>Ing. Antonín Šperlich</a:t>
            </a:r>
            <a:br>
              <a:rPr lang="cs-CZ" dirty="0"/>
            </a:br>
            <a:endParaRPr lang="cs-CZ" dirty="0"/>
          </a:p>
        </p:txBody>
      </p:sp>
      <p:sp>
        <p:nvSpPr>
          <p:cNvPr id="15" name="Zástupný symbol pro zápatí 11"/>
          <p:cNvSpPr txBox="1">
            <a:spLocks/>
          </p:cNvSpPr>
          <p:nvPr/>
        </p:nvSpPr>
        <p:spPr>
          <a:xfrm>
            <a:off x="0" y="90000"/>
            <a:ext cx="79200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b="1" dirty="0">
                <a:solidFill>
                  <a:schemeClr val="tx1"/>
                </a:solidFill>
              </a:rPr>
              <a:t>Týden výzkumu a inovací pro praxi a životní prostředí 2023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54" y="5628183"/>
            <a:ext cx="2124000" cy="11636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0" y="1625023"/>
            <a:ext cx="2234399" cy="2088000"/>
          </a:xfrm>
          <a:prstGeom prst="rect">
            <a:avLst/>
          </a:prstGeom>
        </p:spPr>
      </p:pic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1930651910"/>
              </p:ext>
            </p:extLst>
          </p:nvPr>
        </p:nvGraphicFramePr>
        <p:xfrm>
          <a:off x="2917199" y="1620000"/>
          <a:ext cx="8128000" cy="45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" name="TextovéPole 32"/>
          <p:cNvSpPr txBox="1"/>
          <p:nvPr/>
        </p:nvSpPr>
        <p:spPr>
          <a:xfrm>
            <a:off x="3254476" y="4316362"/>
            <a:ext cx="2052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• Měď</a:t>
            </a:r>
          </a:p>
          <a:p>
            <a:r>
              <a:rPr lang="cs-CZ" dirty="0"/>
              <a:t>• Pájka (cín a olovo)</a:t>
            </a:r>
          </a:p>
          <a:p>
            <a:r>
              <a:rPr lang="cs-CZ" dirty="0"/>
              <a:t>• </a:t>
            </a:r>
            <a:r>
              <a:rPr lang="cs-CZ" b="1" dirty="0"/>
              <a:t>Stříbro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9648865" y="2817834"/>
            <a:ext cx="18422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• Přesné koncentrace kovů</a:t>
            </a:r>
            <a:endParaRPr lang="cs-CZ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9648864" y="4765146"/>
            <a:ext cx="18422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• Úbytek po loužení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6924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32D63-2D85-45AF-4706-9392F6B6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20000"/>
            <a:ext cx="10080000" cy="90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000" dirty="0"/>
              <a:t>Složení kovové části panelů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68CC66-0BAC-A78A-8FE2-767D697FA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9600"/>
            <a:ext cx="8596668" cy="435176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17F28A-8E0A-7F0E-5A7C-E456886A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354" y="5562000"/>
            <a:ext cx="720000" cy="1296000"/>
          </a:xfrm>
        </p:spPr>
        <p:txBody>
          <a:bodyPr/>
          <a:lstStyle/>
          <a:p>
            <a:pPr algn="ctr"/>
            <a:fld id="{87FE4E89-9B27-4AD7-9FD8-DEAC572DF941}" type="slidenum">
              <a:rPr lang="cs-CZ" sz="4000" smtClean="0"/>
              <a:pPr algn="ctr"/>
              <a:t>8</a:t>
            </a:fld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AEC8"/>
          </a:solidFill>
          <a:ln>
            <a:solidFill>
              <a:srgbClr val="00A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>
          <a:xfrm>
            <a:off x="0" y="5562000"/>
            <a:ext cx="1800000" cy="1296000"/>
          </a:xfrm>
        </p:spPr>
        <p:txBody>
          <a:bodyPr anchor="b"/>
          <a:lstStyle/>
          <a:p>
            <a:pPr algn="l"/>
            <a:r>
              <a:rPr lang="cs-CZ" dirty="0"/>
              <a:t>Ing. Antonín Šperlich</a:t>
            </a:r>
            <a:br>
              <a:rPr lang="cs-CZ" dirty="0"/>
            </a:br>
            <a:endParaRPr lang="cs-CZ" dirty="0"/>
          </a:p>
        </p:txBody>
      </p:sp>
      <p:sp>
        <p:nvSpPr>
          <p:cNvPr id="15" name="Zástupný symbol pro zápatí 11"/>
          <p:cNvSpPr txBox="1">
            <a:spLocks/>
          </p:cNvSpPr>
          <p:nvPr/>
        </p:nvSpPr>
        <p:spPr>
          <a:xfrm>
            <a:off x="0" y="90000"/>
            <a:ext cx="79200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b="1" dirty="0">
                <a:solidFill>
                  <a:schemeClr val="tx1"/>
                </a:solidFill>
              </a:rPr>
              <a:t>Týden výzkumu a inovací pro praxi a životní prostředí 2023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54" y="5628183"/>
            <a:ext cx="2124000" cy="1163634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63DBBDB-2FD3-4E4A-F1EB-502ACED1B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330256"/>
              </p:ext>
            </p:extLst>
          </p:nvPr>
        </p:nvGraphicFramePr>
        <p:xfrm>
          <a:off x="677333" y="1620000"/>
          <a:ext cx="8127999" cy="14833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2559758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8583363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322252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cs-CZ" dirty="0"/>
                        <a:t>Vyloužený podíl [hm. %]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35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Materiál / Kyselina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Aqua fortis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Aqua regia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097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Dráty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81,62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87,99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37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Články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7,57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393915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0F00AC0A-B2E9-B7D7-38E5-6C9424B3E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82040"/>
              </p:ext>
            </p:extLst>
          </p:nvPr>
        </p:nvGraphicFramePr>
        <p:xfrm>
          <a:off x="678051" y="3336960"/>
          <a:ext cx="872859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074">
                  <a:extLst>
                    <a:ext uri="{9D8B030D-6E8A-4147-A177-3AD203B41FA5}">
                      <a16:colId xmlns:a16="http://schemas.microsoft.com/office/drawing/2014/main" val="5257356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537830939"/>
                    </a:ext>
                  </a:extLst>
                </a:gridCol>
                <a:gridCol w="938074">
                  <a:extLst>
                    <a:ext uri="{9D8B030D-6E8A-4147-A177-3AD203B41FA5}">
                      <a16:colId xmlns:a16="http://schemas.microsoft.com/office/drawing/2014/main" val="3390568353"/>
                    </a:ext>
                  </a:extLst>
                </a:gridCol>
                <a:gridCol w="938074">
                  <a:extLst>
                    <a:ext uri="{9D8B030D-6E8A-4147-A177-3AD203B41FA5}">
                      <a16:colId xmlns:a16="http://schemas.microsoft.com/office/drawing/2014/main" val="933556070"/>
                    </a:ext>
                  </a:extLst>
                </a:gridCol>
                <a:gridCol w="938074">
                  <a:extLst>
                    <a:ext uri="{9D8B030D-6E8A-4147-A177-3AD203B41FA5}">
                      <a16:colId xmlns:a16="http://schemas.microsoft.com/office/drawing/2014/main" val="1988402987"/>
                    </a:ext>
                  </a:extLst>
                </a:gridCol>
                <a:gridCol w="938074">
                  <a:extLst>
                    <a:ext uri="{9D8B030D-6E8A-4147-A177-3AD203B41FA5}">
                      <a16:colId xmlns:a16="http://schemas.microsoft.com/office/drawing/2014/main" val="1419963169"/>
                    </a:ext>
                  </a:extLst>
                </a:gridCol>
                <a:gridCol w="938074">
                  <a:extLst>
                    <a:ext uri="{9D8B030D-6E8A-4147-A177-3AD203B41FA5}">
                      <a16:colId xmlns:a16="http://schemas.microsoft.com/office/drawing/2014/main" val="1462366851"/>
                    </a:ext>
                  </a:extLst>
                </a:gridCol>
                <a:gridCol w="938074">
                  <a:extLst>
                    <a:ext uri="{9D8B030D-6E8A-4147-A177-3AD203B41FA5}">
                      <a16:colId xmlns:a16="http://schemas.microsoft.com/office/drawing/2014/main" val="401674340"/>
                    </a:ext>
                  </a:extLst>
                </a:gridCol>
                <a:gridCol w="938074">
                  <a:extLst>
                    <a:ext uri="{9D8B030D-6E8A-4147-A177-3AD203B41FA5}">
                      <a16:colId xmlns:a16="http://schemas.microsoft.com/office/drawing/2014/main" val="3253733123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r>
                        <a:rPr lang="cs-CZ" dirty="0"/>
                        <a:t>Koncentrace prvků pomocí ICP-OES [g/kg]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02435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Materiál / Prvek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Cu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Pb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Sn</a:t>
                      </a:r>
                      <a:endParaRPr lang="cs-CZ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Ag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5898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Dráty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Aqua fortis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n>
                            <a:noFill/>
                          </a:ln>
                        </a:rPr>
                        <a:t>810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544437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Aqua regia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n>
                            <a:noFill/>
                          </a:ln>
                        </a:rPr>
                        <a:t>790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35217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Články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Aqua fortis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0,08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0,43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842946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Aqua regia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0,43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932743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50FB0FA8-61C5-87C3-D94F-8057F1ED5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06672"/>
              </p:ext>
            </p:extLst>
          </p:nvPr>
        </p:nvGraphicFramePr>
        <p:xfrm>
          <a:off x="677333" y="3336960"/>
          <a:ext cx="872859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074">
                  <a:extLst>
                    <a:ext uri="{9D8B030D-6E8A-4147-A177-3AD203B41FA5}">
                      <a16:colId xmlns:a16="http://schemas.microsoft.com/office/drawing/2014/main" val="5257356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537830939"/>
                    </a:ext>
                  </a:extLst>
                </a:gridCol>
                <a:gridCol w="938074">
                  <a:extLst>
                    <a:ext uri="{9D8B030D-6E8A-4147-A177-3AD203B41FA5}">
                      <a16:colId xmlns:a16="http://schemas.microsoft.com/office/drawing/2014/main" val="3390568353"/>
                    </a:ext>
                  </a:extLst>
                </a:gridCol>
                <a:gridCol w="938074">
                  <a:extLst>
                    <a:ext uri="{9D8B030D-6E8A-4147-A177-3AD203B41FA5}">
                      <a16:colId xmlns:a16="http://schemas.microsoft.com/office/drawing/2014/main" val="933556070"/>
                    </a:ext>
                  </a:extLst>
                </a:gridCol>
                <a:gridCol w="938074">
                  <a:extLst>
                    <a:ext uri="{9D8B030D-6E8A-4147-A177-3AD203B41FA5}">
                      <a16:colId xmlns:a16="http://schemas.microsoft.com/office/drawing/2014/main" val="1988402987"/>
                    </a:ext>
                  </a:extLst>
                </a:gridCol>
                <a:gridCol w="938074">
                  <a:extLst>
                    <a:ext uri="{9D8B030D-6E8A-4147-A177-3AD203B41FA5}">
                      <a16:colId xmlns:a16="http://schemas.microsoft.com/office/drawing/2014/main" val="1419963169"/>
                    </a:ext>
                  </a:extLst>
                </a:gridCol>
                <a:gridCol w="938074">
                  <a:extLst>
                    <a:ext uri="{9D8B030D-6E8A-4147-A177-3AD203B41FA5}">
                      <a16:colId xmlns:a16="http://schemas.microsoft.com/office/drawing/2014/main" val="1462366851"/>
                    </a:ext>
                  </a:extLst>
                </a:gridCol>
                <a:gridCol w="938074">
                  <a:extLst>
                    <a:ext uri="{9D8B030D-6E8A-4147-A177-3AD203B41FA5}">
                      <a16:colId xmlns:a16="http://schemas.microsoft.com/office/drawing/2014/main" val="401674340"/>
                    </a:ext>
                  </a:extLst>
                </a:gridCol>
                <a:gridCol w="938074">
                  <a:extLst>
                    <a:ext uri="{9D8B030D-6E8A-4147-A177-3AD203B41FA5}">
                      <a16:colId xmlns:a16="http://schemas.microsoft.com/office/drawing/2014/main" val="3253733123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r>
                        <a:rPr lang="cs-CZ" dirty="0"/>
                        <a:t>Koncentrace prvků pomocí ICP-OES [g/kg]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02435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Materiál / Prvek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Cu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Pb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Sn</a:t>
                      </a:r>
                      <a:endParaRPr lang="cs-CZ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Ag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5898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Dráty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Aqua fortis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n>
                            <a:noFill/>
                          </a:ln>
                        </a:rPr>
                        <a:t>810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544437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Aqua regia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n>
                            <a:noFill/>
                          </a:ln>
                        </a:rPr>
                        <a:t>790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35217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Články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Aqua fortis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0,08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0,43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842946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Aqua regia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0,43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932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0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32D63-2D85-45AF-4706-9392F6B6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20000"/>
            <a:ext cx="10080000" cy="90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000" dirty="0"/>
              <a:t>Možnosti recyklace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68CC66-0BAC-A78A-8FE2-767D697FA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9600"/>
            <a:ext cx="8596668" cy="43517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Rozpojování celých panelů na menší kusy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Zejména pomocí namáhání na střih</a:t>
            </a:r>
          </a:p>
          <a:p>
            <a:pPr>
              <a:lnSpc>
                <a:spcPct val="150000"/>
              </a:lnSpc>
            </a:pPr>
            <a:r>
              <a:rPr lang="cs-CZ" dirty="0"/>
              <a:t>Selektivní drcení a mletí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Další zmenšení velikosti částic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Odstranění části skla</a:t>
            </a:r>
          </a:p>
          <a:p>
            <a:pPr>
              <a:lnSpc>
                <a:spcPct val="150000"/>
              </a:lnSpc>
            </a:pPr>
            <a:r>
              <a:rPr lang="cs-CZ" dirty="0"/>
              <a:t>Tepelné zpracování polymerů</a:t>
            </a:r>
          </a:p>
          <a:p>
            <a:pPr>
              <a:lnSpc>
                <a:spcPct val="150000"/>
              </a:lnSpc>
            </a:pPr>
            <a:r>
              <a:rPr lang="cs-CZ" dirty="0"/>
              <a:t>Kyselinové loužení kovů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17F28A-8E0A-7F0E-5A7C-E456886A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354" y="5562000"/>
            <a:ext cx="720000" cy="1296000"/>
          </a:xfrm>
        </p:spPr>
        <p:txBody>
          <a:bodyPr/>
          <a:lstStyle/>
          <a:p>
            <a:pPr algn="ctr"/>
            <a:fld id="{87FE4E89-9B27-4AD7-9FD8-DEAC572DF941}" type="slidenum">
              <a:rPr lang="cs-CZ" sz="4000" smtClean="0"/>
              <a:pPr algn="ctr"/>
              <a:t>9</a:t>
            </a:fld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AEC8"/>
          </a:solidFill>
          <a:ln>
            <a:solidFill>
              <a:srgbClr val="00A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>
          <a:xfrm>
            <a:off x="0" y="5562000"/>
            <a:ext cx="1800000" cy="1296000"/>
          </a:xfrm>
        </p:spPr>
        <p:txBody>
          <a:bodyPr anchor="b"/>
          <a:lstStyle/>
          <a:p>
            <a:pPr algn="l"/>
            <a:r>
              <a:rPr lang="cs-CZ" dirty="0"/>
              <a:t>Ing. Antonín Šperlich</a:t>
            </a:r>
            <a:br>
              <a:rPr lang="cs-CZ" dirty="0"/>
            </a:br>
            <a:endParaRPr lang="cs-CZ" dirty="0"/>
          </a:p>
        </p:txBody>
      </p:sp>
      <p:sp>
        <p:nvSpPr>
          <p:cNvPr id="15" name="Zástupný symbol pro zápatí 11"/>
          <p:cNvSpPr txBox="1">
            <a:spLocks/>
          </p:cNvSpPr>
          <p:nvPr/>
        </p:nvSpPr>
        <p:spPr>
          <a:xfrm>
            <a:off x="0" y="90000"/>
            <a:ext cx="79200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b="1" dirty="0">
                <a:solidFill>
                  <a:schemeClr val="tx1"/>
                </a:solidFill>
              </a:rPr>
              <a:t>Týden výzkumu a inovací pro praxi a životní prostředí 2023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54" y="5628183"/>
            <a:ext cx="2124000" cy="1163634"/>
          </a:xfrm>
          <a:prstGeom prst="rect">
            <a:avLst/>
          </a:prstGeom>
        </p:spPr>
      </p:pic>
      <p:pic>
        <p:nvPicPr>
          <p:cNvPr id="5" name="Obrázek 4" descr="Obsah obrázku Nerost, umění, keramika, skála&#10;&#10;Popis byl vytvořen automaticky">
            <a:extLst>
              <a:ext uri="{FF2B5EF4-FFF2-40B4-BE49-F238E27FC236}">
                <a16:creationId xmlns:a16="http://schemas.microsoft.com/office/drawing/2014/main" id="{243C96E7-8C02-15F9-DF63-25D192561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07" y="867935"/>
            <a:ext cx="4078094" cy="20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AC6B0CC-F4A2-9DC5-FA57-A7AFDA3DBC6E}"/>
              </a:ext>
            </a:extLst>
          </p:cNvPr>
          <p:cNvCxnSpPr>
            <a:cxnSpLocks/>
          </p:cNvCxnSpPr>
          <p:nvPr/>
        </p:nvCxnSpPr>
        <p:spPr>
          <a:xfrm rot="5400000">
            <a:off x="6778666" y="2145101"/>
            <a:ext cx="1188000" cy="900000"/>
          </a:xfrm>
          <a:prstGeom prst="bentConnector3">
            <a:avLst>
              <a:gd name="adj1" fmla="val 4528"/>
            </a:avLst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3E082C3-6038-6BC9-FB62-B88B200D5E20}"/>
              </a:ext>
            </a:extLst>
          </p:cNvPr>
          <p:cNvCxnSpPr/>
          <p:nvPr/>
        </p:nvCxnSpPr>
        <p:spPr>
          <a:xfrm flipH="1">
            <a:off x="9468000" y="2114362"/>
            <a:ext cx="0" cy="108000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 descr="Obsah obrázku stříbrné&#10;&#10;Popis byl vytvořen automaticky">
            <a:extLst>
              <a:ext uri="{FF2B5EF4-FFF2-40B4-BE49-F238E27FC236}">
                <a16:creationId xmlns:a16="http://schemas.microsoft.com/office/drawing/2014/main" id="{FF0C0BC4-316B-705C-6F90-CC493B985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55" y="3204672"/>
            <a:ext cx="2755934" cy="20301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Obrázek 16" descr="Obsah obrázku Průhledný materiál, Průhlednost, interiér, láhev&#10;&#10;Popis byl vytvořen automaticky">
            <a:extLst>
              <a:ext uri="{FF2B5EF4-FFF2-40B4-BE49-F238E27FC236}">
                <a16:creationId xmlns:a16="http://schemas.microsoft.com/office/drawing/2014/main" id="{38960943-6BEC-0B23-6CAA-DC1018108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341" y="3188331"/>
            <a:ext cx="1224000" cy="22324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Obrázek 17" descr="Obsah obrázku láhev, interiér, umělá hmota, nádobí&#10;&#10;Popis byl vytvořen automaticky">
            <a:extLst>
              <a:ext uri="{FF2B5EF4-FFF2-40B4-BE49-F238E27FC236}">
                <a16:creationId xmlns:a16="http://schemas.microsoft.com/office/drawing/2014/main" id="{63840C00-6A87-6D84-BFC1-6FC83AB191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477" y="3208427"/>
            <a:ext cx="1437918" cy="2628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2" name="Přímá spojnice se šipkou 6">
            <a:extLst>
              <a:ext uri="{FF2B5EF4-FFF2-40B4-BE49-F238E27FC236}">
                <a16:creationId xmlns:a16="http://schemas.microsoft.com/office/drawing/2014/main" id="{EE11C369-3541-5A39-FA93-CB2CA930D96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71341" y="1784331"/>
            <a:ext cx="1908000" cy="900000"/>
          </a:xfrm>
          <a:prstGeom prst="bentConnector3">
            <a:avLst>
              <a:gd name="adj1" fmla="val 2720"/>
            </a:avLst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CAA2C36-77DA-ED48-C5F9-6149378EB6AD}"/>
              </a:ext>
            </a:extLst>
          </p:cNvPr>
          <p:cNvSpPr txBox="1"/>
          <p:nvPr/>
        </p:nvSpPr>
        <p:spPr>
          <a:xfrm>
            <a:off x="6848368" y="5234122"/>
            <a:ext cx="3600000" cy="7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3200" dirty="0"/>
              <a:t>Křemíkové články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8DDB42-026E-02D8-502A-3A3BF0E136E0}"/>
              </a:ext>
            </a:extLst>
          </p:cNvPr>
          <p:cNvSpPr txBox="1"/>
          <p:nvPr/>
        </p:nvSpPr>
        <p:spPr>
          <a:xfrm>
            <a:off x="5147127" y="4611775"/>
            <a:ext cx="1800000" cy="7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3200" dirty="0"/>
              <a:t>Sklo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771A172-AE38-A673-23A1-3B803ACBA0E0}"/>
              </a:ext>
            </a:extLst>
          </p:cNvPr>
          <p:cNvSpPr txBox="1"/>
          <p:nvPr/>
        </p:nvSpPr>
        <p:spPr>
          <a:xfrm>
            <a:off x="10425341" y="3218066"/>
            <a:ext cx="1800000" cy="7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3200" dirty="0"/>
              <a:t>Dráty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FFF2E863-E0DE-B5F3-EF42-EF0064D4C1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7" y="1620000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8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</TotalTime>
  <Words>777</Words>
  <Application>Microsoft Office PowerPoint</Application>
  <PresentationFormat>Širokoúhlá obrazovka</PresentationFormat>
  <Paragraphs>198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Motiv Office</vt:lpstr>
      <vt:lpstr>Recyklace solárních fotovoltaických panelů</vt:lpstr>
      <vt:lpstr>Úvod – Proč recyklovat solární panely?</vt:lpstr>
      <vt:lpstr>Typy solární fotovoltaických panelů</vt:lpstr>
      <vt:lpstr>Struktura křemíkového solárního panelu</vt:lpstr>
      <vt:lpstr>Hmotnostní složení solárních panelů</vt:lpstr>
      <vt:lpstr>Struktura výzkumu</vt:lpstr>
      <vt:lpstr>Charakterizace kovové části panelů</vt:lpstr>
      <vt:lpstr>Složení kovové části panelů</vt:lpstr>
      <vt:lpstr>Možnosti recyklace</vt:lpstr>
      <vt:lpstr>Závěr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Kontrola KVV</dc:title>
  <dc:creator>Antonín Šperlich</dc:creator>
  <cp:lastModifiedBy>Sperlich Antonin</cp:lastModifiedBy>
  <cp:revision>89</cp:revision>
  <dcterms:created xsi:type="dcterms:W3CDTF">2023-04-05T06:14:06Z</dcterms:created>
  <dcterms:modified xsi:type="dcterms:W3CDTF">2023-10-19T06:06:03Z</dcterms:modified>
</cp:coreProperties>
</file>