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4" r:id="rId3"/>
    <p:sldId id="338" r:id="rId4"/>
    <p:sldId id="335" r:id="rId5"/>
    <p:sldId id="343" r:id="rId6"/>
    <p:sldId id="392" r:id="rId7"/>
    <p:sldId id="393" r:id="rId8"/>
    <p:sldId id="353" r:id="rId9"/>
    <p:sldId id="394" r:id="rId10"/>
    <p:sldId id="385" r:id="rId11"/>
    <p:sldId id="384" r:id="rId12"/>
    <p:sldId id="391" r:id="rId13"/>
    <p:sldId id="383" r:id="rId14"/>
    <p:sldId id="388" r:id="rId15"/>
    <p:sldId id="389" r:id="rId16"/>
    <p:sldId id="386" r:id="rId17"/>
    <p:sldId id="387" r:id="rId18"/>
    <p:sldId id="390" r:id="rId19"/>
    <p:sldId id="298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81F62A"/>
    <a:srgbClr val="63D3A6"/>
    <a:srgbClr val="5AC8AF"/>
    <a:srgbClr val="969696"/>
    <a:srgbClr val="B9006E"/>
    <a:srgbClr val="4BC8FF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690FF-D806-44F0-8439-3DAEE2032A82}" v="7" dt="2023-10-17T13:15:19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62397" autoAdjust="0"/>
  </p:normalViewPr>
  <p:slideViewPr>
    <p:cSldViewPr snapToGrid="0">
      <p:cViewPr varScale="1">
        <p:scale>
          <a:sx n="67" d="100"/>
          <a:sy n="67" d="100"/>
        </p:scale>
        <p:origin x="2514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a Tóthová" userId="7c1d9745-1566-4aad-a9be-f0bae227d01b" providerId="ADAL" clId="{DB9825CF-D9C6-465F-A832-312EB2FCEA89}"/>
    <pc:docChg chg="modSld sldOrd">
      <pc:chgData name="Dominika Tóthová" userId="7c1d9745-1566-4aad-a9be-f0bae227d01b" providerId="ADAL" clId="{DB9825CF-D9C6-465F-A832-312EB2FCEA89}" dt="2023-10-18T11:51:35.798" v="2"/>
      <pc:docMkLst>
        <pc:docMk/>
      </pc:docMkLst>
      <pc:sldChg chg="modSp mod">
        <pc:chgData name="Dominika Tóthová" userId="7c1d9745-1566-4aad-a9be-f0bae227d01b" providerId="ADAL" clId="{DB9825CF-D9C6-465F-A832-312EB2FCEA89}" dt="2023-10-18T11:43:53.300" v="0" actId="113"/>
        <pc:sldMkLst>
          <pc:docMk/>
          <pc:sldMk cId="918126711" sldId="256"/>
        </pc:sldMkLst>
        <pc:spChg chg="mod">
          <ac:chgData name="Dominika Tóthová" userId="7c1d9745-1566-4aad-a9be-f0bae227d01b" providerId="ADAL" clId="{DB9825CF-D9C6-465F-A832-312EB2FCEA89}" dt="2023-10-18T11:43:53.300" v="0" actId="113"/>
          <ac:spMkLst>
            <pc:docMk/>
            <pc:sldMk cId="918126711" sldId="256"/>
            <ac:spMk id="5" creationId="{00000000-0000-0000-0000-000000000000}"/>
          </ac:spMkLst>
        </pc:spChg>
      </pc:sldChg>
      <pc:sldChg chg="ord">
        <pc:chgData name="Dominika Tóthová" userId="7c1d9745-1566-4aad-a9be-f0bae227d01b" providerId="ADAL" clId="{DB9825CF-D9C6-465F-A832-312EB2FCEA89}" dt="2023-10-18T11:51:35.798" v="2"/>
        <pc:sldMkLst>
          <pc:docMk/>
          <pc:sldMk cId="1093167958" sldId="3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elnice.cz/resources/upload/data/1395_telnicka-abeceda-trideni-odpadu-2015-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struk@econ.muni.cz" TargetMode="External"/><Relationship Id="rId2" Type="http://schemas.openxmlformats.org/officeDocument/2006/relationships/hyperlink" Target="mailto:jana.soukopova@econ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obhjmk.cz/" TargetMode="External"/><Relationship Id="rId4" Type="http://schemas.openxmlformats.org/officeDocument/2006/relationships/hyperlink" Target="https://sci.econ.muni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066513"/>
            <a:ext cx="7974000" cy="698497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endParaRPr lang="cs-CZ" altLang="cs-CZ" dirty="0"/>
          </a:p>
          <a:p>
            <a:r>
              <a:rPr lang="cs-CZ" altLang="cs-CZ" dirty="0"/>
              <a:t>TVIP Obce a odpady - Hustopeče 19. 10. 2023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388358"/>
            <a:ext cx="11361600" cy="1374476"/>
          </a:xfrm>
        </p:spPr>
        <p:txBody>
          <a:bodyPr/>
          <a:lstStyle/>
          <a:p>
            <a:r>
              <a:rPr lang="cs-CZ" sz="3600" dirty="0"/>
              <a:t>Metodika pro obce zaměřená na zvyšování třídění odpadů</a:t>
            </a:r>
            <a:endParaRPr lang="en-GB" sz="2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4279374"/>
            <a:ext cx="11361600" cy="1380264"/>
          </a:xfrm>
        </p:spPr>
        <p:txBody>
          <a:bodyPr/>
          <a:lstStyle/>
          <a:p>
            <a:r>
              <a:rPr lang="cs-CZ" dirty="0"/>
              <a:t>doc. Ing. Mgr. Jana Soukopová, Ph.D</a:t>
            </a:r>
          </a:p>
          <a:p>
            <a:r>
              <a:rPr lang="cs-CZ" b="1" dirty="0"/>
              <a:t>Ing. Dominika Tóthová, Ph.D.</a:t>
            </a:r>
          </a:p>
          <a:p>
            <a:r>
              <a:rPr lang="cs-CZ" dirty="0"/>
              <a:t>Bc. Pavel Novák</a:t>
            </a:r>
          </a:p>
        </p:txBody>
      </p:sp>
      <p:pic>
        <p:nvPicPr>
          <p:cNvPr id="9" name="Picture 19" descr="Výsledek obrázku pro odp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4279374"/>
            <a:ext cx="3915554" cy="22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116DE3AC-C1D4-46C1-BA4C-44AA31849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08" y="378000"/>
            <a:ext cx="1261875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2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419C36-FB0C-4860-8D26-5264865FC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4A93E0-88F5-4A24-887D-B47A8297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Informační a vzdělávací (komunikační) kampaň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F007E4-84EB-4054-A648-E466B6BC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Klíčové: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typ komunikované informace, 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obsah komunikace,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zvolená forma komunikace a její přizpůsobení povaze cílové skupiny (je nutné např. respektovat kulturu, zvyky a další podobné aspekty), 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vhodné načasování.</a:t>
            </a:r>
          </a:p>
          <a:p>
            <a:r>
              <a:rPr lang="cs-CZ" dirty="0"/>
              <a:t>Zásady</a:t>
            </a:r>
          </a:p>
          <a:p>
            <a:pPr lvl="1"/>
            <a:r>
              <a:rPr lang="cs-CZ" dirty="0"/>
              <a:t>srozumitelnost informací („vyprávění příběhů“);</a:t>
            </a:r>
          </a:p>
          <a:p>
            <a:pPr lvl="1"/>
            <a:r>
              <a:rPr lang="cs-CZ" dirty="0"/>
              <a:t>jednoduchost a zřetelnost informací, které jsou cílové skupině podávány prostřednictvím zprávy,</a:t>
            </a:r>
          </a:p>
          <a:p>
            <a:pPr lvl="1"/>
            <a:r>
              <a:rPr lang="cs-CZ" dirty="0"/>
              <a:t>předávání pouze ověřených a hodnotných informací, které zároveň podporují kredibilitu tvůrce kampaně</a:t>
            </a:r>
          </a:p>
        </p:txBody>
      </p:sp>
    </p:spTree>
    <p:extLst>
      <p:ext uri="{BB962C8B-B14F-4D97-AF65-F5344CB8AC3E}">
        <p14:creationId xmlns:p14="http://schemas.microsoft.com/office/powerpoint/2010/main" val="987683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CB7B5A-DB98-4728-B00A-8A58F03C4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080D94F-DE35-4C6E-9128-194F65FA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kanály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843E757-6286-4949-A073-795F08D2499D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024777" y="1171575"/>
            <a:ext cx="5219998" cy="4784773"/>
          </a:xfrm>
        </p:spPr>
        <p:txBody>
          <a:bodyPr/>
          <a:lstStyle/>
          <a:p>
            <a:r>
              <a:rPr lang="cs-CZ" dirty="0"/>
              <a:t>Brožury, letáky a jiné tiskoviny (infografiky)</a:t>
            </a:r>
          </a:p>
          <a:p>
            <a:pPr lvl="1"/>
            <a:r>
              <a:rPr lang="cs-CZ" dirty="0"/>
              <a:t>Současné zdroje </a:t>
            </a:r>
          </a:p>
          <a:p>
            <a:pPr lvl="1"/>
            <a:r>
              <a:rPr lang="cs-CZ" dirty="0"/>
              <a:t>Proč třídit, co se děje s odpadem když zůstane v přírodě nebo jak dlouho se rozkládá na skládkách </a:t>
            </a:r>
          </a:p>
          <a:p>
            <a:r>
              <a:rPr lang="cs-CZ" dirty="0"/>
              <a:t>Sociální média </a:t>
            </a:r>
          </a:p>
          <a:p>
            <a:pPr lvl="1"/>
            <a:r>
              <a:rPr lang="cs-CZ" dirty="0"/>
              <a:t>Možnosti a dobré praxe</a:t>
            </a:r>
          </a:p>
          <a:p>
            <a:r>
              <a:rPr lang="cs-CZ" dirty="0"/>
              <a:t>Zpravodaj a Webové stránky</a:t>
            </a:r>
          </a:p>
          <a:p>
            <a:r>
              <a:rPr lang="cs-CZ" dirty="0" err="1"/>
              <a:t>Nudging</a:t>
            </a:r>
            <a:r>
              <a:rPr lang="cs-CZ" dirty="0"/>
              <a:t> – možnosti pro obce</a:t>
            </a:r>
          </a:p>
          <a:p>
            <a:r>
              <a:rPr lang="cs-CZ" dirty="0"/>
              <a:t>Doorstepping</a:t>
            </a:r>
          </a:p>
          <a:p>
            <a:r>
              <a:rPr lang="cs-CZ" dirty="0"/>
              <a:t>Pořádání akcí</a:t>
            </a:r>
          </a:p>
          <a:p>
            <a:r>
              <a:rPr lang="cs-CZ" dirty="0"/>
              <a:t>Celebrity a zábavní průmysl</a:t>
            </a:r>
          </a:p>
          <a:p>
            <a:pPr lvl="1"/>
            <a:r>
              <a:rPr lang="cs-CZ" dirty="0"/>
              <a:t>youtuber testování obec Rašovice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1CA2A2-C8BE-432A-B87D-EF0BBE3802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624158"/>
            <a:ext cx="5219997" cy="4178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35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419C36-FB0C-4860-8D26-5264865FC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4A93E0-88F5-4A24-887D-B47A8297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Informační a vzdělávací (komunikační) kampaň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F007E4-84EB-4054-A648-E466B6BC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Cílové skupiny - rozdíly: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veřejnost, 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žáci a studenti,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drobní živnostníci, </a:t>
            </a:r>
          </a:p>
          <a:p>
            <a:r>
              <a:rPr lang="cs-CZ" dirty="0"/>
              <a:t>Doporučení</a:t>
            </a:r>
          </a:p>
          <a:p>
            <a:pPr lvl="1"/>
            <a:r>
              <a:rPr lang="x-none" dirty="0"/>
              <a:t>Stanovení záměru a cílů kampaně</a:t>
            </a:r>
            <a:endParaRPr lang="cs-CZ" dirty="0"/>
          </a:p>
          <a:p>
            <a:pPr lvl="1"/>
            <a:r>
              <a:rPr lang="x-none" dirty="0"/>
              <a:t>Výběr cílových skupin, výběr témat a volba nástrojů, resp. informačních kanálů</a:t>
            </a:r>
            <a:endParaRPr lang="cs-CZ" dirty="0"/>
          </a:p>
          <a:p>
            <a:pPr lvl="1"/>
            <a:r>
              <a:rPr lang="x-none" dirty="0"/>
              <a:t>Časový plán a rozpočet kampaně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41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A532BB-26EB-4099-AAFF-F892EDC1A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1FE8DF-6A7B-4D39-8A1B-710864B2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komunikační kampaně – příklady a manuál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8068A22-C5CE-43FD-BBCD-EEAAEED0FE29}"/>
              </a:ext>
            </a:extLst>
          </p:cNvPr>
          <p:cNvSpPr/>
          <p:nvPr/>
        </p:nvSpPr>
        <p:spPr>
          <a:xfrm>
            <a:off x="867080" y="1967763"/>
            <a:ext cx="8204433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Webové stránky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Sociální média 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Letáky a brožury (infografiky)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Zpravodaj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Dobré praxe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dirty="0"/>
              <a:t>Školní vzdělávání</a:t>
            </a:r>
            <a:endParaRPr lang="cs-CZ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0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6CF279-84E5-4A03-98CD-D04FF7C96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5BFC80-50D0-47D6-9EDB-A8A46E680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64FAFC-E080-42A9-9616-AAEBCAFF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stránky obcí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67A0A89-22CF-4685-90A8-EA1235FEB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65129"/>
              </p:ext>
            </p:extLst>
          </p:nvPr>
        </p:nvGraphicFramePr>
        <p:xfrm>
          <a:off x="6248402" y="1323687"/>
          <a:ext cx="5754370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4370">
                  <a:extLst>
                    <a:ext uri="{9D8B030D-6E8A-4147-A177-3AD203B41FA5}">
                      <a16:colId xmlns:a16="http://schemas.microsoft.com/office/drawing/2014/main" val="12430724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cs-CZ" sz="1200" dirty="0">
                          <a:effectLst/>
                        </a:rPr>
                        <a:t>Telnice</a:t>
                      </a:r>
                      <a:endParaRPr lang="cs-CZ" sz="1000" u="sng" dirty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cs-CZ" sz="1200" u="sng" dirty="0">
                          <a:effectLst/>
                        </a:rPr>
                        <a:t>Obec Telnice připravila pro </a:t>
                      </a:r>
                      <a:r>
                        <a:rPr lang="cs-CZ" sz="1200" dirty="0">
                          <a:effectLst/>
                        </a:rPr>
                        <a:t>své občany Abecedu třídění odpadu, v níž se občané mohou jednoduše zorientovat a zjistit, který odpad mají jakým způsobem třídit. Dokument lze získat </a:t>
                      </a:r>
                      <a:r>
                        <a:rPr lang="cs-CZ" sz="1200" dirty="0">
                          <a:effectLst/>
                          <a:hlinkClick r:id="rId2"/>
                        </a:rPr>
                        <a:t>zde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000" dirty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cs-CZ" sz="1200" dirty="0">
                          <a:effectLst/>
                        </a:rPr>
                        <a:t>Ukázka abecedy třídění odpadu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85268"/>
                  </a:ext>
                </a:extLst>
              </a:tr>
            </a:tbl>
          </a:graphicData>
        </a:graphic>
      </p:graphicFrame>
      <p:pic>
        <p:nvPicPr>
          <p:cNvPr id="3073" name="Obrázek 1" descr="A screenshot of a computer&#10;&#10;Description automatically generated">
            <a:extLst>
              <a:ext uri="{FF2B5EF4-FFF2-40B4-BE49-F238E27FC236}">
                <a16:creationId xmlns:a16="http://schemas.microsoft.com/office/drawing/2014/main" id="{3E5B111B-91AA-4E05-8BCE-D93D5343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16578"/>
            <a:ext cx="5761037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0B9D15-7876-4997-BF8B-49C89C27D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2" y="1442646"/>
            <a:ext cx="5943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6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23F426-7C62-4111-BB38-984DC0642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52541A-3F60-41F9-848C-63AEB060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média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6F7E6C-88E6-4195-BDFC-34467F9C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310" y="1302205"/>
            <a:ext cx="9074604" cy="54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0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BEE7DD-D263-41CC-9985-0D7D1B971E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b="0" kern="1200"/>
              <a:pPr>
                <a:spcAft>
                  <a:spcPts val="600"/>
                </a:spcAft>
              </a:pPr>
              <a:t>16</a:t>
            </a:fld>
            <a:endParaRPr lang="cs-CZ" altLang="cs-CZ" b="0" kern="12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CEEF31B-D1DB-2DAE-BF28-F8AF873C3C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r>
              <a:rPr lang="cs-CZ" dirty="0"/>
              <a:t>Klíčový je slogan</a:t>
            </a:r>
          </a:p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E14873-EB06-4CFB-9C87-49381739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Letáky, brožury a jiné tiskoviny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52A0043-3E35-2253-FD68-5D92E40B54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r>
              <a:rPr lang="cs-CZ" dirty="0"/>
              <a:t>Příklady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180DBC-D2A7-436F-8769-6DE90E17F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1500" b="0" dirty="0"/>
              <a:t>„Obec </a:t>
            </a:r>
            <a:r>
              <a:rPr lang="cs-CZ" sz="1500" b="0" dirty="0" err="1"/>
              <a:t>xxx</a:t>
            </a:r>
            <a:r>
              <a:rPr lang="cs-CZ" sz="1500" b="0" dirty="0"/>
              <a:t> třídí odpad“ nebo „Město </a:t>
            </a:r>
            <a:r>
              <a:rPr lang="cs-CZ" sz="1500" b="0" dirty="0" err="1"/>
              <a:t>xxx</a:t>
            </a:r>
            <a:r>
              <a:rPr lang="cs-CZ" sz="1500" b="0" dirty="0"/>
              <a:t> třídí odpad“;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1500" b="0" dirty="0"/>
              <a:t>„Tříděním vyděláváme“;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1500" b="0" dirty="0"/>
              <a:t>„Děkujeme, že třídíte“ nebo „Děkujeme, že se zapojujete od samého počátku“;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1500" b="0" dirty="0"/>
              <a:t>„Třídění odpadu má smysl, šetří energii a pomáhá se snižováním emisí“;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1500" b="0" dirty="0"/>
              <a:t>„Třídění odpadů se vyplatí! aneb Proč a jak správně třídit odpad“.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sz="1500" b="0" dirty="0"/>
          </a:p>
        </p:txBody>
      </p:sp>
      <p:pic>
        <p:nvPicPr>
          <p:cNvPr id="10" name="Picture 3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AB57BD41-43A5-4640-90AB-0284A72C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62091"/>
            <a:ext cx="5910858" cy="31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00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511A31-0CBA-439D-8A29-B966B5C06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6417DB6-E3C9-4579-9586-CE3A1E00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pic>
        <p:nvPicPr>
          <p:cNvPr id="2050" name="Obrázek 1">
            <a:extLst>
              <a:ext uri="{FF2B5EF4-FFF2-40B4-BE49-F238E27FC236}">
                <a16:creationId xmlns:a16="http://schemas.microsoft.com/office/drawing/2014/main" id="{782CDB45-12A3-4DAE-99ED-99F66482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290515"/>
            <a:ext cx="66008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Obec Jenišovice | Odpady, třídění odpadů, ...">
            <a:extLst>
              <a:ext uri="{FF2B5EF4-FFF2-40B4-BE49-F238E27FC236}">
                <a16:creationId xmlns:a16="http://schemas.microsoft.com/office/drawing/2014/main" id="{5988B851-3EF6-433D-94FE-513EBEF31D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6" y="1869348"/>
            <a:ext cx="4361771" cy="3119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05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764F8E-EAF3-4634-A580-F2C3F68ED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E0B9424-DCAC-4DCC-A752-27ACB0DC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Doorstepping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F48A7E1-3276-426F-A267-D90240364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25" y="1909929"/>
            <a:ext cx="5219700" cy="37048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7C3EA27-6D68-498F-9BF7-BDF138286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77" y="1876424"/>
            <a:ext cx="55435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3000" dirty="0">
              <a:latin typeface="Varela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3000" dirty="0">
                <a:latin typeface="Varela"/>
              </a:rPr>
              <a:t>Komunikace pro spolupráci a zapojení do testování metodiky: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3000" b="1" dirty="0">
                <a:solidFill>
                  <a:srgbClr val="0000DC"/>
                </a:solidFill>
                <a:latin typeface="Vare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jana.soukopova@econ.muni.cz</a:t>
            </a:r>
            <a:r>
              <a:rPr lang="cs-CZ" sz="3000" dirty="0">
                <a:latin typeface="Varela"/>
                <a:ea typeface="Cambria Math" panose="02040503050406030204" pitchFamily="18" charset="0"/>
              </a:rPr>
              <a:t>, </a:t>
            </a:r>
            <a:r>
              <a:rPr lang="cs-CZ" sz="3000" b="1" dirty="0">
                <a:solidFill>
                  <a:srgbClr val="0000DC"/>
                </a:solidFill>
                <a:latin typeface="Vare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michal.struk@econ.muni.cz</a:t>
            </a:r>
            <a:r>
              <a:rPr lang="cs-CZ" sz="3000" b="1" dirty="0">
                <a:solidFill>
                  <a:srgbClr val="0000DC"/>
                </a:solidFill>
                <a:latin typeface="Varela"/>
              </a:rPr>
              <a:t> 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3000" dirty="0">
              <a:solidFill>
                <a:srgbClr val="0000DC"/>
              </a:solidFill>
              <a:latin typeface="Varela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3000" dirty="0">
              <a:solidFill>
                <a:srgbClr val="0000DC"/>
              </a:solidFill>
              <a:latin typeface="Varela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3000" b="1" dirty="0">
                <a:solidFill>
                  <a:srgbClr val="0000DC"/>
                </a:solidFill>
                <a:latin typeface="Varela"/>
                <a:hlinkClick r:id="rId4"/>
              </a:rPr>
              <a:t>sci.econ.muni.cz</a:t>
            </a:r>
            <a:r>
              <a:rPr lang="cs-CZ" sz="3000" dirty="0">
                <a:solidFill>
                  <a:srgbClr val="0000DC"/>
                </a:solidFill>
                <a:latin typeface="Varela"/>
              </a:rPr>
              <a:t> </a:t>
            </a:r>
            <a:r>
              <a:rPr lang="cs-CZ" sz="3000" dirty="0">
                <a:latin typeface="Varela"/>
              </a:rPr>
              <a:t>– Institut pro udržitelnost a </a:t>
            </a:r>
            <a:r>
              <a:rPr lang="cs-CZ" sz="3000" dirty="0" err="1">
                <a:latin typeface="Varela"/>
              </a:rPr>
              <a:t>cirkularitu</a:t>
            </a:r>
            <a:r>
              <a:rPr lang="cs-CZ" sz="3000" dirty="0">
                <a:latin typeface="Varela"/>
              </a:rPr>
              <a:t>, ECON MUNI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3000" dirty="0">
              <a:solidFill>
                <a:srgbClr val="0000DC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3000" dirty="0">
              <a:solidFill>
                <a:srgbClr val="0000DC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en-US" sz="3000" b="1" i="0" u="none" strike="noStrike" dirty="0">
                <a:solidFill>
                  <a:srgbClr val="0000DC"/>
                </a:solidFill>
                <a:effectLst/>
                <a:latin typeface="Varela"/>
                <a:hlinkClick r:id="rId5"/>
              </a:rPr>
              <a:t>obhjmk.cz</a:t>
            </a:r>
            <a:r>
              <a:rPr lang="cs-CZ" sz="3000" b="1" i="0" u="none" strike="noStrike" dirty="0">
                <a:solidFill>
                  <a:srgbClr val="0000DC"/>
                </a:solidFill>
                <a:effectLst/>
                <a:latin typeface="Varela"/>
              </a:rPr>
              <a:t> </a:t>
            </a:r>
            <a:r>
              <a:rPr lang="cs-CZ" sz="3000" b="0" i="0" u="none" strike="noStrike" dirty="0">
                <a:effectLst/>
                <a:latin typeface="Varela"/>
              </a:rPr>
              <a:t>– Portál oběhového hospodářství Jihomoravského kraje</a:t>
            </a:r>
          </a:p>
          <a:p>
            <a:pPr marL="72000" indent="0">
              <a:lnSpc>
                <a:spcPct val="100000"/>
              </a:lnSpc>
              <a:buNone/>
            </a:pPr>
            <a:endParaRPr lang="en-GB" sz="30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878A35D-B313-43AB-BA12-C64CDFDEFB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C89D92E4-521D-421E-A49D-8CAFDD199D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492114"/>
          </a:xfrm>
        </p:spPr>
        <p:txBody>
          <a:bodyPr/>
          <a:lstStyle/>
          <a:p>
            <a:r>
              <a:rPr lang="cs-CZ" altLang="cs-CZ" b="1" dirty="0"/>
              <a:t>Masarykova univerzita | Ekonomicko-správní fakulta</a:t>
            </a:r>
            <a:br>
              <a:rPr lang="cs-CZ" altLang="cs-CZ" dirty="0"/>
            </a:br>
            <a:r>
              <a:rPr lang="cs-CZ" altLang="cs-CZ" dirty="0"/>
              <a:t>Institut pro udržitelnost a </a:t>
            </a:r>
            <a:r>
              <a:rPr lang="cs-CZ" altLang="cs-CZ" dirty="0" err="1"/>
              <a:t>cirkularitu</a:t>
            </a:r>
            <a:r>
              <a:rPr lang="cs-CZ" altLang="cs-CZ" dirty="0"/>
              <a:t> (SCI)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80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54CB12-8D12-462A-9BD7-7B00E42FD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68DD6D-C01F-4231-A295-6E50DE15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sz="4000" dirty="0">
                <a:latin typeface="Arial" panose="020B0604020202020204" pitchFamily="34" charset="0"/>
                <a:cs typeface="Times New Roman" panose="02020603050405020304" pitchFamily="18" charset="0"/>
              </a:rPr>
              <a:t>SS02030008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6DBE47-86BA-4DBC-AC2E-5CFF34400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Centrum environmentálního výzkumu - Odpadové a oběhové hospodářství a environmentální bezpečnost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1" name="Obrázek 10" descr="Obsah obrázku exteriér, země, obloha, stoh&#10;&#10;Popis byl vytvořen automaticky">
            <a:extLst>
              <a:ext uri="{FF2B5EF4-FFF2-40B4-BE49-F238E27FC236}">
                <a16:creationId xmlns:a16="http://schemas.microsoft.com/office/drawing/2014/main" id="{6D098F6E-C9F0-4693-9E15-CB34E6AFF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12" y="3940931"/>
            <a:ext cx="4387553" cy="2680436"/>
          </a:xfrm>
          <a:prstGeom prst="rect">
            <a:avLst/>
          </a:prstGeom>
        </p:spPr>
      </p:pic>
      <p:pic>
        <p:nvPicPr>
          <p:cNvPr id="6" name="Obrázek 5" descr="Obsah obrázku červená, Písmo, Grafika, logo&#10;&#10;Popis byl vytvořen automaticky">
            <a:extLst>
              <a:ext uri="{FF2B5EF4-FFF2-40B4-BE49-F238E27FC236}">
                <a16:creationId xmlns:a16="http://schemas.microsoft.com/office/drawing/2014/main" id="{843FA6B1-C628-47AE-B788-441328E64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18" y="168002"/>
            <a:ext cx="312115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3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2AC9C3-3F7F-4CEE-B768-DBEBD1919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786C924-FDF6-496F-8988-C849DAC8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sz="4000" dirty="0">
                <a:latin typeface="Arial" panose="020B0604020202020204" pitchFamily="34" charset="0"/>
                <a:cs typeface="Times New Roman" panose="02020603050405020304" pitchFamily="18" charset="0"/>
              </a:rPr>
              <a:t>SS02030008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47E0795-F860-4C95-B06D-F210251CD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cs-CZ" sz="2400" b="0" i="0" dirty="0">
                <a:solidFill>
                  <a:srgbClr val="303030"/>
                </a:solidFill>
                <a:effectLst/>
                <a:latin typeface="+mj-lt"/>
              </a:rPr>
              <a:t>Centrum tvořené konsorciem osmi výzkumných organizací a univerzit je zaměřeno na provádění výzkumu v tematických oblastech souvisejících s </a:t>
            </a:r>
            <a:r>
              <a:rPr lang="cs-CZ" sz="2400" b="1" i="0" dirty="0">
                <a:solidFill>
                  <a:srgbClr val="303030"/>
                </a:solidFill>
                <a:effectLst/>
                <a:latin typeface="+mj-lt"/>
              </a:rPr>
              <a:t>přechodem </a:t>
            </a:r>
            <a:r>
              <a:rPr lang="cs-CZ" sz="2400" b="1" dirty="0">
                <a:solidFill>
                  <a:srgbClr val="303030"/>
                </a:solidFill>
                <a:latin typeface="+mj-lt"/>
              </a:rPr>
              <a:t>ČR </a:t>
            </a:r>
            <a:r>
              <a:rPr lang="cs-CZ" sz="2400" b="1" i="0" dirty="0">
                <a:solidFill>
                  <a:srgbClr val="303030"/>
                </a:solidFill>
                <a:effectLst/>
                <a:latin typeface="+mj-lt"/>
              </a:rPr>
              <a:t>na oběhové hospodářství</a:t>
            </a:r>
            <a:r>
              <a:rPr lang="cs-CZ" sz="2400" b="0" i="0" dirty="0">
                <a:solidFill>
                  <a:srgbClr val="303030"/>
                </a:solidFill>
                <a:effectLst/>
                <a:latin typeface="+mj-lt"/>
              </a:rPr>
              <a:t>. </a:t>
            </a:r>
            <a:endParaRPr lang="cs-CZ" sz="2400" dirty="0">
              <a:latin typeface="+mj-lt"/>
            </a:endParaRP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3243DE-C9BD-4DA6-8576-435184CA956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77" y="1171576"/>
            <a:ext cx="5219998" cy="41400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CENIA – česká informační agentura životního prostředí (koordinátor projektu)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Univerzita Karlova – Přírodovědecká fakulta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Univerzita Karlova – Centrum pro otázky životního prostředí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chemeClr val="tx2"/>
                </a:solidFill>
                <a:effectLst/>
                <a:latin typeface="+mj-lt"/>
              </a:rPr>
              <a:t>Masarykova univerzita – Ekonomicko-správní fakulta, Institut pro udržitelnost a cirkularitu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Ústav chemických procesů AV ČR, </a:t>
            </a:r>
            <a:r>
              <a:rPr lang="cs-CZ" sz="1800" b="0" i="0" dirty="0" err="1">
                <a:solidFill>
                  <a:srgbClr val="303030"/>
                </a:solidFill>
                <a:effectLst/>
                <a:latin typeface="+mj-lt"/>
              </a:rPr>
              <a:t>v.v.i</a:t>
            </a: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Vysoká škola chemicko-technologická – Fakulta technologie ochrany prostředí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Vysoké učení technické v Brně – Fakulta strojního inženýrství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Vysoké učení technické v Brně – Fakulta stavební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Vysoká škola báňská – Technická univerzita Ostrava – Fakulta bezpečnostního inženýrství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Výzkumný ústav vodohospodářský T.G.M., </a:t>
            </a:r>
            <a:r>
              <a:rPr lang="cs-CZ" sz="1800" b="0" i="0" dirty="0" err="1">
                <a:solidFill>
                  <a:srgbClr val="303030"/>
                </a:solidFill>
                <a:effectLst/>
                <a:latin typeface="+mj-lt"/>
              </a:rPr>
              <a:t>v.v.i</a:t>
            </a:r>
            <a:r>
              <a:rPr lang="cs-CZ" sz="1800" b="0" i="0" dirty="0">
                <a:solidFill>
                  <a:srgbClr val="303030"/>
                </a:solidFill>
                <a:effectLst/>
                <a:latin typeface="+mj-lt"/>
              </a:rPr>
              <a:t>.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BD437A-DCF0-42BA-9662-5C3FF0491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89" y="4651200"/>
            <a:ext cx="47625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4A60AC-F4A8-4904-8F51-63DE4A5913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D67541-910F-41E1-9F95-2AAA106D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sz="4000" dirty="0">
                <a:latin typeface="Arial" panose="020B0604020202020204" pitchFamily="34" charset="0"/>
                <a:cs typeface="Times New Roman" panose="02020603050405020304" pitchFamily="18" charset="0"/>
              </a:rPr>
              <a:t>SS02030008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D0DD31-FCC5-42E3-B2F8-58D02526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0000DC"/>
                </a:solidFill>
              </a:rPr>
              <a:t>  Cíl projektu</a:t>
            </a:r>
          </a:p>
          <a:p>
            <a:pPr marL="324000" lvl="1" indent="0">
              <a:lnSpc>
                <a:spcPct val="130000"/>
              </a:lnSpc>
              <a:buNone/>
            </a:pPr>
            <a:r>
              <a:rPr lang="cs-CZ" b="1" dirty="0">
                <a:solidFill>
                  <a:srgbClr val="303030"/>
                </a:solidFill>
              </a:rPr>
              <a:t>V</a:t>
            </a:r>
            <a:r>
              <a:rPr lang="cs-CZ" sz="2000" b="1" i="0" dirty="0">
                <a:solidFill>
                  <a:srgbClr val="303030"/>
                </a:solidFill>
                <a:effectLst/>
              </a:rPr>
              <a:t>ybudování odborné, interdisciplinární, výzkumné základny tvořené klíčovými výzkumnými organizacemi disponujícími expertízou a odbornou kapacitou pro provádění výzkumu v oblasti odpadového a oběhového hospodářství v širších souvislostech.</a:t>
            </a:r>
            <a:r>
              <a:rPr lang="cs-CZ" sz="2000" b="0" i="0" dirty="0">
                <a:solidFill>
                  <a:srgbClr val="303030"/>
                </a:solidFill>
                <a:effectLst/>
              </a:rPr>
              <a:t> Centrum bude poskytovat Ministerstvu životního prostředí, dalším resortům, odborným platformám a dalším subjektům výsledky výzkumu, rozšiřování vědeckých poznatků a expertní podporu při tvorbě politik, strategií a regulací. </a:t>
            </a:r>
          </a:p>
          <a:p>
            <a:pPr marL="324000" lvl="1" indent="0">
              <a:lnSpc>
                <a:spcPct val="130000"/>
              </a:lnSpc>
              <a:buNone/>
            </a:pPr>
            <a:r>
              <a:rPr lang="cs-CZ" sz="2800" b="1" dirty="0">
                <a:solidFill>
                  <a:srgbClr val="0000DC"/>
                </a:solidFill>
                <a:ea typeface="+mn-ea"/>
                <a:cs typeface="+mn-cs"/>
              </a:rPr>
              <a:t>Doba realizace</a:t>
            </a:r>
          </a:p>
          <a:p>
            <a:pPr marL="324000" lvl="1" indent="0">
              <a:lnSpc>
                <a:spcPct val="130000"/>
              </a:lnSpc>
              <a:buNone/>
            </a:pPr>
            <a:r>
              <a:rPr lang="cs-CZ" sz="2800" dirty="0">
                <a:ea typeface="+mn-ea"/>
                <a:cs typeface="+mn-cs"/>
              </a:rPr>
              <a:t>01/2021 – 12/20216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996FEDD-CED6-40B8-AB2A-AC35DF869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56" y="6031913"/>
            <a:ext cx="586601" cy="5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8C3D7E4A-04A0-427D-B852-5887167E731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0" y="1511136"/>
            <a:ext cx="10966895" cy="4626864"/>
          </a:xfrm>
        </p:spPr>
        <p:txBody>
          <a:bodyPr/>
          <a:lstStyle/>
          <a:p>
            <a:r>
              <a:rPr lang="cs-CZ" dirty="0"/>
              <a:t>Životní cyklus výrobků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1800" i="1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Metodika vzdělávání občanů pro obce v oblasti oběhového hospodářství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Workshop pro obce pro testování nastavení metodiky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01847C-9D63-49FE-A37E-0DE92AD3F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1244174-CBC7-4429-9209-AAEE4AF3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projektu</a:t>
            </a:r>
          </a:p>
        </p:txBody>
      </p:sp>
    </p:spTree>
    <p:extLst>
      <p:ext uri="{BB962C8B-B14F-4D97-AF65-F5344CB8AC3E}">
        <p14:creationId xmlns:p14="http://schemas.microsoft.com/office/powerpoint/2010/main" val="395471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615BB327-BFCA-AA58-208F-FE5B2B40DA37}"/>
              </a:ext>
            </a:extLst>
          </p:cNvPr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183814367"/>
              </p:ext>
            </p:extLst>
          </p:nvPr>
        </p:nvGraphicFramePr>
        <p:xfrm>
          <a:off x="879894" y="2191108"/>
          <a:ext cx="10593306" cy="283703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5784">
                  <a:extLst>
                    <a:ext uri="{9D8B030D-6E8A-4147-A177-3AD203B41FA5}">
                      <a16:colId xmlns:a16="http://schemas.microsoft.com/office/drawing/2014/main" val="2026204913"/>
                    </a:ext>
                  </a:extLst>
                </a:gridCol>
                <a:gridCol w="9287522">
                  <a:extLst>
                    <a:ext uri="{9D8B030D-6E8A-4147-A177-3AD203B41FA5}">
                      <a16:colId xmlns:a16="http://schemas.microsoft.com/office/drawing/2014/main" val="3601588479"/>
                    </a:ext>
                  </a:extLst>
                </a:gridCol>
              </a:tblGrid>
              <a:tr h="65593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effectLst/>
                        </a:rPr>
                        <a:t>Rok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>
                          <a:effectLst/>
                        </a:rPr>
                        <a:t>Cíl pro obce 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387927"/>
                  </a:ext>
                </a:extLst>
              </a:tr>
              <a:tr h="905447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>
                          <a:effectLst/>
                        </a:rPr>
                        <a:t>2025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effectLst/>
                        </a:rPr>
                        <a:t>60 % odděleně soustřeďovaných recyklovatelných složek komunálního odpadu (vytříděno 60 % z celkového KO)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036182"/>
                  </a:ext>
                </a:extLst>
              </a:tr>
              <a:tr h="655936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>
                          <a:effectLst/>
                        </a:rPr>
                        <a:t>2030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effectLst/>
                        </a:rPr>
                        <a:t>65 % odděleně soustřeďovaných recyklovatelných složek KO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3159521"/>
                  </a:ext>
                </a:extLst>
              </a:tr>
              <a:tr h="61971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>
                          <a:effectLst/>
                        </a:rPr>
                        <a:t>2035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dirty="0">
                          <a:effectLst/>
                        </a:rPr>
                        <a:t>70 % odděleně soustřeďovaných recyklovatelných složek KO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04483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01847C-9D63-49FE-A37E-0DE92AD3F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1244174-CBC7-4429-9209-AAEE4AF3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791136"/>
          </a:xfrm>
        </p:spPr>
        <p:txBody>
          <a:bodyPr/>
          <a:lstStyle/>
          <a:p>
            <a:r>
              <a:rPr lang="cs-CZ" dirty="0"/>
              <a:t>Cíle zákona č. 541/2020 Sb. o odpadech pro obce</a:t>
            </a:r>
          </a:p>
        </p:txBody>
      </p:sp>
    </p:spTree>
    <p:extLst>
      <p:ext uri="{BB962C8B-B14F-4D97-AF65-F5344CB8AC3E}">
        <p14:creationId xmlns:p14="http://schemas.microsoft.com/office/powerpoint/2010/main" val="293058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54A8EBE-0A24-F528-CEF7-38BF9CC2DE38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využití existujících metodik, analýz a vědeckých poznatků – kdy byly provedeny šetření a analýzy existujících nástrojů, komunikačních a informačních kampaní a metodik využívaných pro vzdělávání a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informování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občanů v oblasti oběhového hospodářství a testování funkčnosti a působení dalších relevantních nástrojů v tuzemsku i v zahraničí. Pokud to bylo možné, byla převzata tzv. dobrá praxe a vyhovující indikátory a nástroje, které byly adaptovány na podmínky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českých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územně samosprávných celků (ÚSC)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6B904A-84DF-57F6-8EB0-F1E812080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3752807-223B-B291-75C7-9763FD21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pro vznik metodiky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82E03CE-A0E1-C9B5-AA4A-A424CFD886E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jednoduchost a komplexnost výstupu – metodika byla na základě toho navržena jako komunikační kampaň s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příklady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dobrých praxí u jednotlivých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nástrojů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kampaně za účelem inspirace obcí pro možnou následnou aplikaci v jejich konkrétních podmínkách.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02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02EDBB-7AA4-6F17-1A19-6DBA94537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93CDEA-459A-C251-2CB5-15E8BA6A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metodiky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5779F0-C3F1-48E8-2FD6-2C372B75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1295"/>
            <a:ext cx="10753200" cy="484044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Cíl metodiky, komu je určena a proč, struktura metodiky jako mapa   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Vysvětlení základních pojmů, obce a obecní systém, motivace metodiky a aktuální stav zajišťování oběhového hospodářství (svoz a třídění) v obcích 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Souvislosti</a:t>
            </a:r>
          </a:p>
          <a:p>
            <a:pPr lvl="1"/>
            <a:r>
              <a:rPr lang="cs-CZ" sz="1800" dirty="0"/>
              <a:t>Faktory ovlivňující třídění odpadu </a:t>
            </a:r>
          </a:p>
          <a:p>
            <a:pPr lvl="1"/>
            <a:r>
              <a:rPr lang="cs-CZ" sz="1800" dirty="0"/>
              <a:t>Informační a vzdělávací kampaň - zásady </a:t>
            </a:r>
          </a:p>
          <a:p>
            <a:pPr lvl="1"/>
            <a:r>
              <a:rPr lang="cs-CZ" sz="1800" dirty="0"/>
              <a:t>Informační nástroje</a:t>
            </a:r>
          </a:p>
          <a:p>
            <a:pPr lvl="1"/>
            <a:r>
              <a:rPr lang="cs-CZ" sz="1800" dirty="0"/>
              <a:t>Komunikační strategie</a:t>
            </a:r>
          </a:p>
          <a:p>
            <a:pPr lvl="1"/>
            <a:r>
              <a:rPr lang="cs-CZ" sz="1800" dirty="0"/>
              <a:t>Komunikační kanály/nástroje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Konkrétní doporučení pro obce – procesní přístup x manuál resp. příručka </a:t>
            </a:r>
          </a:p>
          <a:p>
            <a:pPr lvl="1"/>
            <a:r>
              <a:rPr lang="cs-CZ" sz="1800" dirty="0"/>
              <a:t>Jak nastavit oběhové hospodářství - karty pro jednotlivé nástroje komunikační kampaně</a:t>
            </a:r>
          </a:p>
          <a:p>
            <a:pPr lvl="1"/>
            <a:r>
              <a:rPr lang="cs-CZ" sz="1800" dirty="0"/>
              <a:t>Jak zlepšit informovanost (nástroje komunikační kampaně) </a:t>
            </a:r>
          </a:p>
          <a:p>
            <a:pPr lvl="1"/>
            <a:r>
              <a:rPr lang="cs-CZ" sz="1800" dirty="0"/>
              <a:t>Jak zlepšit komunikaci 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Seznam použitých zdrojů 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Seznam zkratek 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20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A60CB2-5624-BE04-3072-7C6CA9A44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03A43B-A98C-7E09-6BA6-00688D9D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třídění odpadů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BBFA04-9E6C-A988-52E3-2BBC9E13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Externí</a:t>
            </a:r>
          </a:p>
          <a:p>
            <a:r>
              <a:rPr lang="cs-CZ" dirty="0"/>
              <a:t>Interní </a:t>
            </a:r>
          </a:p>
          <a:p>
            <a:r>
              <a:rPr lang="cs-CZ" dirty="0"/>
              <a:t>Charakteristika systému</a:t>
            </a:r>
          </a:p>
        </p:txBody>
      </p:sp>
    </p:spTree>
    <p:extLst>
      <p:ext uri="{BB962C8B-B14F-4D97-AF65-F5344CB8AC3E}">
        <p14:creationId xmlns:p14="http://schemas.microsoft.com/office/powerpoint/2010/main" val="151062779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3150</TotalTime>
  <Words>963</Words>
  <Application>Microsoft Office PowerPoint</Application>
  <PresentationFormat>Widescreen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</vt:lpstr>
      <vt:lpstr>Tahoma</vt:lpstr>
      <vt:lpstr>Times New Roman</vt:lpstr>
      <vt:lpstr>Varela</vt:lpstr>
      <vt:lpstr>Wingdings</vt:lpstr>
      <vt:lpstr>Prezentace_MU_CZ</vt:lpstr>
      <vt:lpstr>Metodika pro obce zaměřená na zvyšování třídění odpadů</vt:lpstr>
      <vt:lpstr>Projekt SS02030008</vt:lpstr>
      <vt:lpstr>Projekt SS02030008</vt:lpstr>
      <vt:lpstr>Projekt SS02030008</vt:lpstr>
      <vt:lpstr>Výstupy projektu</vt:lpstr>
      <vt:lpstr>Cíle zákona č. 541/2020 Sb. o odpadech pro obce</vt:lpstr>
      <vt:lpstr>Kritéria pro vznik metodiky</vt:lpstr>
      <vt:lpstr>Struktura metodiky</vt:lpstr>
      <vt:lpstr>Faktory ovlivňující třídění odpadů</vt:lpstr>
      <vt:lpstr>Informační a vzdělávací (komunikační) kampaň</vt:lpstr>
      <vt:lpstr>Informační kanály</vt:lpstr>
      <vt:lpstr>Informační a vzdělávací (komunikační) kampaň</vt:lpstr>
      <vt:lpstr>Nástroje komunikační kampaně – příklady a manuál</vt:lpstr>
      <vt:lpstr>Webové stránky obcí</vt:lpstr>
      <vt:lpstr>Sociální média</vt:lpstr>
      <vt:lpstr>Letáky, brožury a jiné tiskoviny</vt:lpstr>
      <vt:lpstr>Příklady</vt:lpstr>
      <vt:lpstr>Doorstepping</vt:lpstr>
      <vt:lpstr>Děkuji za pozornost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č. TL0100305 “Analýza potenciálu Jihomoravského kraje ve vztahu k oběhovému hospodářství “</dc:title>
  <dc:creator>Jana Soukopová</dc:creator>
  <cp:lastModifiedBy>Dominika Tóthová</cp:lastModifiedBy>
  <cp:revision>58</cp:revision>
  <cp:lastPrinted>1601-01-01T00:00:00Z</cp:lastPrinted>
  <dcterms:created xsi:type="dcterms:W3CDTF">2019-09-07T14:19:09Z</dcterms:created>
  <dcterms:modified xsi:type="dcterms:W3CDTF">2023-10-18T11:51:44Z</dcterms:modified>
</cp:coreProperties>
</file>