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31"/>
  </p:notesMasterIdLst>
  <p:handoutMasterIdLst>
    <p:handoutMasterId r:id="rId32"/>
  </p:handoutMasterIdLst>
  <p:sldIdLst>
    <p:sldId id="256" r:id="rId2"/>
    <p:sldId id="324" r:id="rId3"/>
    <p:sldId id="344" r:id="rId4"/>
    <p:sldId id="275" r:id="rId5"/>
    <p:sldId id="308" r:id="rId6"/>
    <p:sldId id="257" r:id="rId7"/>
    <p:sldId id="293" r:id="rId8"/>
    <p:sldId id="304" r:id="rId9"/>
    <p:sldId id="258" r:id="rId10"/>
    <p:sldId id="309" r:id="rId11"/>
    <p:sldId id="311" r:id="rId12"/>
    <p:sldId id="263" r:id="rId13"/>
    <p:sldId id="312" r:id="rId14"/>
    <p:sldId id="285" r:id="rId15"/>
    <p:sldId id="292" r:id="rId16"/>
    <p:sldId id="343" r:id="rId17"/>
    <p:sldId id="298" r:id="rId18"/>
    <p:sldId id="305" r:id="rId19"/>
    <p:sldId id="310" r:id="rId20"/>
    <p:sldId id="306" r:id="rId21"/>
    <p:sldId id="307" r:id="rId22"/>
    <p:sldId id="295" r:id="rId23"/>
    <p:sldId id="273" r:id="rId24"/>
    <p:sldId id="287" r:id="rId25"/>
    <p:sldId id="342" r:id="rId26"/>
    <p:sldId id="341" r:id="rId27"/>
    <p:sldId id="345" r:id="rId28"/>
    <p:sldId id="271" r:id="rId29"/>
    <p:sldId id="270" r:id="rId30"/>
  </p:sldIdLst>
  <p:sldSz cx="9144000" cy="6858000" type="screen4x3"/>
  <p:notesSz cx="6888163" cy="100187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674" autoAdjust="0"/>
  </p:normalViewPr>
  <p:slideViewPr>
    <p:cSldViewPr>
      <p:cViewPr varScale="1">
        <p:scale>
          <a:sx n="108" d="100"/>
          <a:sy n="108" d="100"/>
        </p:scale>
        <p:origin x="162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skolil\Documents\Kol&#225;&#269;%20slo&#382;en&#237;%20NS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b="1" dirty="0"/>
              <a:t>Produkce nemrznoucích směsí, produkce a likvidace odpadů 160114N a 15O v ČR v období 2011 - 2022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9600146599321214E-2"/>
          <c:y val="8.9733000974316343E-2"/>
          <c:w val="0.79175385189574921"/>
          <c:h val="0.78933973418784165"/>
        </c:manualLayout>
      </c:layout>
      <c:barChart>
        <c:barDir val="col"/>
        <c:grouping val="clustered"/>
        <c:varyColors val="0"/>
        <c:ser>
          <c:idx val="1"/>
          <c:order val="0"/>
          <c:tx>
            <c:v>Produkce odpadu ČR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invertIfNegative val="0"/>
          <c:cat>
            <c:numRef>
              <c:f>data!$A$2:$A$13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data!$C$2:$C$13</c:f>
              <c:numCache>
                <c:formatCode>#,##0</c:formatCode>
                <c:ptCount val="12"/>
                <c:pt idx="0">
                  <c:v>556.4</c:v>
                </c:pt>
                <c:pt idx="1">
                  <c:v>589.1</c:v>
                </c:pt>
                <c:pt idx="2">
                  <c:v>648.6</c:v>
                </c:pt>
                <c:pt idx="3">
                  <c:v>961</c:v>
                </c:pt>
                <c:pt idx="4">
                  <c:v>836.8</c:v>
                </c:pt>
                <c:pt idx="5">
                  <c:v>1055</c:v>
                </c:pt>
                <c:pt idx="6">
                  <c:v>946.9</c:v>
                </c:pt>
                <c:pt idx="7">
                  <c:v>1105.9000000000001</c:v>
                </c:pt>
                <c:pt idx="8">
                  <c:v>1394.15</c:v>
                </c:pt>
                <c:pt idx="9">
                  <c:v>1366.5</c:v>
                </c:pt>
                <c:pt idx="10">
                  <c:v>1252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71-4003-8925-A7E86BADE595}"/>
            </c:ext>
          </c:extLst>
        </c:ser>
        <c:ser>
          <c:idx val="0"/>
          <c:order val="1"/>
          <c:tx>
            <c:v>ČOV + cement</c:v>
          </c:tx>
          <c:invertIfNegative val="0"/>
          <c:cat>
            <c:numRef>
              <c:f>data!$A$2:$A$13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data!$E$2:$E$13</c:f>
              <c:numCache>
                <c:formatCode>0.0</c:formatCode>
                <c:ptCount val="12"/>
                <c:pt idx="0">
                  <c:v>127.1</c:v>
                </c:pt>
                <c:pt idx="1">
                  <c:v>174.4</c:v>
                </c:pt>
                <c:pt idx="2">
                  <c:v>216.9</c:v>
                </c:pt>
                <c:pt idx="3">
                  <c:v>310</c:v>
                </c:pt>
                <c:pt idx="4" formatCode="#,##0">
                  <c:v>200.3</c:v>
                </c:pt>
                <c:pt idx="5" formatCode="General">
                  <c:v>248.4</c:v>
                </c:pt>
                <c:pt idx="6" formatCode="General">
                  <c:v>191</c:v>
                </c:pt>
                <c:pt idx="7" formatCode="General">
                  <c:v>177.5</c:v>
                </c:pt>
                <c:pt idx="8" formatCode="General">
                  <c:v>518</c:v>
                </c:pt>
                <c:pt idx="9" formatCode="0">
                  <c:v>542.75299999999993</c:v>
                </c:pt>
                <c:pt idx="10" formatCode="General">
                  <c:v>636.4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71-4003-8925-A7E86BADE595}"/>
            </c:ext>
          </c:extLst>
        </c:ser>
        <c:ser>
          <c:idx val="2"/>
          <c:order val="2"/>
          <c:tx>
            <c:v>Spalování</c:v>
          </c:tx>
          <c:invertIfNegative val="0"/>
          <c:cat>
            <c:numRef>
              <c:f>data!$A$2:$A$13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data!$F$2:$F$13</c:f>
              <c:numCache>
                <c:formatCode>0.0</c:formatCode>
                <c:ptCount val="12"/>
                <c:pt idx="0">
                  <c:v>129.9</c:v>
                </c:pt>
                <c:pt idx="1">
                  <c:v>127.8</c:v>
                </c:pt>
                <c:pt idx="2">
                  <c:v>122.4</c:v>
                </c:pt>
                <c:pt idx="3">
                  <c:v>155</c:v>
                </c:pt>
                <c:pt idx="4" formatCode="General">
                  <c:v>140.9</c:v>
                </c:pt>
                <c:pt idx="5" formatCode="General">
                  <c:v>216.4</c:v>
                </c:pt>
                <c:pt idx="6" formatCode="General">
                  <c:v>245.6</c:v>
                </c:pt>
                <c:pt idx="7" formatCode="General">
                  <c:v>272.10000000000002</c:v>
                </c:pt>
                <c:pt idx="8" formatCode="General">
                  <c:v>299.2</c:v>
                </c:pt>
                <c:pt idx="9" formatCode="General">
                  <c:v>325.7</c:v>
                </c:pt>
                <c:pt idx="10" formatCode="General">
                  <c:v>268.89999999999998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71-4003-8925-A7E86BADE595}"/>
            </c:ext>
          </c:extLst>
        </c:ser>
        <c:ser>
          <c:idx val="3"/>
          <c:order val="3"/>
          <c:tx>
            <c:v>Produkty CLASSIC</c:v>
          </c:tx>
          <c:invertIfNegative val="0"/>
          <c:val>
            <c:numRef>
              <c:f>data!$D$2:$D$13</c:f>
              <c:numCache>
                <c:formatCode>#,##0</c:formatCode>
                <c:ptCount val="12"/>
                <c:pt idx="0">
                  <c:v>577.5</c:v>
                </c:pt>
                <c:pt idx="1">
                  <c:v>954.17</c:v>
                </c:pt>
                <c:pt idx="2">
                  <c:v>1627.2249999999999</c:v>
                </c:pt>
                <c:pt idx="3">
                  <c:v>1627.2249999999999</c:v>
                </c:pt>
                <c:pt idx="4">
                  <c:v>1958.16</c:v>
                </c:pt>
                <c:pt idx="5">
                  <c:v>2245.587938521066</c:v>
                </c:pt>
                <c:pt idx="6">
                  <c:v>2393.4484802235597</c:v>
                </c:pt>
                <c:pt idx="7">
                  <c:v>2776.7003886891266</c:v>
                </c:pt>
                <c:pt idx="8">
                  <c:v>1723.875</c:v>
                </c:pt>
                <c:pt idx="9">
                  <c:v>1649.2565714285713</c:v>
                </c:pt>
                <c:pt idx="10">
                  <c:v>1867.4970000000001</c:v>
                </c:pt>
                <c:pt idx="11">
                  <c:v>1945.443857142857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71-4003-8925-A7E86BADE595}"/>
            </c:ext>
          </c:extLst>
        </c:ser>
        <c:ser>
          <c:idx val="4"/>
          <c:order val="4"/>
          <c:tx>
            <c:v>Produkce CLASSIC po naředění</c:v>
          </c:tx>
          <c:invertIfNegative val="0"/>
          <c:cat>
            <c:numRef>
              <c:f>data!$A$2:$A$13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data!$G$2:$G$13</c:f>
              <c:numCache>
                <c:formatCode>0.0</c:formatCode>
                <c:ptCount val="12"/>
                <c:pt idx="0">
                  <c:v>1144.5</c:v>
                </c:pt>
                <c:pt idx="1">
                  <c:v>1884.34</c:v>
                </c:pt>
                <c:pt idx="2">
                  <c:v>3155.7499999999995</c:v>
                </c:pt>
                <c:pt idx="3">
                  <c:v>2992.5899999999997</c:v>
                </c:pt>
                <c:pt idx="4">
                  <c:v>3617.18</c:v>
                </c:pt>
                <c:pt idx="5">
                  <c:v>4326.7508770421318</c:v>
                </c:pt>
                <c:pt idx="6">
                  <c:v>4400.88196044712</c:v>
                </c:pt>
                <c:pt idx="7">
                  <c:v>4970.9339591964344</c:v>
                </c:pt>
                <c:pt idx="8">
                  <c:v>2927.31</c:v>
                </c:pt>
                <c:pt idx="9">
                  <c:v>2715.4731428571426</c:v>
                </c:pt>
                <c:pt idx="10">
                  <c:v>2937.1639999999998</c:v>
                </c:pt>
                <c:pt idx="11">
                  <c:v>2711.5427142857143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71-4003-8925-A7E86BADE595}"/>
            </c:ext>
          </c:extLst>
        </c:ser>
        <c:ser>
          <c:idx val="5"/>
          <c:order val="5"/>
          <c:tx>
            <c:v>Recyklace CLASSIC</c:v>
          </c:tx>
          <c:invertIfNegative val="0"/>
          <c:cat>
            <c:numRef>
              <c:f>data!$A$2:$A$13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data!$H$2:$H$13</c:f>
              <c:numCache>
                <c:formatCode>0.0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General">
                  <c:v>0</c:v>
                </c:pt>
                <c:pt idx="5" formatCode="General">
                  <c:v>0</c:v>
                </c:pt>
                <c:pt idx="6" formatCode="General">
                  <c:v>4.95</c:v>
                </c:pt>
                <c:pt idx="7">
                  <c:v>41.063000000000002</c:v>
                </c:pt>
                <c:pt idx="8">
                  <c:v>107.468</c:v>
                </c:pt>
                <c:pt idx="9">
                  <c:v>162.86500000000001</c:v>
                </c:pt>
                <c:pt idx="10">
                  <c:v>227.095</c:v>
                </c:pt>
                <c:pt idx="11" formatCode="#,##0">
                  <c:v>360.03100000000001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971-4003-8925-A7E86BADE5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1726944"/>
        <c:axId val="641727336"/>
      </c:barChart>
      <c:catAx>
        <c:axId val="641726944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b="1"/>
                  <a:t>ROK</a:t>
                </a:r>
              </a:p>
            </c:rich>
          </c:tx>
          <c:layout>
            <c:manualLayout>
              <c:xMode val="edge"/>
              <c:yMode val="edge"/>
              <c:x val="0.44784892808334487"/>
              <c:y val="0.9483204064267710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41727336"/>
        <c:crosses val="autoZero"/>
        <c:auto val="1"/>
        <c:lblAlgn val="ctr"/>
        <c:lblOffset val="100"/>
        <c:noMultiLvlLbl val="0"/>
      </c:catAx>
      <c:valAx>
        <c:axId val="641727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b="1"/>
                  <a:t>Množství v tunách</a:t>
                </a:r>
              </a:p>
            </c:rich>
          </c:tx>
          <c:layout>
            <c:manualLayout>
              <c:xMode val="edge"/>
              <c:yMode val="edge"/>
              <c:x val="1.350408553222286E-2"/>
              <c:y val="0.4482306732934978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41726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8.1273184601924744E-2"/>
          <c:y val="0.16362467191601049"/>
          <c:w val="0.22968545110547958"/>
          <c:h val="0.259904084501723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span"/>
    <c:showDLblsOverMax val="0"/>
  </c:chart>
  <c:spPr>
    <a:solidFill>
      <a:srgbClr val="FFF7E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50800" dir="5400000" algn="ctr" rotWithShape="0">
        <a:schemeClr val="bg2"/>
      </a:outerShdw>
    </a:effectLst>
  </c:spPr>
  <c:txPr>
    <a:bodyPr/>
    <a:lstStyle/>
    <a:p>
      <a:pPr>
        <a:defRPr/>
      </a:pPr>
      <a:endParaRPr lang="cs-C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cat>
            <c:strRef>
              <c:f>List1!$A$1:$A$4</c:f>
              <c:strCache>
                <c:ptCount val="4"/>
                <c:pt idx="0">
                  <c:v>Voda</c:v>
                </c:pt>
                <c:pt idx="1">
                  <c:v>Inhibitory koroze</c:v>
                </c:pt>
                <c:pt idx="2">
                  <c:v>Ethan-1,2-diol</c:v>
                </c:pt>
                <c:pt idx="3">
                  <c:v>Zbylá aditiva</c:v>
                </c:pt>
              </c:strCache>
            </c:strRef>
          </c:cat>
          <c:val>
            <c:numRef>
              <c:f>List1!$B$1:$B$4</c:f>
              <c:numCache>
                <c:formatCode>General</c:formatCode>
                <c:ptCount val="4"/>
                <c:pt idx="0">
                  <c:v>60</c:v>
                </c:pt>
                <c:pt idx="1">
                  <c:v>2.9</c:v>
                </c:pt>
                <c:pt idx="2">
                  <c:v>37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F1-43E0-B3DF-C59E436C31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989136847404567"/>
          <c:y val="8.9336643429125506E-2"/>
          <c:w val="0.70764385221078152"/>
          <c:h val="0.7826440643964091"/>
        </c:manualLayout>
      </c:layout>
      <c:bar3DChart>
        <c:barDir val="col"/>
        <c:grouping val="stacked"/>
        <c:varyColors val="0"/>
        <c:ser>
          <c:idx val="0"/>
          <c:order val="0"/>
          <c:tx>
            <c:v>160114N</c:v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A84-40DE-B690-9C00E66BDEB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A84-40DE-B690-9C00E66BDEB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EA84-40DE-B690-9C00E66BDEB2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5-EA84-40DE-B690-9C00E66BDEB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EA84-40DE-B690-9C00E66BDEB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EA84-40DE-B690-9C00E66BDEB2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9-EA84-40DE-B690-9C00E66BDEB2}"/>
              </c:ext>
            </c:extLst>
          </c:dPt>
          <c:dPt>
            <c:idx val="7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B-EA84-40DE-B690-9C00E66BDEB2}"/>
              </c:ext>
            </c:extLst>
          </c:dPt>
          <c:dPt>
            <c:idx val="1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D-EA84-40DE-B690-9C00E66BDEB2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F-EA84-40DE-B690-9C00E66BDEB2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1-EA84-40DE-B690-9C00E66BDEB2}"/>
              </c:ext>
            </c:extLst>
          </c:dPt>
          <c:dPt>
            <c:idx val="15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13-EA84-40DE-B690-9C00E66BDEB2}"/>
              </c:ext>
            </c:extLst>
          </c:dPt>
          <c:dPt>
            <c:idx val="18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EA84-40DE-B690-9C00E66BDEB2}"/>
              </c:ext>
            </c:extLst>
          </c:dPt>
          <c:dPt>
            <c:idx val="19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17-EA84-40DE-B690-9C00E66BDEB2}"/>
              </c:ext>
            </c:extLst>
          </c:dPt>
          <c:cat>
            <c:strRef>
              <c:f>'Množství odpadů'!$D$1:$X$1</c:f>
              <c:strCache>
                <c:ptCount val="21"/>
                <c:pt idx="0">
                  <c:v>2017 CLASSIC</c:v>
                </c:pt>
                <c:pt idx="1">
                  <c:v>2017 R3</c:v>
                </c:pt>
                <c:pt idx="2">
                  <c:v>2017 D9</c:v>
                </c:pt>
                <c:pt idx="3">
                  <c:v>2017 D10</c:v>
                </c:pt>
                <c:pt idx="4">
                  <c:v>2018 CLASSIC</c:v>
                </c:pt>
                <c:pt idx="5">
                  <c:v>2018 R3</c:v>
                </c:pt>
                <c:pt idx="6">
                  <c:v>2018 D9</c:v>
                </c:pt>
                <c:pt idx="7">
                  <c:v>2018 D10</c:v>
                </c:pt>
                <c:pt idx="8">
                  <c:v>2019 CLASSIC</c:v>
                </c:pt>
                <c:pt idx="9">
                  <c:v>2019 R3</c:v>
                </c:pt>
                <c:pt idx="10">
                  <c:v>2019 D9</c:v>
                </c:pt>
                <c:pt idx="11">
                  <c:v>2019 D10</c:v>
                </c:pt>
                <c:pt idx="12">
                  <c:v>2020 CLASSIC</c:v>
                </c:pt>
                <c:pt idx="13">
                  <c:v>2020 R3</c:v>
                </c:pt>
                <c:pt idx="14">
                  <c:v>2020 D9</c:v>
                </c:pt>
                <c:pt idx="15">
                  <c:v>2020 D10</c:v>
                </c:pt>
                <c:pt idx="16">
                  <c:v>2021 CLASSIC</c:v>
                </c:pt>
                <c:pt idx="17">
                  <c:v>2021 R3</c:v>
                </c:pt>
                <c:pt idx="18">
                  <c:v>2021 D9</c:v>
                </c:pt>
                <c:pt idx="19">
                  <c:v>2021 D10</c:v>
                </c:pt>
                <c:pt idx="20">
                  <c:v>2022 CLASSIC</c:v>
                </c:pt>
              </c:strCache>
              <c:extLst/>
            </c:strRef>
          </c:cat>
          <c:val>
            <c:numRef>
              <c:f>'Množství odpadů'!$D$2:$X$2</c:f>
              <c:numCache>
                <c:formatCode>#,##0</c:formatCode>
                <c:ptCount val="21"/>
                <c:pt idx="0">
                  <c:v>4948</c:v>
                </c:pt>
                <c:pt idx="1">
                  <c:v>4948</c:v>
                </c:pt>
                <c:pt idx="2">
                  <c:v>191971</c:v>
                </c:pt>
                <c:pt idx="3">
                  <c:v>245606</c:v>
                </c:pt>
                <c:pt idx="4">
                  <c:v>16540</c:v>
                </c:pt>
                <c:pt idx="5">
                  <c:v>16540</c:v>
                </c:pt>
                <c:pt idx="6">
                  <c:v>177473</c:v>
                </c:pt>
                <c:pt idx="7">
                  <c:v>272091</c:v>
                </c:pt>
                <c:pt idx="8">
                  <c:v>21614</c:v>
                </c:pt>
                <c:pt idx="9">
                  <c:v>21614</c:v>
                </c:pt>
                <c:pt idx="10">
                  <c:v>518110</c:v>
                </c:pt>
                <c:pt idx="11">
                  <c:v>299200</c:v>
                </c:pt>
                <c:pt idx="12">
                  <c:v>66337</c:v>
                </c:pt>
                <c:pt idx="13">
                  <c:v>66337</c:v>
                </c:pt>
                <c:pt idx="14">
                  <c:v>543000</c:v>
                </c:pt>
                <c:pt idx="15">
                  <c:v>325700</c:v>
                </c:pt>
                <c:pt idx="16">
                  <c:v>35629</c:v>
                </c:pt>
                <c:pt idx="17">
                  <c:v>36629</c:v>
                </c:pt>
                <c:pt idx="18">
                  <c:v>636400</c:v>
                </c:pt>
                <c:pt idx="19">
                  <c:v>268900</c:v>
                </c:pt>
                <c:pt idx="20">
                  <c:v>98918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8-EA84-40DE-B690-9C00E66BDEB2}"/>
            </c:ext>
          </c:extLst>
        </c:ser>
        <c:ser>
          <c:idx val="1"/>
          <c:order val="1"/>
          <c:tx>
            <c:strRef>
              <c:f>'Množství odpadů'!$A$3</c:f>
              <c:strCache>
                <c:ptCount val="1"/>
                <c:pt idx="0">
                  <c:v>160015O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'Množství odpadů'!$D$1:$X$1</c:f>
              <c:strCache>
                <c:ptCount val="21"/>
                <c:pt idx="0">
                  <c:v>2017 CLASSIC</c:v>
                </c:pt>
                <c:pt idx="1">
                  <c:v>2017 R3</c:v>
                </c:pt>
                <c:pt idx="2">
                  <c:v>2017 D9</c:v>
                </c:pt>
                <c:pt idx="3">
                  <c:v>2017 D10</c:v>
                </c:pt>
                <c:pt idx="4">
                  <c:v>2018 CLASSIC</c:v>
                </c:pt>
                <c:pt idx="5">
                  <c:v>2018 R3</c:v>
                </c:pt>
                <c:pt idx="6">
                  <c:v>2018 D9</c:v>
                </c:pt>
                <c:pt idx="7">
                  <c:v>2018 D10</c:v>
                </c:pt>
                <c:pt idx="8">
                  <c:v>2019 CLASSIC</c:v>
                </c:pt>
                <c:pt idx="9">
                  <c:v>2019 R3</c:v>
                </c:pt>
                <c:pt idx="10">
                  <c:v>2019 D9</c:v>
                </c:pt>
                <c:pt idx="11">
                  <c:v>2019 D10</c:v>
                </c:pt>
                <c:pt idx="12">
                  <c:v>2020 CLASSIC</c:v>
                </c:pt>
                <c:pt idx="13">
                  <c:v>2020 R3</c:v>
                </c:pt>
                <c:pt idx="14">
                  <c:v>2020 D9</c:v>
                </c:pt>
                <c:pt idx="15">
                  <c:v>2020 D10</c:v>
                </c:pt>
                <c:pt idx="16">
                  <c:v>2021 CLASSIC</c:v>
                </c:pt>
                <c:pt idx="17">
                  <c:v>2021 R3</c:v>
                </c:pt>
                <c:pt idx="18">
                  <c:v>2021 D9</c:v>
                </c:pt>
                <c:pt idx="19">
                  <c:v>2021 D10</c:v>
                </c:pt>
                <c:pt idx="20">
                  <c:v>2022 CLASSIC</c:v>
                </c:pt>
              </c:strCache>
              <c:extLst/>
            </c:strRef>
          </c:cat>
          <c:val>
            <c:numRef>
              <c:f>'Množství odpadů'!$D$3:$X$3</c:f>
              <c:numCache>
                <c:formatCode>General</c:formatCode>
                <c:ptCount val="21"/>
                <c:pt idx="0" formatCode="#,##0">
                  <c:v>0</c:v>
                </c:pt>
                <c:pt idx="4" formatCode="#,##0">
                  <c:v>24525</c:v>
                </c:pt>
                <c:pt idx="5" formatCode="#,##0">
                  <c:v>24523</c:v>
                </c:pt>
                <c:pt idx="8" formatCode="#,##0">
                  <c:v>85854</c:v>
                </c:pt>
                <c:pt idx="9" formatCode="#,##0">
                  <c:v>85854</c:v>
                </c:pt>
                <c:pt idx="12" formatCode="#,##0">
                  <c:v>89918</c:v>
                </c:pt>
                <c:pt idx="13" formatCode="#,##0">
                  <c:v>89918</c:v>
                </c:pt>
                <c:pt idx="16" formatCode="#,##0">
                  <c:v>99887</c:v>
                </c:pt>
                <c:pt idx="17" formatCode="#,##0">
                  <c:v>99887</c:v>
                </c:pt>
                <c:pt idx="20" formatCode="#,##0">
                  <c:v>35109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9-EA84-40DE-B690-9C00E66BDEB2}"/>
            </c:ext>
          </c:extLst>
        </c:ser>
        <c:ser>
          <c:idx val="2"/>
          <c:order val="2"/>
          <c:tx>
            <c:strRef>
              <c:f>'Množství odpadů'!$A$4</c:f>
              <c:strCache>
                <c:ptCount val="1"/>
                <c:pt idx="0">
                  <c:v>120109N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cat>
            <c:strRef>
              <c:f>'Množství odpadů'!$D$1:$X$1</c:f>
              <c:strCache>
                <c:ptCount val="21"/>
                <c:pt idx="0">
                  <c:v>2017 CLASSIC</c:v>
                </c:pt>
                <c:pt idx="1">
                  <c:v>2017 R3</c:v>
                </c:pt>
                <c:pt idx="2">
                  <c:v>2017 D9</c:v>
                </c:pt>
                <c:pt idx="3">
                  <c:v>2017 D10</c:v>
                </c:pt>
                <c:pt idx="4">
                  <c:v>2018 CLASSIC</c:v>
                </c:pt>
                <c:pt idx="5">
                  <c:v>2018 R3</c:v>
                </c:pt>
                <c:pt idx="6">
                  <c:v>2018 D9</c:v>
                </c:pt>
                <c:pt idx="7">
                  <c:v>2018 D10</c:v>
                </c:pt>
                <c:pt idx="8">
                  <c:v>2019 CLASSIC</c:v>
                </c:pt>
                <c:pt idx="9">
                  <c:v>2019 R3</c:v>
                </c:pt>
                <c:pt idx="10">
                  <c:v>2019 D9</c:v>
                </c:pt>
                <c:pt idx="11">
                  <c:v>2019 D10</c:v>
                </c:pt>
                <c:pt idx="12">
                  <c:v>2020 CLASSIC</c:v>
                </c:pt>
                <c:pt idx="13">
                  <c:v>2020 R3</c:v>
                </c:pt>
                <c:pt idx="14">
                  <c:v>2020 D9</c:v>
                </c:pt>
                <c:pt idx="15">
                  <c:v>2020 D10</c:v>
                </c:pt>
                <c:pt idx="16">
                  <c:v>2021 CLASSIC</c:v>
                </c:pt>
                <c:pt idx="17">
                  <c:v>2021 R3</c:v>
                </c:pt>
                <c:pt idx="18">
                  <c:v>2021 D9</c:v>
                </c:pt>
                <c:pt idx="19">
                  <c:v>2021 D10</c:v>
                </c:pt>
                <c:pt idx="20">
                  <c:v>2022 CLASSIC</c:v>
                </c:pt>
              </c:strCache>
              <c:extLst/>
            </c:strRef>
          </c:cat>
          <c:val>
            <c:numRef>
              <c:f>'Množství odpadů'!$D$4:$X$4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4">
                  <c:v>0</c:v>
                </c:pt>
                <c:pt idx="5">
                  <c:v>0</c:v>
                </c:pt>
                <c:pt idx="8">
                  <c:v>0</c:v>
                </c:pt>
                <c:pt idx="9">
                  <c:v>0</c:v>
                </c:pt>
                <c:pt idx="12" formatCode="#,##0">
                  <c:v>6610</c:v>
                </c:pt>
                <c:pt idx="13" formatCode="#,##0">
                  <c:v>6610</c:v>
                </c:pt>
                <c:pt idx="16" formatCode="#,##0">
                  <c:v>87645</c:v>
                </c:pt>
                <c:pt idx="17" formatCode="#,##0">
                  <c:v>87645</c:v>
                </c:pt>
                <c:pt idx="20" formatCode="#,##0">
                  <c:v>210675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A-EA84-40DE-B690-9C00E66BDEB2}"/>
            </c:ext>
          </c:extLst>
        </c:ser>
        <c:ser>
          <c:idx val="3"/>
          <c:order val="3"/>
          <c:tx>
            <c:v>160113N</c:v>
          </c:tx>
          <c:spPr>
            <a:solidFill>
              <a:srgbClr val="FFFF00"/>
            </a:solidFill>
          </c:spPr>
          <c:invertIfNegative val="0"/>
          <c:dPt>
            <c:idx val="20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C-EA84-40DE-B690-9C00E66BDEB2}"/>
              </c:ext>
            </c:extLst>
          </c:dPt>
          <c:cat>
            <c:strLit>
              <c:ptCount val="21"/>
              <c:pt idx="0">
                <c:v>2017 CLASSIC</c:v>
              </c:pt>
              <c:pt idx="1">
                <c:v>2017 R3</c:v>
              </c:pt>
              <c:pt idx="2">
                <c:v>2017 D9</c:v>
              </c:pt>
              <c:pt idx="3">
                <c:v>2017 D10</c:v>
              </c:pt>
              <c:pt idx="4">
                <c:v>2018 CLASSIC</c:v>
              </c:pt>
              <c:pt idx="5">
                <c:v>2018 R3</c:v>
              </c:pt>
              <c:pt idx="6">
                <c:v>2018 D9</c:v>
              </c:pt>
              <c:pt idx="7">
                <c:v>2018 D10</c:v>
              </c:pt>
              <c:pt idx="8">
                <c:v>2019 CLASSIC</c:v>
              </c:pt>
              <c:pt idx="9">
                <c:v>2019 R3</c:v>
              </c:pt>
              <c:pt idx="10">
                <c:v>2019 D9</c:v>
              </c:pt>
              <c:pt idx="11">
                <c:v>2019 D10</c:v>
              </c:pt>
              <c:pt idx="12">
                <c:v>2020 CLASSIC</c:v>
              </c:pt>
              <c:pt idx="13">
                <c:v>2020 R3</c:v>
              </c:pt>
              <c:pt idx="14">
                <c:v>2020 D9</c:v>
              </c:pt>
              <c:pt idx="15">
                <c:v>2020 D10</c:v>
              </c:pt>
              <c:pt idx="16">
                <c:v>2021 CLASSIC</c:v>
              </c:pt>
              <c:pt idx="17">
                <c:v>2021 R3</c:v>
              </c:pt>
              <c:pt idx="18">
                <c:v>2021 D9</c:v>
              </c:pt>
              <c:pt idx="19">
                <c:v>2021 D10</c:v>
              </c:pt>
              <c:pt idx="20">
                <c:v>2022 CLASSIC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'Množství odpadů'!$D$5:$X$5</c:f>
              <c:numCache>
                <c:formatCode>General</c:formatCode>
                <c:ptCount val="21"/>
                <c:pt idx="16" formatCode="#,##0">
                  <c:v>3934</c:v>
                </c:pt>
                <c:pt idx="17" formatCode="#,##0">
                  <c:v>3934</c:v>
                </c:pt>
                <c:pt idx="20" formatCode="#,##0">
                  <c:v>9961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D-EA84-40DE-B690-9C00E66BDE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2698312"/>
        <c:axId val="492693216"/>
        <c:axId val="0"/>
      </c:bar3DChart>
      <c:catAx>
        <c:axId val="492698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 sz="800">
                <a:solidFill>
                  <a:schemeClr val="bg1"/>
                </a:solidFill>
              </a:defRPr>
            </a:pPr>
            <a:endParaRPr lang="cs-CZ"/>
          </a:p>
        </c:txPr>
        <c:crossAx val="492693216"/>
        <c:crosses val="autoZero"/>
        <c:auto val="1"/>
        <c:lblAlgn val="ctr"/>
        <c:lblOffset val="80"/>
        <c:tickLblSkip val="1"/>
        <c:noMultiLvlLbl val="0"/>
      </c:catAx>
      <c:valAx>
        <c:axId val="4926932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cs-CZ" sz="1600" dirty="0">
                    <a:solidFill>
                      <a:schemeClr val="bg1"/>
                    </a:solidFill>
                  </a:rPr>
                  <a:t>Množství chladicích kapalin a glykolového odpadu v kilogramech</a:t>
                </a:r>
                <a:endParaRPr lang="en-US" sz="1600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1.8101583455914165E-3"/>
              <c:y val="0.11016665748949213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cs-CZ"/>
          </a:p>
        </c:txPr>
        <c:crossAx val="492698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9031440048220519"/>
          <c:y val="0.10360130682965328"/>
          <c:w val="0.16366064359998564"/>
          <c:h val="0.39322779582622092"/>
        </c:manualLayout>
      </c:layout>
      <c:overlay val="0"/>
      <c:txPr>
        <a:bodyPr/>
        <a:lstStyle/>
        <a:p>
          <a:pPr>
            <a:defRPr sz="1600">
              <a:solidFill>
                <a:schemeClr val="bg1"/>
              </a:solidFill>
            </a:defRPr>
          </a:pPr>
          <a:endParaRPr lang="cs-CZ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0.82711</cdr:x>
      <cdr:y>0.06295</cdr:y>
    </cdr:from>
    <cdr:to>
      <cdr:x>1</cdr:x>
      <cdr:y>0.94425</cdr:y>
    </cdr:to>
    <cdr:sp macro="" textlink="">
      <cdr:nvSpPr>
        <cdr:cNvPr id="2" name="Obdélník 1"/>
        <cdr:cNvSpPr/>
      </cdr:nvSpPr>
      <cdr:spPr>
        <a:xfrm xmlns:a="http://schemas.openxmlformats.org/drawingml/2006/main">
          <a:off x="7355059" y="342994"/>
          <a:ext cx="1537421" cy="480157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cs-CZ" sz="1800" dirty="0">
              <a:solidFill>
                <a:srgbClr val="FF0000"/>
              </a:solidFill>
            </a:rPr>
            <a:t>D9 - Fyzikálně chemická</a:t>
          </a:r>
          <a:r>
            <a:rPr lang="cs-CZ" sz="1800" baseline="0" dirty="0">
              <a:solidFill>
                <a:srgbClr val="FF0000"/>
              </a:solidFill>
            </a:rPr>
            <a:t> úprava (ČOV + cement)</a:t>
          </a:r>
          <a:endParaRPr lang="cs-CZ" sz="1800" dirty="0">
            <a:solidFill>
              <a:srgbClr val="FF0000"/>
            </a:solidFill>
          </a:endParaRPr>
        </a:p>
        <a:p xmlns:a="http://schemas.openxmlformats.org/drawingml/2006/main">
          <a:endParaRPr lang="cs-CZ" sz="1800" dirty="0"/>
        </a:p>
        <a:p xmlns:a="http://schemas.openxmlformats.org/drawingml/2006/main">
          <a:r>
            <a:rPr lang="cs-CZ" sz="1800" dirty="0">
              <a:solidFill>
                <a:srgbClr val="0070C0"/>
              </a:solidFill>
            </a:rPr>
            <a:t>D10 -</a:t>
          </a:r>
          <a:r>
            <a:rPr lang="cs-CZ" sz="1800" baseline="0" dirty="0">
              <a:solidFill>
                <a:srgbClr val="0070C0"/>
              </a:solidFill>
            </a:rPr>
            <a:t> Spalování na pevnině</a:t>
          </a:r>
        </a:p>
        <a:p xmlns:a="http://schemas.openxmlformats.org/drawingml/2006/main">
          <a:endParaRPr lang="cs-CZ" sz="1800" baseline="0" dirty="0"/>
        </a:p>
        <a:p xmlns:a="http://schemas.openxmlformats.org/drawingml/2006/main">
          <a:r>
            <a:rPr lang="cs-CZ" sz="1800" baseline="0" dirty="0">
              <a:solidFill>
                <a:srgbClr val="00B050"/>
              </a:solidFill>
            </a:rPr>
            <a:t>R3 - Recyklace v </a:t>
          </a:r>
          <a:r>
            <a:rPr lang="cs-CZ" sz="1800" baseline="0" dirty="0">
              <a:solidFill>
                <a:srgbClr val="92D050"/>
              </a:solidFill>
            </a:rPr>
            <a:t>celé ČR dle ISPOP</a:t>
          </a:r>
        </a:p>
        <a:p xmlns:a="http://schemas.openxmlformats.org/drawingml/2006/main">
          <a:endParaRPr lang="cs-CZ" sz="1800" baseline="0" dirty="0">
            <a:solidFill>
              <a:srgbClr val="00B050"/>
            </a:solidFill>
          </a:endParaRPr>
        </a:p>
        <a:p xmlns:a="http://schemas.openxmlformats.org/drawingml/2006/main">
          <a:r>
            <a:rPr lang="cs-CZ" sz="1800" baseline="0" dirty="0">
              <a:solidFill>
                <a:srgbClr val="00B050"/>
              </a:solidFill>
            </a:rPr>
            <a:t>CLASSIC - jediná </a:t>
          </a:r>
          <a:r>
            <a:rPr lang="cs-CZ" sz="1800" baseline="0" dirty="0">
              <a:solidFill>
                <a:srgbClr val="92D050"/>
              </a:solidFill>
            </a:rPr>
            <a:t>recyklační linka v ČR</a:t>
          </a:r>
          <a:endParaRPr lang="cs-CZ" sz="1800" dirty="0">
            <a:solidFill>
              <a:srgbClr val="92D05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B179F163-4852-4086-A869-57E89A40717B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188116B0-FA5B-4762-82E2-7D39E6EF55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22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>
                <a:cs typeface="Arial" charset="0"/>
              </a:defRPr>
            </a:lvl1pPr>
          </a:lstStyle>
          <a:p>
            <a:pPr>
              <a:defRPr/>
            </a:pPr>
            <a:fld id="{A2F25662-D5DD-49DD-B90F-D982E2FE3115}" type="datetimeFigureOut">
              <a:rPr lang="cs-CZ"/>
              <a:pPr>
                <a:defRPr/>
              </a:pPr>
              <a:t>18.10.2023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4D2A2320-2DDC-46A4-BBB1-096988D15FC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0771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A2320-2DDC-46A4-BBB1-096988D15FCB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8874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A2320-2DDC-46A4-BBB1-096988D15FCB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1366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A2320-2DDC-46A4-BBB1-096988D15FCB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4676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  <a:buFontTx/>
              <a:buAutoNum type="arabicPeriod"/>
              <a:defRPr/>
            </a:pPr>
            <a:endParaRPr lang="cs-CZ" altLang="cs-CZ" dirty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CE0E6E-F23D-4D33-940C-F4C7F44D2290}" type="slidenum">
              <a:rPr lang="cs-CZ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GB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92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8D41C-2F56-44AD-9B93-2F8456C2CA5C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1856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A2320-2DDC-46A4-BBB1-096988D15FCB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428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A2320-2DDC-46A4-BBB1-096988D15FCB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3163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A2320-2DDC-46A4-BBB1-096988D15FCB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2290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A2320-2DDC-46A4-BBB1-096988D15FCB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6619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A2320-2DDC-46A4-BBB1-096988D15FCB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5966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927" indent="-30189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7580" indent="-24151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11" indent="-24151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643" indent="-24151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6675" indent="-24151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39707" indent="-24151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2739" indent="-24151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5770" indent="-24151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A99E92-A527-498B-883A-1EEB629F42E9}" type="slidenum">
              <a:rPr lang="cs-CZ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501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A2320-2DDC-46A4-BBB1-096988D15FCB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255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A2320-2DDC-46A4-BBB1-096988D15FCB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2853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A2320-2DDC-46A4-BBB1-096988D15FCB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690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E1D75-CD52-4BEF-9E8D-6631807C8B58}" type="datetimeFigureOut">
              <a:rPr lang="cs-CZ" altLang="cs-CZ"/>
              <a:pPr>
                <a:defRPr/>
              </a:pPr>
              <a:t>18.10.2023</a:t>
            </a:fld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C3B90-B349-4842-A0F0-A25AFE66C56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27251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4E1CF-B4C8-431A-9B34-E64EA7433609}" type="datetimeFigureOut">
              <a:rPr lang="cs-CZ" altLang="cs-CZ"/>
              <a:pPr>
                <a:defRPr/>
              </a:pPr>
              <a:t>18.10.2023</a:t>
            </a:fld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0BCAA5-38F5-4FF0-886E-CBB1652DA28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2034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162800" y="0"/>
            <a:ext cx="1752600" cy="60960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905000" y="0"/>
            <a:ext cx="5105400" cy="60960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5080C-A7E0-4F62-ACCF-54B0728C0835}" type="datetimeFigureOut">
              <a:rPr lang="cs-CZ" altLang="cs-CZ"/>
              <a:pPr>
                <a:defRPr/>
              </a:pPr>
              <a:t>18.10.2023</a:t>
            </a:fld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EBD91-C7DA-4304-97AF-5E6A81FC2B94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6434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1D7DE-361D-43B3-A05B-7BFBBA3A0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42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AA779-0972-470A-B038-739D4E0A8775}" type="datetimeFigureOut">
              <a:rPr lang="cs-CZ" altLang="cs-CZ"/>
              <a:pPr>
                <a:defRPr/>
              </a:pPr>
              <a:t>18.10.2023</a:t>
            </a:fld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BDF20-1BDE-4D28-9E2F-0BD84EAED8A4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97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CF0DB-B8A4-48D3-BBB6-4CE423154C58}" type="datetimeFigureOut">
              <a:rPr lang="cs-CZ" altLang="cs-CZ"/>
              <a:pPr>
                <a:defRPr/>
              </a:pPr>
              <a:t>18.10.2023</a:t>
            </a:fld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68615-89B4-4590-A35B-AFD17B55E14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58968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905000" y="1524000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86400" y="1524000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B2A90-45BD-4411-95C1-266C45B3ADF3}" type="datetimeFigureOut">
              <a:rPr lang="cs-CZ" altLang="cs-CZ"/>
              <a:pPr>
                <a:defRPr/>
              </a:pPr>
              <a:t>18.10.2023</a:t>
            </a:fld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EAD56C-DEBA-4C56-8FBF-6BC9A72FB7A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2757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E8A83-46DF-4A53-A629-3F84B81469DB}" type="datetimeFigureOut">
              <a:rPr lang="cs-CZ" altLang="cs-CZ"/>
              <a:pPr>
                <a:defRPr/>
              </a:pPr>
              <a:t>18.10.2023</a:t>
            </a:fld>
            <a:endParaRPr lang="en-US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A50B29-2078-4BB6-8036-2971FB7F352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0041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AECA4-BE29-4EC1-AEB7-9C2A1A09B828}" type="datetimeFigureOut">
              <a:rPr lang="cs-CZ" altLang="cs-CZ"/>
              <a:pPr>
                <a:defRPr/>
              </a:pPr>
              <a:t>18.10.2023</a:t>
            </a:fld>
            <a:endParaRPr lang="en-US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00AA83-64F1-4306-B716-B20803570C8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5423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1F0D4-8DA9-4B52-94F4-160611ACF733}" type="datetimeFigureOut">
              <a:rPr lang="cs-CZ" altLang="cs-CZ"/>
              <a:pPr>
                <a:defRPr/>
              </a:pPr>
              <a:t>18.10.2023</a:t>
            </a:fld>
            <a:endParaRPr lang="en-US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E0A7B5-3462-464E-912C-FDED44BC1B6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8672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811C-B1E8-4A99-B6F3-AAD14573C176}" type="datetimeFigureOut">
              <a:rPr lang="cs-CZ" altLang="cs-CZ"/>
              <a:pPr>
                <a:defRPr/>
              </a:pPr>
              <a:t>18.10.2023</a:t>
            </a:fld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D671A1-6DAF-4B32-9E4F-E9EDCA92B284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5914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919B5-1897-457F-85AE-CC9F5B920F30}" type="datetimeFigureOut">
              <a:rPr lang="cs-CZ" altLang="cs-CZ"/>
              <a:pPr>
                <a:defRPr/>
              </a:pPr>
              <a:t>18.10.2023</a:t>
            </a:fld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12F72D-84B6-4B3B-84AD-1359CB6EBE8A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2812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0"/>
            <a:ext cx="5791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524000"/>
            <a:ext cx="7010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Klepnutím lze upravit styly předlohy textu.</a:t>
            </a:r>
          </a:p>
          <a:p>
            <a:pPr lvl="1"/>
            <a:r>
              <a:rPr lang="en-US" altLang="cs-CZ"/>
              <a:t>Druhá úroveň</a:t>
            </a:r>
          </a:p>
          <a:p>
            <a:pPr lvl="2"/>
            <a:r>
              <a:rPr lang="en-US" altLang="cs-CZ"/>
              <a:t>Třetí úroveň</a:t>
            </a:r>
          </a:p>
          <a:p>
            <a:pPr lvl="3"/>
            <a:r>
              <a:rPr lang="en-US" altLang="cs-CZ"/>
              <a:t>Čtvrtá úroveň</a:t>
            </a:r>
          </a:p>
          <a:p>
            <a:pPr lvl="4"/>
            <a:r>
              <a:rPr lang="en-US" altLang="cs-CZ"/>
              <a:t>Pátá úroveň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fld id="{DB017F75-C046-4092-B33A-954072B92C75}" type="datetimeFigureOut">
              <a:rPr lang="cs-CZ" altLang="cs-CZ"/>
              <a:pPr>
                <a:defRPr/>
              </a:pPr>
              <a:t>18.10.2023</a:t>
            </a:fld>
            <a:endParaRPr lang="en-US" altLang="cs-CZ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81200" y="64008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D1DB1D5-CCB8-4E0A-A67F-88488139843E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DDDD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DDDDD"/>
          </a:solidFill>
          <a:latin typeface="Tw Cen M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DDDDD"/>
          </a:solidFill>
          <a:latin typeface="Tw Cen M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DDDDD"/>
          </a:solidFill>
          <a:latin typeface="Tw Cen M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DDDDD"/>
          </a:solidFill>
          <a:latin typeface="Tw Cen M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DDDDDD"/>
          </a:solidFill>
          <a:latin typeface="Tw Cen M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DDDDDD"/>
          </a:solidFill>
          <a:latin typeface="Tw Cen M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DDDDDD"/>
          </a:solidFill>
          <a:latin typeface="Tw Cen M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DDDDDD"/>
          </a:solidFill>
          <a:latin typeface="Tw Cen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DDDDD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DDDDD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DDDDD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DDDDD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DDDDDD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DDDDD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DDDDD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DDDDD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DDDDDD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5.emf"/><Relationship Id="rId3" Type="http://schemas.openxmlformats.org/officeDocument/2006/relationships/image" Target="../media/image28.jpeg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4.emf"/><Relationship Id="rId5" Type="http://schemas.openxmlformats.org/officeDocument/2006/relationships/image" Target="../media/image30.jpeg"/><Relationship Id="rId15" Type="http://schemas.openxmlformats.org/officeDocument/2006/relationships/image" Target="../media/image36.e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9.jpeg"/><Relationship Id="rId9" Type="http://schemas.openxmlformats.org/officeDocument/2006/relationships/image" Target="../media/image33.jpeg"/><Relationship Id="rId1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jpeg"/><Relationship Id="rId7" Type="http://schemas.openxmlformats.org/officeDocument/2006/relationships/package" Target="../embeddings/Microsoft_Excel_Worksheet1.xlsx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619672" y="1340768"/>
            <a:ext cx="7412037" cy="252028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NETRADIČNÍ STAVEBNÍ ODPADY – NÁPLNĚ TOPENÍ A CHLAZENÍ</a:t>
            </a:r>
            <a:br>
              <a:rPr lang="cs-CZ" altLang="cs-CZ" sz="3600" b="1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</a:br>
            <a:br>
              <a:rPr lang="cs-CZ" altLang="cs-CZ" sz="3600" b="1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</a:br>
            <a:r>
              <a:rPr lang="cs-CZ" altLang="cs-CZ" sz="2800" b="1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- JEJICH LIKVIDACE A MOŽNOST RECYKLACE</a:t>
            </a:r>
            <a:endParaRPr lang="cs-CZ" altLang="cs-CZ" sz="3600" b="1" dirty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528093" y="3933056"/>
            <a:ext cx="5451475" cy="2202111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cs-CZ" altLang="cs-CZ" sz="2800" dirty="0"/>
              <a:t>Ing. Jan SKOLIL, Ph.D.</a:t>
            </a:r>
          </a:p>
          <a:p>
            <a:pPr marL="0" indent="0" algn="ctr" eaLnBrk="1" hangingPunct="1">
              <a:buFontTx/>
              <a:buNone/>
            </a:pPr>
            <a:r>
              <a:rPr lang="cs-CZ" altLang="cs-CZ" sz="2800" dirty="0"/>
              <a:t> </a:t>
            </a:r>
          </a:p>
          <a:p>
            <a:pPr marL="0" indent="0" algn="ctr" eaLnBrk="1" hangingPunct="1">
              <a:buFontTx/>
              <a:buNone/>
            </a:pPr>
            <a:r>
              <a:rPr lang="cs-CZ" altLang="cs-CZ" sz="2800" dirty="0"/>
              <a:t> CLASSIC Oil s.r.o.,</a:t>
            </a:r>
          </a:p>
          <a:p>
            <a:pPr marL="0" indent="0" algn="ctr" eaLnBrk="1" hangingPunct="1">
              <a:buFontTx/>
              <a:buNone/>
            </a:pPr>
            <a:r>
              <a:rPr lang="cs-CZ" altLang="cs-CZ" sz="2800" dirty="0"/>
              <a:t>Buštěhrad u Kladna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51" y="85394"/>
            <a:ext cx="3782560" cy="9528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7" y="116419"/>
            <a:ext cx="5904657" cy="1103784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NEMRZNOUCÍ  TEPLOSMĚNNÉ KAPALINY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1680" y="1412777"/>
            <a:ext cx="7056784" cy="4896544"/>
          </a:xfrm>
        </p:spPr>
        <p:txBody>
          <a:bodyPr/>
          <a:lstStyle/>
          <a:p>
            <a:pPr algn="just" eaLnBrk="1" hangingPunct="1">
              <a:buFontTx/>
              <a:buBlip>
                <a:blip r:embed="rId2"/>
              </a:buBlip>
            </a:pPr>
            <a:r>
              <a:rPr lang="cs-CZ" altLang="cs-CZ" sz="2800" dirty="0"/>
              <a:t>TZB – Technická zařízení budov</a:t>
            </a:r>
          </a:p>
          <a:p>
            <a:pPr marL="0" indent="358775" algn="just" eaLnBrk="1" hangingPunct="1">
              <a:buNone/>
            </a:pPr>
            <a:r>
              <a:rPr lang="cs-CZ" altLang="cs-CZ" sz="2800" dirty="0"/>
              <a:t>HTF/HVAC – Heat Transfer fluid</a:t>
            </a:r>
          </a:p>
          <a:p>
            <a:pPr marL="0" indent="361950" algn="just" eaLnBrk="1" hangingPunct="1">
              <a:buNone/>
            </a:pPr>
            <a:r>
              <a:rPr lang="cs-CZ" altLang="cs-CZ" sz="1800" dirty="0"/>
              <a:t>Potravinářské provozy</a:t>
            </a:r>
          </a:p>
          <a:p>
            <a:pPr marL="0" indent="361950" algn="just" eaLnBrk="1" hangingPunct="1">
              <a:buNone/>
            </a:pPr>
            <a:r>
              <a:rPr lang="cs-CZ" altLang="cs-CZ" sz="1800" dirty="0"/>
              <a:t>(pivovary, mlékárny, mrazírny),</a:t>
            </a:r>
          </a:p>
          <a:p>
            <a:pPr marL="0" indent="361950" algn="just" eaLnBrk="1" hangingPunct="1">
              <a:buFontTx/>
              <a:buNone/>
            </a:pPr>
            <a:r>
              <a:rPr lang="cs-CZ" altLang="cs-CZ" sz="1800" dirty="0"/>
              <a:t>Zimní a fotbalové stadiony,</a:t>
            </a:r>
          </a:p>
          <a:p>
            <a:pPr marL="0" indent="361950" algn="just" eaLnBrk="1" hangingPunct="1">
              <a:buFontTx/>
              <a:buNone/>
            </a:pPr>
            <a:r>
              <a:rPr lang="cs-CZ" altLang="cs-CZ" sz="1800" dirty="0"/>
              <a:t>geotermální vrty,</a:t>
            </a:r>
          </a:p>
          <a:p>
            <a:pPr marL="0" indent="361950" algn="just" eaLnBrk="1" hangingPunct="1">
              <a:buFontTx/>
              <a:buNone/>
            </a:pPr>
            <a:r>
              <a:rPr lang="cs-CZ" altLang="cs-CZ" sz="1800" dirty="0"/>
              <a:t>Budovy, nákupní centra,</a:t>
            </a:r>
          </a:p>
          <a:p>
            <a:pPr marL="0" indent="361950" algn="just" eaLnBrk="1" hangingPunct="1">
              <a:buFontTx/>
              <a:buNone/>
            </a:pPr>
            <a:r>
              <a:rPr lang="cs-CZ" altLang="cs-CZ" sz="1800" dirty="0"/>
              <a:t>průmyslová chlazení,</a:t>
            </a:r>
          </a:p>
          <a:p>
            <a:pPr marL="0" indent="361950" algn="just" eaLnBrk="1" hangingPunct="1">
              <a:buFontTx/>
              <a:buNone/>
            </a:pPr>
            <a:r>
              <a:rPr lang="cs-CZ" altLang="cs-CZ" sz="1800" dirty="0"/>
              <a:t>Nemocnice, chlazení serverů,</a:t>
            </a:r>
          </a:p>
          <a:p>
            <a:pPr marL="0" indent="361950" algn="just" eaLnBrk="1" hangingPunct="1">
              <a:buFontTx/>
              <a:buNone/>
            </a:pPr>
            <a:r>
              <a:rPr lang="cs-CZ" altLang="cs-CZ" sz="1800" dirty="0"/>
              <a:t>akumulátorů…</a:t>
            </a:r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cs-CZ" altLang="cs-CZ" sz="2800" dirty="0">
                <a:solidFill>
                  <a:srgbClr val="FFFF00"/>
                </a:solidFill>
              </a:rPr>
              <a:t>Bioplynové stanice: </a:t>
            </a:r>
            <a:r>
              <a:rPr lang="cs-CZ" altLang="cs-CZ" sz="2400" dirty="0">
                <a:solidFill>
                  <a:srgbClr val="FFFF00"/>
                </a:solidFill>
              </a:rPr>
              <a:t>550 v ČR, 1-2 motory = 700-800 litrů.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76" y="2351956"/>
            <a:ext cx="3296420" cy="252028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50B323C-F506-68E0-FEAC-1FFDF726A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520" y="4581128"/>
            <a:ext cx="1625775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600" kern="0" dirty="0">
                <a:solidFill>
                  <a:srgbClr val="FF0000"/>
                </a:solidFill>
              </a:rPr>
              <a:t>ROČNĚ CELKEM</a:t>
            </a:r>
          </a:p>
          <a:p>
            <a:pPr marL="838200" indent="-838200" eaLnBrk="1" hangingPunct="1"/>
            <a:r>
              <a:rPr lang="cs-CZ" altLang="cs-CZ" sz="1600" kern="0" dirty="0">
                <a:solidFill>
                  <a:srgbClr val="FF0000"/>
                </a:solidFill>
              </a:rPr>
              <a:t>X 000 TUN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91C718-FC06-DF8C-D4CB-3DF7ED738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7804" y="3077344"/>
            <a:ext cx="2145035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600" kern="0" dirty="0">
                <a:solidFill>
                  <a:srgbClr val="00B050"/>
                </a:solidFill>
              </a:rPr>
              <a:t>SOLÁRNÍ KOLEKTORY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4AC89B2-70CE-E2C4-F437-BEF3D712A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3868" y="3580636"/>
            <a:ext cx="2145035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600" kern="0" dirty="0">
                <a:solidFill>
                  <a:srgbClr val="00B0F0"/>
                </a:solidFill>
              </a:rPr>
              <a:t>TEPELNÁ ČERPADLA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C596A71-565F-7972-9745-367E12552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4112116"/>
            <a:ext cx="1368152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600" kern="0" dirty="0">
                <a:solidFill>
                  <a:srgbClr val="FFFF00"/>
                </a:solidFill>
              </a:rPr>
              <a:t>BIOPLYNKY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altLang="cs-CZ" sz="3600" dirty="0"/>
              <a:t>COCA COLA HBC</a:t>
            </a:r>
            <a:br>
              <a:rPr dirty="0"/>
            </a:br>
            <a:r>
              <a:rPr lang="en-GB" altLang="cs-CZ" sz="3600" dirty="0"/>
              <a:t>PRA</a:t>
            </a:r>
            <a:r>
              <a:rPr lang="cs-CZ" altLang="cs-CZ" sz="3600" dirty="0"/>
              <a:t>GUE</a:t>
            </a:r>
            <a:r>
              <a:rPr lang="en-GB" altLang="cs-CZ" sz="3600" dirty="0"/>
              <a:t> KYJE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9250" y="1524000"/>
            <a:ext cx="7296150" cy="4572000"/>
          </a:xfrm>
        </p:spPr>
        <p:txBody>
          <a:bodyPr/>
          <a:lstStyle/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marL="0" indent="0" algn="just" eaLnBrk="1" hangingPunct="1">
              <a:buNone/>
            </a:pPr>
            <a:r>
              <a:rPr lang="en-GB"/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63214" y="3627202"/>
            <a:ext cx="1682463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en-GB" altLang="cs-CZ" sz="1600" kern="0" dirty="0"/>
              <a:t>Glycol circuit</a:t>
            </a:r>
            <a:endParaRPr lang="en-GB" altLang="cs-CZ" sz="3600" kern="0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1709910" y="1367771"/>
          <a:ext cx="7205490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563071" imgH="5353050" progId="Excel.Sheet.8">
                  <p:embed/>
                </p:oleObj>
              </mc:Choice>
              <mc:Fallback>
                <p:oleObj name="Worksheet" r:id="rId2" imgW="9563071" imgH="5353050" progId="Excel.Sheet.8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09910" y="1367771"/>
                        <a:ext cx="7205490" cy="460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21671" y="3068960"/>
            <a:ext cx="1682463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en-GB" altLang="cs-CZ" sz="1600" kern="0" dirty="0"/>
              <a:t>Water circuit</a:t>
            </a:r>
            <a:endParaRPr lang="en-GB" altLang="cs-CZ" sz="3600" kern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09" y="1345459"/>
            <a:ext cx="3489852" cy="465313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6" y="1367771"/>
            <a:ext cx="4536504" cy="3402378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509120"/>
            <a:ext cx="1440160" cy="81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en-GB" altLang="cs-CZ" sz="1600" kern="0" dirty="0"/>
              <a:t>Cooling</a:t>
            </a:r>
          </a:p>
          <a:p>
            <a:pPr eaLnBrk="1" hangingPunct="1"/>
            <a:r>
              <a:rPr lang="en-GB" altLang="cs-CZ" sz="1600" kern="0" dirty="0"/>
              <a:t>of compressors</a:t>
            </a:r>
            <a:endParaRPr lang="en-GB" altLang="cs-CZ" sz="3600" kern="0" dirty="0"/>
          </a:p>
        </p:txBody>
      </p:sp>
    </p:spTree>
    <p:extLst>
      <p:ext uri="{BB962C8B-B14F-4D97-AF65-F5344CB8AC3E}">
        <p14:creationId xmlns:p14="http://schemas.microsoft.com/office/powerpoint/2010/main" val="111141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altLang="cs-CZ" sz="3600" dirty="0"/>
              <a:t>COCA COLA HBC II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9250" y="1524000"/>
            <a:ext cx="7296150" cy="4572000"/>
          </a:xfrm>
        </p:spPr>
        <p:txBody>
          <a:bodyPr/>
          <a:lstStyle/>
          <a:p>
            <a:pPr algn="just" eaLnBrk="1" hangingPunct="1"/>
            <a:r>
              <a:rPr lang="en-GB" altLang="cs-CZ" sz="2000" dirty="0"/>
              <a:t>Glycol without inhibitors</a:t>
            </a:r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r>
              <a:rPr lang="en-GB" altLang="cs-CZ" sz="2000" dirty="0"/>
              <a:t>Glycol circuits</a:t>
            </a:r>
          </a:p>
          <a:p>
            <a:pPr marL="0" indent="0" algn="just" eaLnBrk="1" hangingPunct="1">
              <a:buNone/>
            </a:pPr>
            <a:r>
              <a:rPr lang="en-US" altLang="cs-CZ" sz="2000" dirty="0"/>
              <a:t>	</a:t>
            </a:r>
            <a:r>
              <a:rPr lang="en-GB" altLang="cs-CZ" sz="2000" dirty="0"/>
              <a:t>- before cleaning</a:t>
            </a:r>
          </a:p>
          <a:p>
            <a:pPr marL="0" indent="0" algn="just" eaLnBrk="1" hangingPunct="1">
              <a:buNone/>
            </a:pPr>
            <a:r>
              <a:rPr lang="en-US" altLang="cs-CZ" sz="2000" dirty="0"/>
              <a:t>	</a:t>
            </a:r>
            <a:r>
              <a:rPr lang="en-GB" altLang="cs-CZ" sz="2000" dirty="0"/>
              <a:t>- after cleaning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61" y="1988840"/>
            <a:ext cx="3347864" cy="25108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536" y="3903712"/>
            <a:ext cx="3227851" cy="24208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535" y="1368524"/>
            <a:ext cx="3227851" cy="242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altLang="cs-CZ" sz="3600" dirty="0"/>
              <a:t>COCA COLA HBC I</a:t>
            </a:r>
            <a:r>
              <a:rPr lang="cs-CZ" altLang="cs-CZ" sz="3600" dirty="0"/>
              <a:t>V</a:t>
            </a:r>
            <a:endParaRPr lang="en-GB" altLang="cs-CZ" sz="36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9250" y="1340768"/>
            <a:ext cx="7296150" cy="4896544"/>
          </a:xfrm>
        </p:spPr>
        <p:txBody>
          <a:bodyPr/>
          <a:lstStyle/>
          <a:p>
            <a:pPr algn="just" eaLnBrk="1" hangingPunct="1"/>
            <a:r>
              <a:rPr lang="cs-CZ" altLang="cs-CZ" sz="1600" dirty="0"/>
              <a:t>2013 – Preservative 50kg</a:t>
            </a:r>
          </a:p>
          <a:p>
            <a:pPr algn="just" eaLnBrk="1" hangingPunct="1"/>
            <a:r>
              <a:rPr lang="cs-CZ" altLang="cs-CZ" sz="1600" dirty="0"/>
              <a:t>2014 – Preservative 50kg, </a:t>
            </a:r>
            <a:r>
              <a:rPr lang="cs-CZ" altLang="cs-CZ" sz="1600" dirty="0" err="1"/>
              <a:t>laboratory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analysis</a:t>
            </a:r>
            <a:r>
              <a:rPr lang="cs-CZ" altLang="cs-CZ" sz="1600" dirty="0"/>
              <a:t> 2x</a:t>
            </a:r>
          </a:p>
          <a:p>
            <a:pPr lvl="2" algn="just" eaLnBrk="1" hangingPunct="1"/>
            <a:r>
              <a:rPr lang="cs-CZ" altLang="cs-CZ" sz="1600" dirty="0">
                <a:ea typeface="+mn-ea"/>
                <a:cs typeface="+mn-cs"/>
              </a:rPr>
              <a:t>CS Ekoterm 4 000 L</a:t>
            </a:r>
          </a:p>
          <a:p>
            <a:pPr lvl="2" algn="just" eaLnBrk="1" hangingPunct="1"/>
            <a:r>
              <a:rPr lang="cs-CZ" altLang="cs-CZ" sz="1600" dirty="0" err="1">
                <a:solidFill>
                  <a:srgbClr val="FFFF00"/>
                </a:solidFill>
                <a:ea typeface="+mn-ea"/>
                <a:cs typeface="+mn-cs"/>
              </a:rPr>
              <a:t>Coca</a:t>
            </a:r>
            <a:r>
              <a:rPr lang="cs-CZ" altLang="cs-CZ" sz="1600" dirty="0">
                <a:solidFill>
                  <a:srgbClr val="FFFF00"/>
                </a:solidFill>
                <a:ea typeface="+mn-ea"/>
                <a:cs typeface="+mn-cs"/>
              </a:rPr>
              <a:t> Cola </a:t>
            </a:r>
            <a:r>
              <a:rPr lang="cs-CZ" altLang="cs-CZ" sz="1600" dirty="0" err="1">
                <a:solidFill>
                  <a:srgbClr val="FFFF00"/>
                </a:solidFill>
                <a:ea typeface="+mn-ea"/>
                <a:cs typeface="+mn-cs"/>
              </a:rPr>
              <a:t>Austria</a:t>
            </a:r>
            <a:r>
              <a:rPr lang="cs-CZ" altLang="cs-CZ" sz="1600" dirty="0">
                <a:solidFill>
                  <a:srgbClr val="FFFF00"/>
                </a:solidFill>
                <a:ea typeface="+mn-ea"/>
                <a:cs typeface="+mn-cs"/>
              </a:rPr>
              <a:t> – 2 000 L </a:t>
            </a:r>
            <a:r>
              <a:rPr lang="cs-CZ" altLang="cs-CZ" sz="1600" dirty="0" err="1">
                <a:solidFill>
                  <a:srgbClr val="FFFF00"/>
                </a:solidFill>
                <a:ea typeface="+mn-ea"/>
                <a:cs typeface="+mn-cs"/>
              </a:rPr>
              <a:t>Cleaning</a:t>
            </a:r>
            <a:r>
              <a:rPr lang="cs-CZ" altLang="cs-CZ" sz="1600" dirty="0">
                <a:solidFill>
                  <a:srgbClr val="FFFF00"/>
                </a:solidFill>
                <a:ea typeface="+mn-ea"/>
                <a:cs typeface="+mn-cs"/>
              </a:rPr>
              <a:t> agent = 10 000 EUR</a:t>
            </a:r>
          </a:p>
          <a:p>
            <a:pPr algn="just" eaLnBrk="1" hangingPunct="1"/>
            <a:r>
              <a:rPr lang="cs-CZ" altLang="cs-CZ" sz="1600" dirty="0"/>
              <a:t>2015 – CS Ekoterm 1000 L</a:t>
            </a:r>
          </a:p>
          <a:p>
            <a:pPr lvl="2" algn="just" eaLnBrk="1" hangingPunct="1"/>
            <a:r>
              <a:rPr lang="cs-CZ" altLang="cs-CZ" sz="1600" dirty="0">
                <a:ea typeface="+mn-ea"/>
                <a:cs typeface="+mn-cs"/>
              </a:rPr>
              <a:t>CS Ekoterm -17°C 17 000 L</a:t>
            </a:r>
          </a:p>
          <a:p>
            <a:pPr algn="just" eaLnBrk="1" hangingPunct="1"/>
            <a:r>
              <a:rPr lang="cs-CZ" altLang="cs-CZ" sz="1600" dirty="0"/>
              <a:t>2017 – CS Ekoterm -17°C 17 000 L</a:t>
            </a:r>
          </a:p>
          <a:p>
            <a:pPr lvl="2" algn="just" eaLnBrk="1" hangingPunct="1"/>
            <a:r>
              <a:rPr lang="cs-CZ" altLang="cs-CZ" sz="1600" dirty="0">
                <a:ea typeface="+mn-ea"/>
                <a:cs typeface="+mn-cs"/>
              </a:rPr>
              <a:t>CS Ekoterm 1000L</a:t>
            </a:r>
          </a:p>
          <a:p>
            <a:pPr algn="just" eaLnBrk="1" hangingPunct="1"/>
            <a:r>
              <a:rPr lang="cs-CZ" altLang="cs-CZ" sz="1600" dirty="0"/>
              <a:t>2018 – CS Ekoterm 1500 L</a:t>
            </a:r>
          </a:p>
          <a:p>
            <a:pPr lvl="2" algn="just" eaLnBrk="1" hangingPunct="1"/>
            <a:r>
              <a:rPr lang="cs-CZ" altLang="cs-CZ" sz="1600" dirty="0">
                <a:ea typeface="+mn-ea"/>
                <a:cs typeface="+mn-cs"/>
              </a:rPr>
              <a:t>CS Ekoterm -17°C 22 000L</a:t>
            </a:r>
          </a:p>
          <a:p>
            <a:pPr lvl="2" algn="just" eaLnBrk="1" hangingPunct="1"/>
            <a:r>
              <a:rPr lang="cs-CZ" altLang="cs-CZ" sz="1600" dirty="0">
                <a:ea typeface="+mn-ea"/>
                <a:cs typeface="+mn-cs"/>
              </a:rPr>
              <a:t>CS Ekoterm -30°C 1000 L</a:t>
            </a:r>
          </a:p>
          <a:p>
            <a:pPr algn="just" eaLnBrk="1" hangingPunct="1"/>
            <a:r>
              <a:rPr lang="cs-CZ" altLang="cs-CZ" sz="1600" dirty="0"/>
              <a:t>2019 – CS Ekoterm -17°C 10 000 L</a:t>
            </a:r>
          </a:p>
          <a:p>
            <a:pPr lvl="2" algn="just" eaLnBrk="1" hangingPunct="1"/>
            <a:r>
              <a:rPr lang="cs-CZ" altLang="cs-CZ" sz="1600" dirty="0">
                <a:ea typeface="+mn-ea"/>
                <a:cs typeface="+mn-cs"/>
              </a:rPr>
              <a:t>CS Ekoterm 4 000 L</a:t>
            </a:r>
          </a:p>
          <a:p>
            <a:pPr algn="just" eaLnBrk="1" hangingPunct="1"/>
            <a:r>
              <a:rPr lang="cs-CZ" altLang="cs-CZ" sz="1600" dirty="0"/>
              <a:t>2020 – CS Ekoterm -17°C 1 000 L</a:t>
            </a:r>
          </a:p>
          <a:p>
            <a:pPr algn="just" eaLnBrk="1" hangingPunct="1"/>
            <a:r>
              <a:rPr lang="cs-CZ" altLang="cs-CZ" sz="1600" dirty="0"/>
              <a:t>2021 – CS Ekoterm -17°C 23 000 L + </a:t>
            </a:r>
            <a:r>
              <a:rPr lang="cs-CZ" altLang="cs-CZ" sz="1600" dirty="0" err="1"/>
              <a:t>Disposal</a:t>
            </a:r>
            <a:r>
              <a:rPr lang="cs-CZ" altLang="cs-CZ" sz="1600" dirty="0"/>
              <a:t> 13 500 kg</a:t>
            </a:r>
          </a:p>
          <a:p>
            <a:pPr algn="just" eaLnBrk="1" hangingPunct="1"/>
            <a:r>
              <a:rPr lang="cs-CZ" altLang="cs-CZ" sz="1600" dirty="0"/>
              <a:t>2022 – CS Ekoterm -17°C 8 000 L + </a:t>
            </a:r>
            <a:r>
              <a:rPr lang="cs-CZ" altLang="cs-CZ" sz="1600" dirty="0" err="1"/>
              <a:t>Disposal</a:t>
            </a:r>
            <a:r>
              <a:rPr lang="cs-CZ" altLang="cs-CZ" sz="1600" dirty="0"/>
              <a:t> 1 800 L</a:t>
            </a:r>
          </a:p>
          <a:p>
            <a:pPr marL="914400" lvl="2" indent="0" algn="just" eaLnBrk="1" hangingPunct="1">
              <a:buNone/>
            </a:pPr>
            <a:endParaRPr lang="cs-CZ" altLang="cs-CZ" sz="2000" dirty="0">
              <a:ea typeface="+mn-ea"/>
              <a:cs typeface="+mn-cs"/>
            </a:endParaRPr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r>
              <a:rPr lang="en-GB" altLang="cs-CZ" sz="2000" dirty="0"/>
              <a:t>Dilution of corrosion products</a:t>
            </a:r>
          </a:p>
          <a:p>
            <a:pPr marL="0" indent="0" algn="just" eaLnBrk="1" hangingPunct="1">
              <a:buNone/>
            </a:pPr>
            <a:r>
              <a:rPr lang="en-US" altLang="cs-CZ" sz="2000" dirty="0"/>
              <a:t>	</a:t>
            </a:r>
            <a:r>
              <a:rPr lang="en-GB" altLang="cs-CZ" sz="2000" dirty="0"/>
              <a:t>- deincrustation</a:t>
            </a:r>
          </a:p>
          <a:p>
            <a:pPr marL="0" indent="0" algn="just" eaLnBrk="1" hangingPunct="1">
              <a:buNone/>
            </a:pPr>
            <a:r>
              <a:rPr lang="en-US" altLang="cs-CZ" sz="2000" dirty="0"/>
              <a:t>	</a:t>
            </a:r>
            <a:r>
              <a:rPr lang="en-GB" altLang="cs-CZ" sz="2000" dirty="0"/>
              <a:t>- temporary solution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D33A0B5-1473-AA05-6C3E-B700CF648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833" y="3079636"/>
            <a:ext cx="1682463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800" kern="0" dirty="0" err="1">
                <a:solidFill>
                  <a:srgbClr val="FF0000"/>
                </a:solidFill>
              </a:rPr>
              <a:t>Total</a:t>
            </a:r>
            <a:r>
              <a:rPr lang="cs-CZ" altLang="cs-CZ" sz="1800" kern="0" dirty="0">
                <a:solidFill>
                  <a:srgbClr val="FF0000"/>
                </a:solidFill>
              </a:rPr>
              <a:t> Sales</a:t>
            </a:r>
          </a:p>
          <a:p>
            <a:pPr marL="838200" indent="-838200" eaLnBrk="1" hangingPunct="1"/>
            <a:r>
              <a:rPr lang="cs-CZ" altLang="cs-CZ" sz="1800" kern="0" dirty="0">
                <a:solidFill>
                  <a:srgbClr val="FF0000"/>
                </a:solidFill>
              </a:rPr>
              <a:t>2 748 000 CZK</a:t>
            </a:r>
          </a:p>
          <a:p>
            <a:pPr marL="838200" indent="-838200" eaLnBrk="1" hangingPunct="1"/>
            <a:r>
              <a:rPr lang="cs-CZ" altLang="cs-CZ" sz="1800" kern="0" dirty="0">
                <a:solidFill>
                  <a:srgbClr val="FF0000"/>
                </a:solidFill>
              </a:rPr>
              <a:t>113 000 EUR</a:t>
            </a:r>
            <a:endParaRPr lang="en-GB" altLang="cs-CZ" sz="4000" kern="0" dirty="0">
              <a:solidFill>
                <a:srgbClr val="FF00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7C8E8F4-BCD3-5017-19F0-A5156CFE5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833" y="4581128"/>
            <a:ext cx="2087077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600" kern="0" dirty="0" err="1">
                <a:solidFill>
                  <a:srgbClr val="00B0F0"/>
                </a:solidFill>
              </a:rPr>
              <a:t>Total</a:t>
            </a:r>
            <a:r>
              <a:rPr lang="cs-CZ" altLang="cs-CZ" sz="1600" kern="0" dirty="0">
                <a:solidFill>
                  <a:srgbClr val="00B0F0"/>
                </a:solidFill>
              </a:rPr>
              <a:t> </a:t>
            </a:r>
            <a:r>
              <a:rPr lang="cs-CZ" altLang="cs-CZ" sz="1600" kern="0" dirty="0" err="1">
                <a:solidFill>
                  <a:srgbClr val="00B0F0"/>
                </a:solidFill>
              </a:rPr>
              <a:t>Volume</a:t>
            </a:r>
            <a:endParaRPr lang="cs-CZ" altLang="cs-CZ" sz="1600" kern="0" dirty="0">
              <a:solidFill>
                <a:srgbClr val="00B0F0"/>
              </a:solidFill>
            </a:endParaRPr>
          </a:p>
          <a:p>
            <a:pPr marL="838200" indent="-838200" eaLnBrk="1" hangingPunct="1"/>
            <a:r>
              <a:rPr lang="cs-CZ" altLang="cs-CZ" sz="1600" kern="0" dirty="0">
                <a:solidFill>
                  <a:srgbClr val="00B0F0"/>
                </a:solidFill>
              </a:rPr>
              <a:t>100 000 L </a:t>
            </a:r>
            <a:r>
              <a:rPr lang="cs-CZ" altLang="cs-CZ" sz="1600" kern="0" dirty="0" err="1">
                <a:solidFill>
                  <a:srgbClr val="00B0F0"/>
                </a:solidFill>
              </a:rPr>
              <a:t>diluted</a:t>
            </a:r>
            <a:endParaRPr lang="cs-CZ" altLang="cs-CZ" sz="1600" kern="0" dirty="0">
              <a:solidFill>
                <a:srgbClr val="00B0F0"/>
              </a:solidFill>
            </a:endParaRPr>
          </a:p>
          <a:p>
            <a:pPr marL="838200" indent="-838200" eaLnBrk="1" hangingPunct="1"/>
            <a:r>
              <a:rPr lang="cs-CZ" altLang="cs-CZ" sz="1600" kern="0" dirty="0">
                <a:solidFill>
                  <a:srgbClr val="00B0F0"/>
                </a:solidFill>
              </a:rPr>
              <a:t>11 500 L </a:t>
            </a:r>
            <a:r>
              <a:rPr lang="cs-CZ" altLang="cs-CZ" sz="1600" kern="0" dirty="0" err="1">
                <a:solidFill>
                  <a:srgbClr val="00B0F0"/>
                </a:solidFill>
              </a:rPr>
              <a:t>concentrated</a:t>
            </a:r>
            <a:endParaRPr lang="cs-CZ" altLang="cs-CZ" sz="1600" kern="0" dirty="0">
              <a:solidFill>
                <a:srgbClr val="00B0F0"/>
              </a:solidFill>
            </a:endParaRPr>
          </a:p>
          <a:p>
            <a:pPr marL="838200" indent="-838200" eaLnBrk="1" hangingPunct="1"/>
            <a:endParaRPr lang="en-GB" altLang="cs-CZ" sz="1600" kern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87B968A-9A37-5DE1-6308-C4B96C041D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024" y="2564904"/>
            <a:ext cx="2000821" cy="355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5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31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31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331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331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331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331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331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331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331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1720" y="450"/>
            <a:ext cx="5791200" cy="12954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KONSTRUKČNÍ MATERIÁL </a:t>
            </a:r>
            <a:br>
              <a:rPr lang="cs-CZ" altLang="cs-CZ" sz="3200" dirty="0"/>
            </a:br>
            <a:r>
              <a:rPr lang="cs-CZ" altLang="cs-CZ" sz="3200" dirty="0"/>
              <a:t>- RYCHLOST KOROZE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47813" y="1524000"/>
            <a:ext cx="7367587" cy="485732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aseline="-250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sz="1800" baseline="-25000" dirty="0"/>
              <a:t>*Založeno na korozním testu dle normy ASTM D1384 při 88°C, během 336 hodin s probubláváním. Všechny glykoly byly testovány jako 33 </a:t>
            </a:r>
            <a:r>
              <a:rPr lang="cs-CZ" sz="1800" baseline="-25000" dirty="0" err="1"/>
              <a:t>obj</a:t>
            </a:r>
            <a:r>
              <a:rPr lang="cs-CZ" sz="1800" baseline="-25000" dirty="0"/>
              <a:t>.% roztok demineralizované vody</a:t>
            </a:r>
            <a:endParaRPr lang="cs-CZ" altLang="cs-CZ" sz="1800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062461"/>
              </p:ext>
            </p:extLst>
          </p:nvPr>
        </p:nvGraphicFramePr>
        <p:xfrm>
          <a:off x="1763688" y="1412778"/>
          <a:ext cx="6912768" cy="410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6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9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90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90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6975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aseline="-25000" dirty="0">
                          <a:effectLst/>
                        </a:rPr>
                        <a:t>Materiál</a:t>
                      </a:r>
                      <a:endParaRPr lang="cs-CZ" sz="2000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4800" baseline="-25000" dirty="0">
                          <a:effectLst/>
                        </a:rPr>
                        <a:t>Rychlost koroze v cm za rok</a:t>
                      </a:r>
                      <a:r>
                        <a:rPr lang="cs-CZ" sz="4800" baseline="30000" dirty="0">
                          <a:effectLst/>
                        </a:rPr>
                        <a:t>*</a:t>
                      </a:r>
                      <a:endParaRPr lang="cs-CZ" sz="4800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3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effectLst/>
                        </a:rPr>
                        <a:t>Voda</a:t>
                      </a:r>
                      <a:endParaRPr lang="cs-CZ" sz="18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 err="1">
                          <a:effectLst/>
                        </a:rPr>
                        <a:t>Ethylenglykol</a:t>
                      </a:r>
                      <a:endParaRPr lang="cs-CZ" sz="18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effectLst/>
                        </a:rPr>
                        <a:t>Propylenglykol</a:t>
                      </a:r>
                      <a:endParaRPr lang="cs-CZ" sz="18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 err="1">
                          <a:effectLst/>
                        </a:rPr>
                        <a:t>Ethylenglykol</a:t>
                      </a:r>
                      <a:r>
                        <a:rPr lang="cs-CZ" sz="1800" b="1" baseline="-25000" dirty="0">
                          <a:effectLst/>
                        </a:rPr>
                        <a:t> </a:t>
                      </a:r>
                      <a:br>
                        <a:rPr lang="cs-CZ" sz="1800" b="1" baseline="-25000" dirty="0">
                          <a:effectLst/>
                        </a:rPr>
                      </a:br>
                      <a:r>
                        <a:rPr lang="cs-CZ" sz="1800" b="1" baseline="-25000" dirty="0">
                          <a:effectLst/>
                        </a:rPr>
                        <a:t>s inhibitory koroze</a:t>
                      </a:r>
                      <a:endParaRPr lang="cs-CZ" sz="18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effectLst/>
                        </a:rPr>
                        <a:t>Propylenglykol</a:t>
                      </a:r>
                      <a:br>
                        <a:rPr lang="cs-CZ" sz="1800" b="1" baseline="-25000" dirty="0">
                          <a:effectLst/>
                        </a:rPr>
                      </a:br>
                      <a:r>
                        <a:rPr lang="cs-CZ" sz="1800" b="1" baseline="-25000" dirty="0">
                          <a:effectLst/>
                        </a:rPr>
                        <a:t>s inhibitory koroze</a:t>
                      </a:r>
                      <a:endParaRPr lang="cs-CZ" sz="18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aseline="-25000">
                          <a:effectLst/>
                        </a:rPr>
                        <a:t>Měď</a:t>
                      </a:r>
                      <a:endParaRPr lang="cs-CZ" sz="1800" baseline="-25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>
                          <a:effectLst/>
                        </a:rPr>
                        <a:t>0,02</a:t>
                      </a:r>
                      <a:endParaRPr lang="cs-CZ" sz="1800" b="1" baseline="-25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>
                          <a:effectLst/>
                        </a:rPr>
                        <a:t>0,04</a:t>
                      </a:r>
                      <a:endParaRPr lang="cs-CZ" sz="1800" b="1" baseline="-25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effectLst/>
                        </a:rPr>
                        <a:t>0,04</a:t>
                      </a:r>
                      <a:endParaRPr lang="cs-CZ" sz="18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effectLst/>
                        </a:rPr>
                        <a:t>0,03</a:t>
                      </a:r>
                      <a:endParaRPr lang="cs-CZ" sz="18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effectLst/>
                        </a:rPr>
                        <a:t>0,05</a:t>
                      </a:r>
                      <a:endParaRPr lang="cs-CZ" sz="18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aseline="-25000" dirty="0">
                          <a:effectLst/>
                        </a:rPr>
                        <a:t>Pájka</a:t>
                      </a:r>
                      <a:endParaRPr lang="cs-CZ" sz="1800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>
                          <a:effectLst/>
                        </a:rPr>
                        <a:t>0,80</a:t>
                      </a:r>
                      <a:endParaRPr lang="cs-CZ" sz="1800" b="1" baseline="-25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solidFill>
                            <a:srgbClr val="FF0000"/>
                          </a:solidFill>
                          <a:effectLst/>
                        </a:rPr>
                        <a:t>14,4</a:t>
                      </a:r>
                      <a:endParaRPr lang="cs-CZ" sz="1800" b="1" baseline="-25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solidFill>
                            <a:srgbClr val="FF0000"/>
                          </a:solidFill>
                          <a:effectLst/>
                        </a:rPr>
                        <a:t>8,81</a:t>
                      </a:r>
                      <a:endParaRPr lang="cs-CZ" sz="1800" b="1" baseline="-25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>
                          <a:effectLst/>
                        </a:rPr>
                        <a:t>0,04</a:t>
                      </a:r>
                      <a:endParaRPr lang="cs-CZ" sz="1800" b="1" baseline="-25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effectLst/>
                        </a:rPr>
                        <a:t>0,01</a:t>
                      </a:r>
                      <a:endParaRPr lang="cs-CZ" sz="18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aseline="-25000" dirty="0">
                          <a:effectLst/>
                        </a:rPr>
                        <a:t>Mosaz</a:t>
                      </a:r>
                      <a:endParaRPr lang="cs-CZ" sz="1800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>
                          <a:effectLst/>
                        </a:rPr>
                        <a:t>0,06</a:t>
                      </a:r>
                      <a:endParaRPr lang="cs-CZ" sz="1800" b="1" baseline="-25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>
                          <a:effectLst/>
                        </a:rPr>
                        <a:t>0,12</a:t>
                      </a:r>
                      <a:endParaRPr lang="cs-CZ" sz="1800" b="1" baseline="-25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>
                          <a:effectLst/>
                        </a:rPr>
                        <a:t>0,05</a:t>
                      </a:r>
                      <a:endParaRPr lang="cs-CZ" sz="1800" b="1" baseline="-25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effectLst/>
                        </a:rPr>
                        <a:t>0,03</a:t>
                      </a:r>
                      <a:endParaRPr lang="cs-CZ" sz="18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>
                          <a:effectLst/>
                        </a:rPr>
                        <a:t>0,04</a:t>
                      </a:r>
                      <a:endParaRPr lang="cs-CZ" sz="1800" b="1" baseline="-25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aseline="-25000">
                          <a:effectLst/>
                        </a:rPr>
                        <a:t>Ocel</a:t>
                      </a:r>
                      <a:endParaRPr lang="cs-CZ" sz="1800" baseline="-25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>
                          <a:solidFill>
                            <a:srgbClr val="FF0000"/>
                          </a:solidFill>
                          <a:effectLst/>
                        </a:rPr>
                        <a:t>2,46</a:t>
                      </a:r>
                      <a:endParaRPr lang="cs-CZ" sz="1800" b="1" baseline="-25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>
                          <a:solidFill>
                            <a:srgbClr val="FF0000"/>
                          </a:solidFill>
                          <a:effectLst/>
                        </a:rPr>
                        <a:t>11,3</a:t>
                      </a:r>
                      <a:endParaRPr lang="cs-CZ" sz="1800" b="1" baseline="-25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>
                          <a:solidFill>
                            <a:srgbClr val="FF0000"/>
                          </a:solidFill>
                          <a:effectLst/>
                        </a:rPr>
                        <a:t>2,49</a:t>
                      </a:r>
                      <a:endParaRPr lang="cs-CZ" sz="1800" b="1" baseline="-25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>
                          <a:effectLst/>
                        </a:rPr>
                        <a:t>0,01</a:t>
                      </a:r>
                      <a:endParaRPr lang="cs-CZ" sz="1800" b="1" baseline="-25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>
                          <a:effectLst/>
                        </a:rPr>
                        <a:t>0,01</a:t>
                      </a:r>
                      <a:endParaRPr lang="cs-CZ" sz="1800" b="1" baseline="-25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aseline="-25000">
                          <a:effectLst/>
                        </a:rPr>
                        <a:t>Litina</a:t>
                      </a:r>
                      <a:endParaRPr lang="cs-CZ" sz="1800" baseline="-25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>
                          <a:solidFill>
                            <a:srgbClr val="FF0000"/>
                          </a:solidFill>
                          <a:effectLst/>
                        </a:rPr>
                        <a:t>5,38</a:t>
                      </a:r>
                      <a:endParaRPr lang="cs-CZ" sz="1800" b="1" baseline="-25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solidFill>
                            <a:srgbClr val="FF0000"/>
                          </a:solidFill>
                          <a:effectLst/>
                        </a:rPr>
                        <a:t>14,1</a:t>
                      </a:r>
                      <a:endParaRPr lang="cs-CZ" sz="1800" b="1" baseline="-25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solidFill>
                            <a:srgbClr val="FF0000"/>
                          </a:solidFill>
                          <a:effectLst/>
                        </a:rPr>
                        <a:t>4,11</a:t>
                      </a:r>
                      <a:endParaRPr lang="cs-CZ" sz="1800" b="1" baseline="-25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effectLst/>
                        </a:rPr>
                        <a:t>0,03</a:t>
                      </a:r>
                      <a:endParaRPr lang="cs-CZ" sz="18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>
                          <a:effectLst/>
                        </a:rPr>
                        <a:t>0,04</a:t>
                      </a:r>
                      <a:endParaRPr lang="cs-CZ" sz="1800" b="1" baseline="-25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8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aseline="-25000" dirty="0">
                          <a:effectLst/>
                        </a:rPr>
                        <a:t>Silumin</a:t>
                      </a:r>
                      <a:endParaRPr lang="cs-CZ" sz="1800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solidFill>
                            <a:srgbClr val="FF0000"/>
                          </a:solidFill>
                          <a:effectLst/>
                        </a:rPr>
                        <a:t>3,35</a:t>
                      </a:r>
                      <a:endParaRPr lang="cs-CZ" sz="1800" b="1" baseline="-25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solidFill>
                            <a:srgbClr val="FF0000"/>
                          </a:solidFill>
                          <a:effectLst/>
                        </a:rPr>
                        <a:t>5,03</a:t>
                      </a:r>
                      <a:endParaRPr lang="cs-CZ" sz="1800" b="1" baseline="-25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effectLst/>
                        </a:rPr>
                        <a:t>0,46</a:t>
                      </a:r>
                      <a:endParaRPr lang="cs-CZ" sz="18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effectLst/>
                        </a:rPr>
                        <a:t>0,11</a:t>
                      </a:r>
                      <a:endParaRPr lang="cs-CZ" sz="18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baseline="-25000" dirty="0">
                          <a:effectLst/>
                        </a:rPr>
                        <a:t>0,07</a:t>
                      </a:r>
                      <a:endParaRPr lang="cs-CZ" sz="18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63214" y="3629980"/>
            <a:ext cx="1682463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600" kern="0" dirty="0"/>
              <a:t>Dow </a:t>
            </a:r>
            <a:r>
              <a:rPr lang="cs-CZ" altLang="cs-CZ" sz="1600" kern="0" dirty="0" err="1"/>
              <a:t>Corning</a:t>
            </a:r>
            <a:endParaRPr lang="cs-CZ" altLang="cs-CZ" sz="3600" kern="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63214" y="3068960"/>
            <a:ext cx="1682463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600" kern="0" dirty="0"/>
              <a:t>Zdroj:</a:t>
            </a:r>
            <a:endParaRPr lang="cs-CZ" altLang="cs-CZ" sz="3600" kern="0" dirty="0"/>
          </a:p>
        </p:txBody>
      </p:sp>
    </p:spTree>
    <p:extLst>
      <p:ext uri="{BB962C8B-B14F-4D97-AF65-F5344CB8AC3E}">
        <p14:creationId xmlns:p14="http://schemas.microsoft.com/office/powerpoint/2010/main" val="196031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26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182" y="32919"/>
            <a:ext cx="6478242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VZHLED KAPALIN </a:t>
            </a:r>
            <a:br>
              <a:rPr lang="cs-CZ" altLang="cs-CZ" sz="3200" dirty="0"/>
            </a:br>
            <a:r>
              <a:rPr lang="cs-CZ" altLang="cs-CZ" sz="3200" dirty="0"/>
              <a:t>Z TEPLOSMĚNNÉHO OKRUHU</a:t>
            </a:r>
            <a:endParaRPr lang="cs-CZ" altLang="cs-CZ" sz="4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147" y="1975959"/>
            <a:ext cx="2314999" cy="360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462" y="1975959"/>
            <a:ext cx="2318505" cy="360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1975959"/>
            <a:ext cx="2313249" cy="360000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416147" y="5575959"/>
            <a:ext cx="2314999" cy="86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cs-CZ" sz="2400" kern="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93093" y="5604492"/>
            <a:ext cx="2314999" cy="86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cs-CZ" sz="2400" kern="0" dirty="0">
                <a:solidFill>
                  <a:schemeClr val="bg1"/>
                </a:solidFill>
              </a:rPr>
              <a:t>+/-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570039" y="5604492"/>
            <a:ext cx="2314999" cy="86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cs-CZ" sz="2400" kern="0" dirty="0">
                <a:solidFill>
                  <a:schemeClr val="bg1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45434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 noGrp="1"/>
          </p:cNvGraphicFramePr>
          <p:nvPr/>
        </p:nvGraphicFramePr>
        <p:xfrm>
          <a:off x="0" y="1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8101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3659" y="-13226"/>
            <a:ext cx="6691135" cy="12954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ÚSTAV ORGANICKÉ CHEMIE </a:t>
            </a:r>
            <a:br>
              <a:rPr lang="cs-CZ" altLang="cs-CZ" sz="3200" dirty="0"/>
            </a:br>
            <a:r>
              <a:rPr lang="cs-CZ" altLang="cs-CZ" sz="3200" dirty="0"/>
              <a:t>A BIOCHEMIE AV</a:t>
            </a:r>
            <a:endParaRPr lang="cs-CZ" altLang="cs-CZ" dirty="0"/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0" y="1498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DDDDDD"/>
                </a:solidFill>
                <a:latin typeface="Tw Cen MT" pitchFamily="34" charset="-1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DDDDDD"/>
                </a:solidFill>
                <a:latin typeface="Tw Cen MT" pitchFamily="34" charset="-1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DDDDDD"/>
                </a:solidFill>
                <a:latin typeface="Tw Cen MT" pitchFamily="34" charset="-1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Tw Cen MT" pitchFamily="34" charset="-1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DDDDDD"/>
                </a:solidFill>
                <a:latin typeface="Tw Cen MT" pitchFamily="34" charset="-1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DDDDDD"/>
                </a:solidFill>
                <a:latin typeface="Tw Cen MT" pitchFamily="34" charset="-1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DDDDDD"/>
                </a:solidFill>
                <a:latin typeface="Tw Cen MT" pitchFamily="34" charset="-1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Tw Cen MT" pitchFamily="34" charset="-1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98600"/>
            <a:ext cx="3203848" cy="240288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98601"/>
            <a:ext cx="3091206" cy="24028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005064"/>
            <a:ext cx="3203848" cy="23617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05064"/>
            <a:ext cx="3091206" cy="231840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7442" y="3667840"/>
            <a:ext cx="154589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1600" dirty="0">
                <a:solidFill>
                  <a:srgbClr val="DDDDDD"/>
                </a:solidFill>
                <a:latin typeface="+mn-lt"/>
                <a:cs typeface="+mn-cs"/>
              </a:rPr>
              <a:t>tuhnutí -15°C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1599" y="5673917"/>
            <a:ext cx="170460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1600" dirty="0">
                <a:solidFill>
                  <a:srgbClr val="DDDDDD"/>
                </a:solidFill>
                <a:latin typeface="+mn-lt"/>
                <a:cs typeface="+mn-cs"/>
              </a:rPr>
              <a:t>Kontrola IV-2016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1168" y="3109361"/>
            <a:ext cx="151216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1600" dirty="0">
                <a:solidFill>
                  <a:srgbClr val="DDDDDD"/>
                </a:solidFill>
                <a:latin typeface="+mn-lt"/>
                <a:cs typeface="+mn-cs"/>
              </a:rPr>
              <a:t>CS G TERMO</a:t>
            </a:r>
            <a:r>
              <a:rPr lang="cs-CZ" altLang="cs-CZ" sz="1600" b="1" dirty="0">
                <a:solidFill>
                  <a:srgbClr val="DDDDDD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03947" y="4191242"/>
            <a:ext cx="108555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1600" dirty="0">
                <a:solidFill>
                  <a:srgbClr val="DDDDDD"/>
                </a:solidFill>
                <a:latin typeface="+mn-lt"/>
                <a:cs typeface="+mn-cs"/>
              </a:rPr>
              <a:t>9 500 litrů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7443" y="4752296"/>
            <a:ext cx="148309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1600" dirty="0">
                <a:solidFill>
                  <a:srgbClr val="DDDDDD"/>
                </a:solidFill>
                <a:latin typeface="+mj-lt"/>
                <a:cs typeface="+mn-cs"/>
              </a:rPr>
              <a:t>plněno </a:t>
            </a:r>
            <a:r>
              <a:rPr lang="cs-CZ" altLang="cs-CZ" sz="1600" dirty="0">
                <a:solidFill>
                  <a:schemeClr val="bg1"/>
                </a:solidFill>
                <a:latin typeface="+mj-lt"/>
                <a:cs typeface="+mn-cs"/>
              </a:rPr>
              <a:t>I</a:t>
            </a:r>
            <a:r>
              <a:rPr lang="cs-CZ" altLang="cs-CZ" sz="1600" dirty="0">
                <a:solidFill>
                  <a:schemeClr val="bg1"/>
                </a:solidFill>
                <a:latin typeface="+mj-lt"/>
              </a:rPr>
              <a:t>–</a:t>
            </a:r>
            <a:r>
              <a:rPr lang="cs-CZ" altLang="cs-CZ" sz="1600" dirty="0">
                <a:solidFill>
                  <a:schemeClr val="bg1"/>
                </a:solidFill>
                <a:latin typeface="+mj-lt"/>
                <a:cs typeface="+mn-cs"/>
              </a:rPr>
              <a:t>2015</a:t>
            </a: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890907"/>
              </p:ext>
            </p:extLst>
          </p:nvPr>
        </p:nvGraphicFramePr>
        <p:xfrm>
          <a:off x="5652121" y="1196752"/>
          <a:ext cx="3733880" cy="5661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5667162" imgH="8020050" progId="AcroExch.Document.DC">
                  <p:embed/>
                </p:oleObj>
              </mc:Choice>
              <mc:Fallback>
                <p:oleObj name="Acrobat Document" r:id="rId7" imgW="5667162" imgH="80200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52121" y="1196752"/>
                        <a:ext cx="3733880" cy="5661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42" y="1196752"/>
            <a:ext cx="4836736" cy="3627552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24521" y="6104666"/>
            <a:ext cx="169168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1600" dirty="0">
                <a:solidFill>
                  <a:srgbClr val="DDDDDD"/>
                </a:solidFill>
                <a:latin typeface="+mn-lt"/>
                <a:cs typeface="+mn-cs"/>
              </a:rPr>
              <a:t>Kontrola X-2020</a:t>
            </a: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233805"/>
              </p:ext>
            </p:extLst>
          </p:nvPr>
        </p:nvGraphicFramePr>
        <p:xfrm>
          <a:off x="4396897" y="1196003"/>
          <a:ext cx="1524000" cy="367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1524118" imgH="3676650" progId="Excel.Sheet.8">
                  <p:embed/>
                </p:oleObj>
              </mc:Choice>
              <mc:Fallback>
                <p:oleObj name="Worksheet" r:id="rId10" imgW="1524118" imgH="367665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96897" y="1196003"/>
                        <a:ext cx="1524000" cy="367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894858"/>
              </p:ext>
            </p:extLst>
          </p:nvPr>
        </p:nvGraphicFramePr>
        <p:xfrm>
          <a:off x="5892731" y="1196003"/>
          <a:ext cx="1619588" cy="367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2" imgW="1657218" imgH="3762375" progId="Excel.Sheet.8">
                  <p:embed/>
                </p:oleObj>
              </mc:Choice>
              <mc:Fallback>
                <p:oleObj name="Worksheet" r:id="rId12" imgW="1657218" imgH="376237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92731" y="1196003"/>
                        <a:ext cx="1619588" cy="367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479756"/>
              </p:ext>
            </p:extLst>
          </p:nvPr>
        </p:nvGraphicFramePr>
        <p:xfrm>
          <a:off x="7485456" y="1188092"/>
          <a:ext cx="1657350" cy="367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1657218" imgH="3676650" progId="Excel.Sheet.8">
                  <p:embed/>
                </p:oleObj>
              </mc:Choice>
              <mc:Fallback>
                <p:oleObj name="Worksheet" r:id="rId14" imgW="1657218" imgH="367665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485456" y="1188092"/>
                        <a:ext cx="1657350" cy="367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679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SLOŽENÍ TEPLOSMĚNNÝCH KAPALIN</a:t>
            </a:r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DDDDDD"/>
                </a:solidFill>
                <a:latin typeface="Tw Cen MT" pitchFamily="34" charset="-1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DDDDDD"/>
                </a:solidFill>
                <a:latin typeface="Tw Cen MT" pitchFamily="34" charset="-1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DDDDDD"/>
                </a:solidFill>
                <a:latin typeface="Tw Cen MT" pitchFamily="34" charset="-1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Tw Cen MT" pitchFamily="34" charset="-1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1979712" y="1556792"/>
            <a:ext cx="6840760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cs-CZ" altLang="cs-CZ" b="1" dirty="0">
                <a:solidFill>
                  <a:srgbClr val="92D050"/>
                </a:solidFill>
                <a:latin typeface="+mn-lt"/>
                <a:cs typeface="+mn-cs"/>
              </a:rPr>
              <a:t>Nemrznoucí složka: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00B0F0"/>
                </a:solidFill>
                <a:latin typeface="+mn-lt"/>
                <a:cs typeface="+mn-cs"/>
              </a:rPr>
              <a:t>Vždy ve vodném roztoku</a:t>
            </a:r>
          </a:p>
          <a:p>
            <a:pPr algn="just" eaLnBrk="1" hangingPunct="1">
              <a:lnSpc>
                <a:spcPct val="80000"/>
              </a:lnSpc>
            </a:pPr>
            <a:endParaRPr lang="cs-CZ" altLang="cs-CZ" sz="2000" dirty="0">
              <a:solidFill>
                <a:srgbClr val="DDDDDD"/>
              </a:solidFill>
              <a:latin typeface="+mn-lt"/>
              <a:cs typeface="+mn-cs"/>
            </a:endParaRPr>
          </a:p>
          <a:p>
            <a:pPr algn="just" eaLnBrk="1" hangingPunct="1">
              <a:lnSpc>
                <a:spcPct val="80000"/>
              </a:lnSpc>
            </a:pPr>
            <a:endParaRPr lang="cs-CZ" altLang="cs-CZ" sz="2000" dirty="0">
              <a:solidFill>
                <a:srgbClr val="DDDDDD"/>
              </a:solidFill>
              <a:latin typeface="+mn-lt"/>
              <a:cs typeface="+mn-cs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cs-CZ" altLang="cs-CZ" b="1" dirty="0">
                <a:solidFill>
                  <a:srgbClr val="FF0000"/>
                </a:solidFill>
                <a:latin typeface="+mn-lt"/>
                <a:cs typeface="+mn-cs"/>
              </a:rPr>
              <a:t>Inhibitory koroze </a:t>
            </a:r>
            <a:r>
              <a:rPr lang="cs-CZ" altLang="cs-CZ" sz="2000" dirty="0">
                <a:solidFill>
                  <a:srgbClr val="FF0000"/>
                </a:solidFill>
                <a:latin typeface="+mn-lt"/>
                <a:cs typeface="+mn-cs"/>
              </a:rPr>
              <a:t>(anorganické, organické)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FF0000"/>
                </a:solidFill>
                <a:latin typeface="+mn-lt"/>
                <a:cs typeface="+mn-cs"/>
              </a:rPr>
              <a:t> - legislativní omezení (aminy, dusitan, těžké kovy)</a:t>
            </a:r>
          </a:p>
          <a:p>
            <a:pPr algn="just" eaLnBrk="1" hangingPunct="1">
              <a:lnSpc>
                <a:spcPct val="80000"/>
              </a:lnSpc>
            </a:pPr>
            <a:endParaRPr lang="cs-CZ" altLang="cs-CZ" sz="2000" dirty="0">
              <a:solidFill>
                <a:srgbClr val="DDDDDD"/>
              </a:solidFill>
              <a:latin typeface="+mn-lt"/>
              <a:cs typeface="+mn-cs"/>
            </a:endParaRPr>
          </a:p>
          <a:p>
            <a:pPr algn="just" eaLnBrk="1" hangingPunct="1">
              <a:lnSpc>
                <a:spcPct val="80000"/>
              </a:lnSpc>
            </a:pPr>
            <a:endParaRPr lang="cs-CZ" altLang="cs-CZ" sz="2000" dirty="0">
              <a:solidFill>
                <a:srgbClr val="DDDDDD"/>
              </a:solidFill>
              <a:latin typeface="+mn-lt"/>
              <a:cs typeface="+mn-cs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cs-CZ" altLang="cs-CZ" b="1" dirty="0">
                <a:solidFill>
                  <a:srgbClr val="DDDDDD"/>
                </a:solidFill>
                <a:latin typeface="+mn-lt"/>
                <a:cs typeface="+mn-cs"/>
              </a:rPr>
              <a:t>Stabilizátory proti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DDDDDD"/>
                </a:solidFill>
                <a:latin typeface="+mn-lt"/>
                <a:cs typeface="+mn-cs"/>
              </a:rPr>
              <a:t>	- změně pH - pufry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DDDDDD"/>
                </a:solidFill>
                <a:latin typeface="+mn-lt"/>
                <a:cs typeface="+mn-cs"/>
              </a:rPr>
              <a:t>	- tvrdé vodě – </a:t>
            </a:r>
            <a:r>
              <a:rPr lang="cs-CZ" altLang="cs-CZ" sz="2000" dirty="0">
                <a:solidFill>
                  <a:srgbClr val="DDDDDD"/>
                </a:solidFill>
                <a:latin typeface="+mn-lt"/>
                <a:cs typeface="+mn-cs"/>
                <a:sym typeface="Wingdings" panose="05000000000000000000" pitchFamily="2" charset="2"/>
              </a:rPr>
              <a:t>změkčovadla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DDDDDD"/>
                </a:solidFill>
                <a:latin typeface="+mn-lt"/>
                <a:cs typeface="+mn-cs"/>
                <a:sym typeface="Wingdings" panose="05000000000000000000" pitchFamily="2" charset="2"/>
              </a:rPr>
              <a:t>	- mikrobiální kontaminaci</a:t>
            </a:r>
          </a:p>
          <a:p>
            <a:pPr algn="just" eaLnBrk="1" hangingPunct="1">
              <a:lnSpc>
                <a:spcPct val="80000"/>
              </a:lnSpc>
            </a:pPr>
            <a:endParaRPr lang="cs-CZ" altLang="cs-CZ" sz="2000" dirty="0">
              <a:solidFill>
                <a:srgbClr val="DDDDDD"/>
              </a:solidFill>
              <a:latin typeface="+mn-lt"/>
              <a:cs typeface="+mn-cs"/>
              <a:sym typeface="Wingdings" panose="05000000000000000000" pitchFamily="2" charset="2"/>
            </a:endParaRPr>
          </a:p>
          <a:p>
            <a:pPr algn="just" eaLnBrk="1" hangingPunct="1">
              <a:lnSpc>
                <a:spcPct val="80000"/>
              </a:lnSpc>
            </a:pPr>
            <a:endParaRPr lang="cs-CZ" altLang="cs-CZ" sz="2000" dirty="0">
              <a:solidFill>
                <a:srgbClr val="DDDDDD"/>
              </a:solidFill>
              <a:latin typeface="+mn-lt"/>
              <a:cs typeface="+mn-cs"/>
              <a:sym typeface="Wingdings" panose="05000000000000000000" pitchFamily="2" charset="2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 err="1">
                <a:solidFill>
                  <a:srgbClr val="DDDDDD"/>
                </a:solidFill>
                <a:latin typeface="+mn-lt"/>
                <a:cs typeface="+mn-cs"/>
                <a:sym typeface="Wingdings" panose="05000000000000000000" pitchFamily="2" charset="2"/>
              </a:rPr>
              <a:t>Odpěnovadlo</a:t>
            </a:r>
            <a:endParaRPr lang="cs-CZ" altLang="cs-CZ" sz="2000" dirty="0">
              <a:solidFill>
                <a:srgbClr val="DDDDDD"/>
              </a:solidFill>
              <a:latin typeface="+mn-lt"/>
              <a:cs typeface="+mn-cs"/>
              <a:sym typeface="Wingdings" panose="05000000000000000000" pitchFamily="2" charset="2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DDDDDD"/>
                </a:solidFill>
                <a:latin typeface="+mn-lt"/>
                <a:cs typeface="+mn-cs"/>
                <a:sym typeface="Wingdings" panose="05000000000000000000" pitchFamily="2" charset="2"/>
              </a:rPr>
              <a:t>Barvivo – možnost detekce úniku (i pomocí UV)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DDDDDD"/>
                </a:solidFill>
                <a:latin typeface="+mn-lt"/>
                <a:cs typeface="+mn-cs"/>
              </a:rPr>
              <a:t>Přísada zabraňující požití (</a:t>
            </a:r>
            <a:r>
              <a:rPr lang="cs-CZ" altLang="cs-CZ" sz="2000" dirty="0" err="1">
                <a:solidFill>
                  <a:srgbClr val="DDDDDD"/>
                </a:solidFill>
                <a:latin typeface="+mn-lt"/>
                <a:cs typeface="+mn-cs"/>
              </a:rPr>
              <a:t>Bitrex</a:t>
            </a:r>
            <a:r>
              <a:rPr lang="cs-CZ" altLang="cs-CZ" sz="2000" dirty="0">
                <a:solidFill>
                  <a:srgbClr val="DDDDDD"/>
                </a:solidFill>
                <a:latin typeface="+mn-lt"/>
                <a:cs typeface="+mn-cs"/>
              </a:rPr>
              <a:t>)</a:t>
            </a: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3882380"/>
              </p:ext>
            </p:extLst>
          </p:nvPr>
        </p:nvGraphicFramePr>
        <p:xfrm>
          <a:off x="6516216" y="3429000"/>
          <a:ext cx="282709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200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LEGO FACTORY KLADNO</a:t>
            </a:r>
            <a:endParaRPr lang="en-GB" altLang="cs-CZ" sz="36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9250" y="1524000"/>
            <a:ext cx="7296150" cy="4572000"/>
          </a:xfrm>
        </p:spPr>
        <p:txBody>
          <a:bodyPr/>
          <a:lstStyle/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marL="0" indent="0" algn="just" eaLnBrk="1" hangingPunct="1">
              <a:buNone/>
            </a:pPr>
            <a:r>
              <a:rPr lang="en-GB"/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6055" y="4149198"/>
            <a:ext cx="1329848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400" kern="0" dirty="0"/>
              <a:t>19 000 L</a:t>
            </a:r>
            <a:endParaRPr lang="en-GB" altLang="cs-CZ" sz="3200" kern="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60506" y="2912334"/>
            <a:ext cx="1822969" cy="128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400" kern="0" dirty="0"/>
              <a:t>CS </a:t>
            </a:r>
            <a:r>
              <a:rPr lang="cs-CZ" altLang="cs-CZ" sz="1400" kern="0" dirty="0" err="1"/>
              <a:t>Antifreeze</a:t>
            </a:r>
            <a:endParaRPr lang="cs-CZ" altLang="cs-CZ" sz="1400" kern="0" dirty="0"/>
          </a:p>
          <a:p>
            <a:pPr marL="838200" indent="-838200" eaLnBrk="1" hangingPunct="1"/>
            <a:endParaRPr lang="cs-CZ" altLang="cs-CZ" sz="1400" kern="0" dirty="0"/>
          </a:p>
          <a:p>
            <a:pPr marL="838200" indent="-838200" eaLnBrk="1" hangingPunct="1"/>
            <a:endParaRPr lang="cs-CZ" altLang="cs-CZ" sz="600" kern="0" dirty="0"/>
          </a:p>
          <a:p>
            <a:pPr marL="838200" indent="-838200" eaLnBrk="1" hangingPunct="1"/>
            <a:r>
              <a:rPr lang="cs-CZ" altLang="cs-CZ" sz="1400" kern="0" dirty="0"/>
              <a:t>G Termo -30°C</a:t>
            </a:r>
            <a:endParaRPr lang="en-GB" altLang="cs-CZ" sz="1400" kern="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509120"/>
            <a:ext cx="1403648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cs-CZ" altLang="cs-CZ" sz="1400" kern="0" dirty="0" err="1"/>
              <a:t>Cooling</a:t>
            </a:r>
            <a:r>
              <a:rPr lang="cs-CZ" altLang="cs-CZ" sz="1400" kern="0" dirty="0"/>
              <a:t> </a:t>
            </a:r>
            <a:r>
              <a:rPr lang="cs-CZ" altLang="cs-CZ" sz="1400" kern="0" dirty="0" err="1"/>
              <a:t>circuit</a:t>
            </a:r>
            <a:r>
              <a:rPr lang="cs-CZ" altLang="cs-CZ" sz="1400" kern="0" dirty="0"/>
              <a:t> in </a:t>
            </a:r>
            <a:r>
              <a:rPr lang="cs-CZ" altLang="cs-CZ" sz="1400" kern="0" dirty="0" err="1"/>
              <a:t>engine</a:t>
            </a:r>
            <a:r>
              <a:rPr lang="cs-CZ" altLang="cs-CZ" sz="1400" kern="0" dirty="0"/>
              <a:t> </a:t>
            </a:r>
            <a:r>
              <a:rPr lang="cs-CZ" altLang="cs-CZ" sz="1400" kern="0" dirty="0" err="1"/>
              <a:t>room</a:t>
            </a:r>
            <a:endParaRPr lang="en-GB" altLang="cs-CZ" sz="3200" kern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5679710-BD6B-7BF6-7614-8BFA92C11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93796"/>
            <a:ext cx="3312368" cy="248427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CF1309D-EE8E-9CC5-0D83-92C3197C1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63" y="1409780"/>
            <a:ext cx="3312368" cy="248427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BBFEFC0-A5AF-C817-9F7C-3DF6A50B4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1913988"/>
            <a:ext cx="3422259" cy="456301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E9345D9-4779-04FA-1B1A-0792EB5D1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5" y="1930861"/>
            <a:ext cx="3327506" cy="443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5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95727" y="-243670"/>
            <a:ext cx="9310187" cy="6727980"/>
            <a:chOff x="-221582" y="-271165"/>
            <a:chExt cx="12413582" cy="6727980"/>
          </a:xfrm>
        </p:grpSpPr>
        <p:grpSp>
          <p:nvGrpSpPr>
            <p:cNvPr id="3" name="Skupina 2"/>
            <p:cNvGrpSpPr/>
            <p:nvPr/>
          </p:nvGrpSpPr>
          <p:grpSpPr>
            <a:xfrm>
              <a:off x="-221582" y="-165658"/>
              <a:ext cx="12413582" cy="6622473"/>
              <a:chOff x="622333" y="290892"/>
              <a:chExt cx="10401075" cy="6622473"/>
            </a:xfrm>
          </p:grpSpPr>
          <p:sp>
            <p:nvSpPr>
              <p:cNvPr id="4" name="Obdélník 3"/>
              <p:cNvSpPr/>
              <p:nvPr/>
            </p:nvSpPr>
            <p:spPr>
              <a:xfrm>
                <a:off x="622333" y="290892"/>
                <a:ext cx="10215418" cy="6622473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" name="Volný tvar 4"/>
              <p:cNvSpPr/>
              <p:nvPr/>
            </p:nvSpPr>
            <p:spPr>
              <a:xfrm>
                <a:off x="961782" y="1792589"/>
                <a:ext cx="2250553" cy="1329448"/>
              </a:xfrm>
              <a:custGeom>
                <a:avLst/>
                <a:gdLst>
                  <a:gd name="connsiteX0" fmla="*/ 0 w 1191066"/>
                  <a:gd name="connsiteY0" fmla="*/ 130884 h 785290"/>
                  <a:gd name="connsiteX1" fmla="*/ 130884 w 1191066"/>
                  <a:gd name="connsiteY1" fmla="*/ 0 h 785290"/>
                  <a:gd name="connsiteX2" fmla="*/ 1060182 w 1191066"/>
                  <a:gd name="connsiteY2" fmla="*/ 0 h 785290"/>
                  <a:gd name="connsiteX3" fmla="*/ 1191066 w 1191066"/>
                  <a:gd name="connsiteY3" fmla="*/ 130884 h 785290"/>
                  <a:gd name="connsiteX4" fmla="*/ 1191066 w 1191066"/>
                  <a:gd name="connsiteY4" fmla="*/ 654406 h 785290"/>
                  <a:gd name="connsiteX5" fmla="*/ 1060182 w 1191066"/>
                  <a:gd name="connsiteY5" fmla="*/ 785290 h 785290"/>
                  <a:gd name="connsiteX6" fmla="*/ 130884 w 1191066"/>
                  <a:gd name="connsiteY6" fmla="*/ 785290 h 785290"/>
                  <a:gd name="connsiteX7" fmla="*/ 0 w 1191066"/>
                  <a:gd name="connsiteY7" fmla="*/ 654406 h 785290"/>
                  <a:gd name="connsiteX8" fmla="*/ 0 w 1191066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1066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1060182" y="0"/>
                    </a:lnTo>
                    <a:cubicBezTo>
                      <a:pt x="1132467" y="0"/>
                      <a:pt x="1191066" y="58599"/>
                      <a:pt x="1191066" y="130884"/>
                    </a:cubicBezTo>
                    <a:lnTo>
                      <a:pt x="1191066" y="654406"/>
                    </a:lnTo>
                    <a:cubicBezTo>
                      <a:pt x="1191066" y="726691"/>
                      <a:pt x="1132467" y="785290"/>
                      <a:pt x="1060182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Suroviny:</a:t>
                </a:r>
                <a:endParaRPr kumimoji="0" lang="cs-CZ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(v kg </a:t>
                </a:r>
                <a:r>
                  <a:rPr kumimoji="0" lang="cs-CZ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eq</a:t>
                </a:r>
                <a:r>
                  <a:rPr kumimoji="0" lang="cs-C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CO</a:t>
                </a:r>
                <a:r>
                  <a:rPr kumimoji="0" lang="cs-CZ" sz="9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2</a:t>
                </a:r>
                <a:r>
                  <a:rPr kumimoji="0" lang="cs-C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/kg , bez dopravy)</a:t>
                </a: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MEG – 1,0</a:t>
                </a:r>
                <a:br>
                  <a:rPr kumimoji="0" lang="cs-CZ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</a:br>
                <a:r>
                  <a:rPr kumimoji="0" lang="cs-CZ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MPG – 8,3 </a:t>
                </a: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Glycerol – 0,4 </a:t>
                </a: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NaOH</a:t>
                </a:r>
                <a:r>
                  <a:rPr kumimoji="0" lang="cs-CZ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– 1,2  kg</a:t>
                </a:r>
                <a:br>
                  <a:rPr kumimoji="0" lang="cs-CZ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</a:br>
                <a:r>
                  <a:rPr kumimoji="0" lang="cs-CZ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DEMI voda – 0,4 – 2,5 </a:t>
                </a:r>
                <a:br>
                  <a:rPr kumimoji="0" lang="cs-CZ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BDD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</a:br>
                <a:endParaRPr kumimoji="0" lang="cs-CZ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99BDD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7" name="Volný tvar 6"/>
              <p:cNvSpPr/>
              <p:nvPr/>
            </p:nvSpPr>
            <p:spPr>
              <a:xfrm>
                <a:off x="4723025" y="2420987"/>
                <a:ext cx="1414409" cy="850972"/>
              </a:xfrm>
              <a:custGeom>
                <a:avLst/>
                <a:gdLst>
                  <a:gd name="connsiteX0" fmla="*/ 0 w 785290"/>
                  <a:gd name="connsiteY0" fmla="*/ 130884 h 785290"/>
                  <a:gd name="connsiteX1" fmla="*/ 130884 w 785290"/>
                  <a:gd name="connsiteY1" fmla="*/ 0 h 785290"/>
                  <a:gd name="connsiteX2" fmla="*/ 654406 w 785290"/>
                  <a:gd name="connsiteY2" fmla="*/ 0 h 785290"/>
                  <a:gd name="connsiteX3" fmla="*/ 785290 w 785290"/>
                  <a:gd name="connsiteY3" fmla="*/ 130884 h 785290"/>
                  <a:gd name="connsiteX4" fmla="*/ 785290 w 785290"/>
                  <a:gd name="connsiteY4" fmla="*/ 654406 h 785290"/>
                  <a:gd name="connsiteX5" fmla="*/ 654406 w 785290"/>
                  <a:gd name="connsiteY5" fmla="*/ 785290 h 785290"/>
                  <a:gd name="connsiteX6" fmla="*/ 130884 w 785290"/>
                  <a:gd name="connsiteY6" fmla="*/ 785290 h 785290"/>
                  <a:gd name="connsiteX7" fmla="*/ 0 w 785290"/>
                  <a:gd name="connsiteY7" fmla="*/ 654406 h 785290"/>
                  <a:gd name="connsiteX8" fmla="*/ 0 w 785290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290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654406" y="0"/>
                    </a:lnTo>
                    <a:cubicBezTo>
                      <a:pt x="726691" y="0"/>
                      <a:pt x="785290" y="58599"/>
                      <a:pt x="785290" y="130884"/>
                    </a:cubicBezTo>
                    <a:lnTo>
                      <a:pt x="785290" y="654406"/>
                    </a:lnTo>
                    <a:cubicBezTo>
                      <a:pt x="785290" y="726691"/>
                      <a:pt x="726691" y="785290"/>
                      <a:pt x="654406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Výroba</a:t>
                </a:r>
              </a:p>
            </p:txBody>
          </p:sp>
          <p:sp>
            <p:nvSpPr>
              <p:cNvPr id="8" name="Kruhová šipka 7"/>
              <p:cNvSpPr/>
              <p:nvPr/>
            </p:nvSpPr>
            <p:spPr>
              <a:xfrm rot="18784289">
                <a:off x="7330240" y="2466877"/>
                <a:ext cx="3238507" cy="4147828"/>
              </a:xfrm>
              <a:prstGeom prst="circularArrow">
                <a:avLst>
                  <a:gd name="adj1" fmla="val 5102"/>
                  <a:gd name="adj2" fmla="val 871387"/>
                  <a:gd name="adj3" fmla="val 628958"/>
                  <a:gd name="adj4" fmla="val 18778808"/>
                  <a:gd name="adj5" fmla="val 6394"/>
                </a:avLst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9" name="Volný tvar 8"/>
              <p:cNvSpPr/>
              <p:nvPr/>
            </p:nvSpPr>
            <p:spPr>
              <a:xfrm>
                <a:off x="7451128" y="2400091"/>
                <a:ext cx="1343422" cy="764599"/>
              </a:xfrm>
              <a:custGeom>
                <a:avLst/>
                <a:gdLst>
                  <a:gd name="connsiteX0" fmla="*/ 0 w 785290"/>
                  <a:gd name="connsiteY0" fmla="*/ 130884 h 785290"/>
                  <a:gd name="connsiteX1" fmla="*/ 130884 w 785290"/>
                  <a:gd name="connsiteY1" fmla="*/ 0 h 785290"/>
                  <a:gd name="connsiteX2" fmla="*/ 654406 w 785290"/>
                  <a:gd name="connsiteY2" fmla="*/ 0 h 785290"/>
                  <a:gd name="connsiteX3" fmla="*/ 785290 w 785290"/>
                  <a:gd name="connsiteY3" fmla="*/ 130884 h 785290"/>
                  <a:gd name="connsiteX4" fmla="*/ 785290 w 785290"/>
                  <a:gd name="connsiteY4" fmla="*/ 654406 h 785290"/>
                  <a:gd name="connsiteX5" fmla="*/ 654406 w 785290"/>
                  <a:gd name="connsiteY5" fmla="*/ 785290 h 785290"/>
                  <a:gd name="connsiteX6" fmla="*/ 130884 w 785290"/>
                  <a:gd name="connsiteY6" fmla="*/ 785290 h 785290"/>
                  <a:gd name="connsiteX7" fmla="*/ 0 w 785290"/>
                  <a:gd name="connsiteY7" fmla="*/ 654406 h 785290"/>
                  <a:gd name="connsiteX8" fmla="*/ 0 w 785290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290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654406" y="0"/>
                    </a:lnTo>
                    <a:cubicBezTo>
                      <a:pt x="726691" y="0"/>
                      <a:pt x="785290" y="58599"/>
                      <a:pt x="785290" y="130884"/>
                    </a:cubicBezTo>
                    <a:lnTo>
                      <a:pt x="785290" y="654406"/>
                    </a:lnTo>
                    <a:cubicBezTo>
                      <a:pt x="785290" y="726691"/>
                      <a:pt x="726691" y="785290"/>
                      <a:pt x="654406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Balení</a:t>
                </a: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(výroba obalu)</a:t>
                </a: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25 L HDPE kanystr - 1,7 kg CO2</a:t>
                </a:r>
                <a:endParaRPr kumimoji="0" lang="cs-CZ" sz="1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0" name="Kruhová šipka 9"/>
              <p:cNvSpPr/>
              <p:nvPr/>
            </p:nvSpPr>
            <p:spPr>
              <a:xfrm rot="241455">
                <a:off x="6741512" y="2383182"/>
                <a:ext cx="3492948" cy="4273046"/>
              </a:xfrm>
              <a:prstGeom prst="circularArrow">
                <a:avLst>
                  <a:gd name="adj1" fmla="val 3643"/>
                  <a:gd name="adj2" fmla="val 754238"/>
                  <a:gd name="adj3" fmla="val 3082385"/>
                  <a:gd name="adj4" fmla="val 641091"/>
                  <a:gd name="adj5" fmla="val 5432"/>
                </a:avLst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9255384" y="4017913"/>
                <a:ext cx="1565574" cy="785290"/>
              </a:xfrm>
              <a:custGeom>
                <a:avLst/>
                <a:gdLst>
                  <a:gd name="connsiteX0" fmla="*/ 0 w 927892"/>
                  <a:gd name="connsiteY0" fmla="*/ 130884 h 785290"/>
                  <a:gd name="connsiteX1" fmla="*/ 130884 w 927892"/>
                  <a:gd name="connsiteY1" fmla="*/ 0 h 785290"/>
                  <a:gd name="connsiteX2" fmla="*/ 797008 w 927892"/>
                  <a:gd name="connsiteY2" fmla="*/ 0 h 785290"/>
                  <a:gd name="connsiteX3" fmla="*/ 927892 w 927892"/>
                  <a:gd name="connsiteY3" fmla="*/ 130884 h 785290"/>
                  <a:gd name="connsiteX4" fmla="*/ 927892 w 927892"/>
                  <a:gd name="connsiteY4" fmla="*/ 654406 h 785290"/>
                  <a:gd name="connsiteX5" fmla="*/ 797008 w 927892"/>
                  <a:gd name="connsiteY5" fmla="*/ 785290 h 785290"/>
                  <a:gd name="connsiteX6" fmla="*/ 130884 w 927892"/>
                  <a:gd name="connsiteY6" fmla="*/ 785290 h 785290"/>
                  <a:gd name="connsiteX7" fmla="*/ 0 w 927892"/>
                  <a:gd name="connsiteY7" fmla="*/ 654406 h 785290"/>
                  <a:gd name="connsiteX8" fmla="*/ 0 w 927892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7892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797008" y="0"/>
                    </a:lnTo>
                    <a:cubicBezTo>
                      <a:pt x="869293" y="0"/>
                      <a:pt x="927892" y="58599"/>
                      <a:pt x="927892" y="130884"/>
                    </a:cubicBezTo>
                    <a:lnTo>
                      <a:pt x="927892" y="654406"/>
                    </a:lnTo>
                    <a:cubicBezTo>
                      <a:pt x="927892" y="726691"/>
                      <a:pt x="869293" y="785290"/>
                      <a:pt x="797008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Použití</a:t>
                </a:r>
              </a:p>
            </p:txBody>
          </p:sp>
          <p:sp>
            <p:nvSpPr>
              <p:cNvPr id="15" name="Volný tvar 14"/>
              <p:cNvSpPr/>
              <p:nvPr/>
            </p:nvSpPr>
            <p:spPr>
              <a:xfrm>
                <a:off x="7749572" y="5857415"/>
                <a:ext cx="1406336" cy="785290"/>
              </a:xfrm>
              <a:custGeom>
                <a:avLst/>
                <a:gdLst>
                  <a:gd name="connsiteX0" fmla="*/ 0 w 1012581"/>
                  <a:gd name="connsiteY0" fmla="*/ 130884 h 785290"/>
                  <a:gd name="connsiteX1" fmla="*/ 130884 w 1012581"/>
                  <a:gd name="connsiteY1" fmla="*/ 0 h 785290"/>
                  <a:gd name="connsiteX2" fmla="*/ 881697 w 1012581"/>
                  <a:gd name="connsiteY2" fmla="*/ 0 h 785290"/>
                  <a:gd name="connsiteX3" fmla="*/ 1012581 w 1012581"/>
                  <a:gd name="connsiteY3" fmla="*/ 130884 h 785290"/>
                  <a:gd name="connsiteX4" fmla="*/ 1012581 w 1012581"/>
                  <a:gd name="connsiteY4" fmla="*/ 654406 h 785290"/>
                  <a:gd name="connsiteX5" fmla="*/ 881697 w 1012581"/>
                  <a:gd name="connsiteY5" fmla="*/ 785290 h 785290"/>
                  <a:gd name="connsiteX6" fmla="*/ 130884 w 1012581"/>
                  <a:gd name="connsiteY6" fmla="*/ 785290 h 785290"/>
                  <a:gd name="connsiteX7" fmla="*/ 0 w 1012581"/>
                  <a:gd name="connsiteY7" fmla="*/ 654406 h 785290"/>
                  <a:gd name="connsiteX8" fmla="*/ 0 w 1012581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2581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881697" y="0"/>
                    </a:lnTo>
                    <a:cubicBezTo>
                      <a:pt x="953982" y="0"/>
                      <a:pt x="1012581" y="58599"/>
                      <a:pt x="1012581" y="130884"/>
                    </a:cubicBezTo>
                    <a:lnTo>
                      <a:pt x="1012581" y="654406"/>
                    </a:lnTo>
                    <a:cubicBezTo>
                      <a:pt x="1012581" y="726691"/>
                      <a:pt x="953982" y="785290"/>
                      <a:pt x="881697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Údržba a servis</a:t>
                </a:r>
                <a:endParaRPr kumimoji="0" lang="cs-CZ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7" name="Volný tvar 16"/>
              <p:cNvSpPr/>
              <p:nvPr/>
            </p:nvSpPr>
            <p:spPr>
              <a:xfrm>
                <a:off x="4610596" y="5786939"/>
                <a:ext cx="1456089" cy="785290"/>
              </a:xfrm>
              <a:custGeom>
                <a:avLst/>
                <a:gdLst>
                  <a:gd name="connsiteX0" fmla="*/ 0 w 785290"/>
                  <a:gd name="connsiteY0" fmla="*/ 130884 h 785290"/>
                  <a:gd name="connsiteX1" fmla="*/ 130884 w 785290"/>
                  <a:gd name="connsiteY1" fmla="*/ 0 h 785290"/>
                  <a:gd name="connsiteX2" fmla="*/ 654406 w 785290"/>
                  <a:gd name="connsiteY2" fmla="*/ 0 h 785290"/>
                  <a:gd name="connsiteX3" fmla="*/ 785290 w 785290"/>
                  <a:gd name="connsiteY3" fmla="*/ 130884 h 785290"/>
                  <a:gd name="connsiteX4" fmla="*/ 785290 w 785290"/>
                  <a:gd name="connsiteY4" fmla="*/ 654406 h 785290"/>
                  <a:gd name="connsiteX5" fmla="*/ 654406 w 785290"/>
                  <a:gd name="connsiteY5" fmla="*/ 785290 h 785290"/>
                  <a:gd name="connsiteX6" fmla="*/ 130884 w 785290"/>
                  <a:gd name="connsiteY6" fmla="*/ 785290 h 785290"/>
                  <a:gd name="connsiteX7" fmla="*/ 0 w 785290"/>
                  <a:gd name="connsiteY7" fmla="*/ 654406 h 785290"/>
                  <a:gd name="connsiteX8" fmla="*/ 0 w 785290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290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654406" y="0"/>
                    </a:lnTo>
                    <a:cubicBezTo>
                      <a:pt x="726691" y="0"/>
                      <a:pt x="785290" y="58599"/>
                      <a:pt x="785290" y="130884"/>
                    </a:cubicBezTo>
                    <a:lnTo>
                      <a:pt x="785290" y="654406"/>
                    </a:lnTo>
                    <a:cubicBezTo>
                      <a:pt x="785290" y="726691"/>
                      <a:pt x="726691" y="785290"/>
                      <a:pt x="654406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Vyčerpaná kapalina</a:t>
                </a:r>
                <a:endParaRPr kumimoji="0" lang="cs-CZ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9" name="Volný tvar 18"/>
              <p:cNvSpPr/>
              <p:nvPr/>
            </p:nvSpPr>
            <p:spPr>
              <a:xfrm>
                <a:off x="5840302" y="3957820"/>
                <a:ext cx="2040091" cy="1233466"/>
              </a:xfrm>
              <a:custGeom>
                <a:avLst/>
                <a:gdLst>
                  <a:gd name="connsiteX0" fmla="*/ 0 w 1020261"/>
                  <a:gd name="connsiteY0" fmla="*/ 130884 h 785290"/>
                  <a:gd name="connsiteX1" fmla="*/ 130884 w 1020261"/>
                  <a:gd name="connsiteY1" fmla="*/ 0 h 785290"/>
                  <a:gd name="connsiteX2" fmla="*/ 889377 w 1020261"/>
                  <a:gd name="connsiteY2" fmla="*/ 0 h 785290"/>
                  <a:gd name="connsiteX3" fmla="*/ 1020261 w 1020261"/>
                  <a:gd name="connsiteY3" fmla="*/ 130884 h 785290"/>
                  <a:gd name="connsiteX4" fmla="*/ 1020261 w 1020261"/>
                  <a:gd name="connsiteY4" fmla="*/ 654406 h 785290"/>
                  <a:gd name="connsiteX5" fmla="*/ 889377 w 1020261"/>
                  <a:gd name="connsiteY5" fmla="*/ 785290 h 785290"/>
                  <a:gd name="connsiteX6" fmla="*/ 130884 w 1020261"/>
                  <a:gd name="connsiteY6" fmla="*/ 785290 h 785290"/>
                  <a:gd name="connsiteX7" fmla="*/ 0 w 1020261"/>
                  <a:gd name="connsiteY7" fmla="*/ 654406 h 785290"/>
                  <a:gd name="connsiteX8" fmla="*/ 0 w 1020261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0261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889377" y="0"/>
                    </a:lnTo>
                    <a:cubicBezTo>
                      <a:pt x="961662" y="0"/>
                      <a:pt x="1020261" y="58599"/>
                      <a:pt x="1020261" y="130884"/>
                    </a:cubicBezTo>
                    <a:lnTo>
                      <a:pt x="1020261" y="654406"/>
                    </a:lnTo>
                    <a:cubicBezTo>
                      <a:pt x="1020261" y="726691"/>
                      <a:pt x="961662" y="785290"/>
                      <a:pt x="889377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Doprava</a:t>
                </a:r>
                <a:r>
                  <a:rPr kumimoji="0" lang="cs-CZ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1-6</a:t>
                </a:r>
                <a:r>
                  <a:rPr kumimoji="0" lang="cs-CZ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12,3 – 16,5 kg </a:t>
                </a:r>
                <a:r>
                  <a:rPr kumimoji="0" lang="cs-CZ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eq</a:t>
                </a:r>
                <a:r>
                  <a:rPr kumimoji="0" lang="cs-C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CO2/km/t produktu</a:t>
                </a:r>
              </a:p>
            </p:txBody>
          </p:sp>
        </p:grpSp>
        <p:sp>
          <p:nvSpPr>
            <p:cNvPr id="25" name="Kruhová šipka 24"/>
            <p:cNvSpPr/>
            <p:nvPr/>
          </p:nvSpPr>
          <p:spPr>
            <a:xfrm rot="962302">
              <a:off x="4225497" y="4055817"/>
              <a:ext cx="4246572" cy="1977448"/>
            </a:xfrm>
            <a:prstGeom prst="circularArrow">
              <a:avLst>
                <a:gd name="adj1" fmla="val 9052"/>
                <a:gd name="adj2" fmla="val 1555220"/>
                <a:gd name="adj3" fmla="val 2981181"/>
                <a:gd name="adj4" fmla="val 806934"/>
                <a:gd name="adj5" fmla="val 8126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Kruhová šipka 20"/>
            <p:cNvSpPr/>
            <p:nvPr/>
          </p:nvSpPr>
          <p:spPr>
            <a:xfrm rot="16872722">
              <a:off x="6452142" y="1443041"/>
              <a:ext cx="1804491" cy="2999638"/>
            </a:xfrm>
            <a:prstGeom prst="circularArrow">
              <a:avLst>
                <a:gd name="adj1" fmla="val 9212"/>
                <a:gd name="adj2" fmla="val 1725183"/>
                <a:gd name="adj3" fmla="val 29540"/>
                <a:gd name="adj4" fmla="val 17854960"/>
                <a:gd name="adj5" fmla="val 12307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Volný tvar 25"/>
            <p:cNvSpPr/>
            <p:nvPr/>
          </p:nvSpPr>
          <p:spPr>
            <a:xfrm>
              <a:off x="375290" y="4786949"/>
              <a:ext cx="1330051" cy="687374"/>
            </a:xfrm>
            <a:custGeom>
              <a:avLst/>
              <a:gdLst>
                <a:gd name="connsiteX0" fmla="*/ 0 w 785290"/>
                <a:gd name="connsiteY0" fmla="*/ 130884 h 785290"/>
                <a:gd name="connsiteX1" fmla="*/ 130884 w 785290"/>
                <a:gd name="connsiteY1" fmla="*/ 0 h 785290"/>
                <a:gd name="connsiteX2" fmla="*/ 654406 w 785290"/>
                <a:gd name="connsiteY2" fmla="*/ 0 h 785290"/>
                <a:gd name="connsiteX3" fmla="*/ 785290 w 785290"/>
                <a:gd name="connsiteY3" fmla="*/ 130884 h 785290"/>
                <a:gd name="connsiteX4" fmla="*/ 785290 w 785290"/>
                <a:gd name="connsiteY4" fmla="*/ 654406 h 785290"/>
                <a:gd name="connsiteX5" fmla="*/ 654406 w 785290"/>
                <a:gd name="connsiteY5" fmla="*/ 785290 h 785290"/>
                <a:gd name="connsiteX6" fmla="*/ 130884 w 785290"/>
                <a:gd name="connsiteY6" fmla="*/ 785290 h 785290"/>
                <a:gd name="connsiteX7" fmla="*/ 0 w 785290"/>
                <a:gd name="connsiteY7" fmla="*/ 654406 h 785290"/>
                <a:gd name="connsiteX8" fmla="*/ 0 w 785290"/>
                <a:gd name="connsiteY8" fmla="*/ 130884 h 78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290" h="785290">
                  <a:moveTo>
                    <a:pt x="0" y="130884"/>
                  </a:moveTo>
                  <a:cubicBezTo>
                    <a:pt x="0" y="58599"/>
                    <a:pt x="58599" y="0"/>
                    <a:pt x="130884" y="0"/>
                  </a:cubicBezTo>
                  <a:lnTo>
                    <a:pt x="654406" y="0"/>
                  </a:lnTo>
                  <a:cubicBezTo>
                    <a:pt x="726691" y="0"/>
                    <a:pt x="785290" y="58599"/>
                    <a:pt x="785290" y="130884"/>
                  </a:cubicBezTo>
                  <a:lnTo>
                    <a:pt x="785290" y="654406"/>
                  </a:lnTo>
                  <a:cubicBezTo>
                    <a:pt x="785290" y="726691"/>
                    <a:pt x="726691" y="785290"/>
                    <a:pt x="654406" y="785290"/>
                  </a:cubicBezTo>
                  <a:lnTo>
                    <a:pt x="130884" y="785290"/>
                  </a:lnTo>
                  <a:cubicBezTo>
                    <a:pt x="58599" y="785290"/>
                    <a:pt x="0" y="726691"/>
                    <a:pt x="0" y="654406"/>
                  </a:cubicBezTo>
                  <a:lnTo>
                    <a:pt x="0" y="13088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tint val="94000"/>
                    <a:satMod val="100000"/>
                    <a:lumMod val="108000"/>
                  </a:schemeClr>
                </a:gs>
                <a:gs pos="17000">
                  <a:schemeClr val="accent1">
                    <a:tint val="98000"/>
                    <a:shade val="100000"/>
                    <a:satMod val="100000"/>
                    <a:lumMod val="18000"/>
                    <a:lumOff val="82000"/>
                    <a:alpha val="69000"/>
                  </a:schemeClr>
                </a:gs>
                <a:gs pos="100000">
                  <a:schemeClr val="accent1">
                    <a:shade val="72000"/>
                    <a:satMod val="120000"/>
                    <a:lumMod val="100000"/>
                  </a:schemeClr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655" tIns="58655" rIns="58655" bIns="58655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Odpadní kapalina k likvidaci</a:t>
              </a:r>
            </a:p>
          </p:txBody>
        </p:sp>
        <p:sp>
          <p:nvSpPr>
            <p:cNvPr id="28" name="Kruhová šipka 27"/>
            <p:cNvSpPr/>
            <p:nvPr/>
          </p:nvSpPr>
          <p:spPr>
            <a:xfrm rot="14179656">
              <a:off x="2792141" y="2328445"/>
              <a:ext cx="3613203" cy="3665354"/>
            </a:xfrm>
            <a:prstGeom prst="circularArrow">
              <a:avLst>
                <a:gd name="adj1" fmla="val 907"/>
                <a:gd name="adj2" fmla="val 1208665"/>
                <a:gd name="adj3" fmla="val 648532"/>
                <a:gd name="adj4" fmla="val 19491604"/>
                <a:gd name="adj5" fmla="val 4379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Kruhová šipka 32"/>
            <p:cNvSpPr/>
            <p:nvPr/>
          </p:nvSpPr>
          <p:spPr>
            <a:xfrm rot="17557918" flipV="1">
              <a:off x="2174002" y="-1035261"/>
              <a:ext cx="2543641" cy="4165224"/>
            </a:xfrm>
            <a:prstGeom prst="circularArrow">
              <a:avLst>
                <a:gd name="adj1" fmla="val 4520"/>
                <a:gd name="adj2" fmla="val 1323043"/>
                <a:gd name="adj3" fmla="val 13254803"/>
                <a:gd name="adj4" fmla="val 10465672"/>
                <a:gd name="adj5" fmla="val 7594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Kruhová šipka 33"/>
            <p:cNvSpPr/>
            <p:nvPr/>
          </p:nvSpPr>
          <p:spPr>
            <a:xfrm rot="863842">
              <a:off x="142280" y="-271165"/>
              <a:ext cx="7644279" cy="6404979"/>
            </a:xfrm>
            <a:prstGeom prst="circularArrow">
              <a:avLst>
                <a:gd name="adj1" fmla="val 2990"/>
                <a:gd name="adj2" fmla="val 570456"/>
                <a:gd name="adj3" fmla="val 5932065"/>
                <a:gd name="adj4" fmla="val 4102415"/>
                <a:gd name="adj5" fmla="val 2979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" name="TextovéPole 1"/>
            <p:cNvSpPr txBox="1"/>
            <p:nvPr/>
          </p:nvSpPr>
          <p:spPr>
            <a:xfrm>
              <a:off x="6523459" y="1943425"/>
              <a:ext cx="1154640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(1-2 dny)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TextovéPole 36"/>
            <p:cNvSpPr txBox="1"/>
            <p:nvPr/>
          </p:nvSpPr>
          <p:spPr>
            <a:xfrm rot="2228736">
              <a:off x="10213301" y="2543867"/>
              <a:ext cx="1154640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(0-2 roky)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8" name="TextovéPole 37"/>
            <p:cNvSpPr txBox="1"/>
            <p:nvPr/>
          </p:nvSpPr>
          <p:spPr>
            <a:xfrm rot="18342397">
              <a:off x="10563221" y="4988743"/>
              <a:ext cx="1154640" cy="289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(3-5 let)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646108" y="6118530"/>
              <a:ext cx="1154640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(2-5 let)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TextovéPole 39"/>
            <p:cNvSpPr txBox="1"/>
            <p:nvPr/>
          </p:nvSpPr>
          <p:spPr>
            <a:xfrm rot="708878">
              <a:off x="2734394" y="5994771"/>
              <a:ext cx="1154640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(týdny)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ovéPole 40"/>
            <p:cNvSpPr txBox="1"/>
            <p:nvPr/>
          </p:nvSpPr>
          <p:spPr>
            <a:xfrm rot="18876922">
              <a:off x="2756958" y="2764265"/>
              <a:ext cx="1154640" cy="289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(2 dny)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6" name="Volný tvar 45"/>
            <p:cNvSpPr/>
            <p:nvPr/>
          </p:nvSpPr>
          <p:spPr>
            <a:xfrm>
              <a:off x="1854598" y="3676989"/>
              <a:ext cx="2735772" cy="850972"/>
            </a:xfrm>
            <a:custGeom>
              <a:avLst/>
              <a:gdLst>
                <a:gd name="connsiteX0" fmla="*/ 0 w 785290"/>
                <a:gd name="connsiteY0" fmla="*/ 130884 h 785290"/>
                <a:gd name="connsiteX1" fmla="*/ 130884 w 785290"/>
                <a:gd name="connsiteY1" fmla="*/ 0 h 785290"/>
                <a:gd name="connsiteX2" fmla="*/ 654406 w 785290"/>
                <a:gd name="connsiteY2" fmla="*/ 0 h 785290"/>
                <a:gd name="connsiteX3" fmla="*/ 785290 w 785290"/>
                <a:gd name="connsiteY3" fmla="*/ 130884 h 785290"/>
                <a:gd name="connsiteX4" fmla="*/ 785290 w 785290"/>
                <a:gd name="connsiteY4" fmla="*/ 654406 h 785290"/>
                <a:gd name="connsiteX5" fmla="*/ 654406 w 785290"/>
                <a:gd name="connsiteY5" fmla="*/ 785290 h 785290"/>
                <a:gd name="connsiteX6" fmla="*/ 130884 w 785290"/>
                <a:gd name="connsiteY6" fmla="*/ 785290 h 785290"/>
                <a:gd name="connsiteX7" fmla="*/ 0 w 785290"/>
                <a:gd name="connsiteY7" fmla="*/ 654406 h 785290"/>
                <a:gd name="connsiteX8" fmla="*/ 0 w 785290"/>
                <a:gd name="connsiteY8" fmla="*/ 130884 h 78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290" h="785290">
                  <a:moveTo>
                    <a:pt x="0" y="130884"/>
                  </a:moveTo>
                  <a:cubicBezTo>
                    <a:pt x="0" y="58599"/>
                    <a:pt x="58599" y="0"/>
                    <a:pt x="130884" y="0"/>
                  </a:cubicBezTo>
                  <a:lnTo>
                    <a:pt x="654406" y="0"/>
                  </a:lnTo>
                  <a:cubicBezTo>
                    <a:pt x="726691" y="0"/>
                    <a:pt x="785290" y="58599"/>
                    <a:pt x="785290" y="130884"/>
                  </a:cubicBezTo>
                  <a:lnTo>
                    <a:pt x="785290" y="654406"/>
                  </a:lnTo>
                  <a:cubicBezTo>
                    <a:pt x="785290" y="726691"/>
                    <a:pt x="726691" y="785290"/>
                    <a:pt x="654406" y="785290"/>
                  </a:cubicBezTo>
                  <a:lnTo>
                    <a:pt x="130884" y="785290"/>
                  </a:lnTo>
                  <a:cubicBezTo>
                    <a:pt x="58599" y="785290"/>
                    <a:pt x="0" y="726691"/>
                    <a:pt x="0" y="654406"/>
                  </a:cubicBezTo>
                  <a:lnTo>
                    <a:pt x="0" y="13088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tint val="94000"/>
                    <a:satMod val="100000"/>
                    <a:lumMod val="108000"/>
                  </a:schemeClr>
                </a:gs>
                <a:gs pos="17000">
                  <a:schemeClr val="accent1">
                    <a:tint val="98000"/>
                    <a:shade val="100000"/>
                    <a:satMod val="100000"/>
                    <a:lumMod val="18000"/>
                    <a:lumOff val="82000"/>
                    <a:alpha val="69000"/>
                  </a:schemeClr>
                </a:gs>
                <a:gs pos="100000">
                  <a:schemeClr val="accent1">
                    <a:shade val="72000"/>
                    <a:satMod val="120000"/>
                    <a:lumMod val="100000"/>
                  </a:schemeClr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655" tIns="58655" rIns="58655" bIns="58655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Regenerace / Recyklace</a:t>
              </a:r>
            </a:p>
          </p:txBody>
        </p:sp>
        <p:sp>
          <p:nvSpPr>
            <p:cNvPr id="47" name="Kruhová šipka 46"/>
            <p:cNvSpPr/>
            <p:nvPr/>
          </p:nvSpPr>
          <p:spPr>
            <a:xfrm rot="8115121">
              <a:off x="2849166" y="2268142"/>
              <a:ext cx="3613203" cy="3665354"/>
            </a:xfrm>
            <a:prstGeom prst="circularArrow">
              <a:avLst>
                <a:gd name="adj1" fmla="val 907"/>
                <a:gd name="adj2" fmla="val 819665"/>
                <a:gd name="adj3" fmla="val 648532"/>
                <a:gd name="adj4" fmla="val 19648410"/>
                <a:gd name="adj5" fmla="val 4379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pic>
        <p:nvPicPr>
          <p:cNvPr id="52" name="Obrázek 5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85" y="733514"/>
            <a:ext cx="1828800" cy="1746504"/>
          </a:xfrm>
          <a:prstGeom prst="rect">
            <a:avLst/>
          </a:prstGeom>
        </p:spPr>
      </p:pic>
      <p:sp>
        <p:nvSpPr>
          <p:cNvPr id="35" name="TextovéPole 34"/>
          <p:cNvSpPr txBox="1"/>
          <p:nvPr/>
        </p:nvSpPr>
        <p:spPr>
          <a:xfrm rot="1087088">
            <a:off x="2218010" y="1919641"/>
            <a:ext cx="86598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rPr>
              <a:t>(&lt; 2 týdny)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Times New Roman" pitchFamily="18" charset="0"/>
            </a:endParaRPr>
          </a:p>
        </p:txBody>
      </p:sp>
      <p:sp>
        <p:nvSpPr>
          <p:cNvPr id="36" name="Nadpis 3"/>
          <p:cNvSpPr txBox="1">
            <a:spLocks/>
          </p:cNvSpPr>
          <p:nvPr/>
        </p:nvSpPr>
        <p:spPr>
          <a:xfrm>
            <a:off x="2059490" y="443739"/>
            <a:ext cx="6372200" cy="5980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all" spc="0" normalizeH="0" baseline="0" noProof="0" dirty="0">
                <a:ln>
                  <a:noFill/>
                </a:ln>
                <a:solidFill>
                  <a:srgbClr val="099BDD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ŽIVOTNÍ CYKLUS VÝROBKU</a:t>
            </a:r>
          </a:p>
        </p:txBody>
      </p:sp>
    </p:spTree>
    <p:extLst>
      <p:ext uri="{BB962C8B-B14F-4D97-AF65-F5344CB8AC3E}">
        <p14:creationId xmlns:p14="http://schemas.microsoft.com/office/powerpoint/2010/main" val="2080569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50613" y="0"/>
            <a:ext cx="6937811" cy="12954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KAUFLAND SLAUGHTERHOUSE MODLETICE NEAR PRAGUE</a:t>
            </a:r>
            <a:endParaRPr lang="en-GB" altLang="cs-CZ" sz="36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9250" y="1524000"/>
            <a:ext cx="7296150" cy="4572000"/>
          </a:xfrm>
        </p:spPr>
        <p:txBody>
          <a:bodyPr/>
          <a:lstStyle/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marL="0" indent="0" algn="just" eaLnBrk="1" hangingPunct="1">
              <a:buNone/>
            </a:pPr>
            <a:r>
              <a:rPr lang="en-GB"/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9512" y="3624304"/>
            <a:ext cx="1329848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400" kern="0" dirty="0"/>
              <a:t>2022- VII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21673" y="2844960"/>
            <a:ext cx="1822969" cy="83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400" kern="0" dirty="0"/>
              <a:t>CS Antifreeze</a:t>
            </a:r>
          </a:p>
          <a:p>
            <a:pPr marL="838200" indent="-838200" eaLnBrk="1" hangingPunct="1"/>
            <a:r>
              <a:rPr lang="cs-CZ" altLang="cs-CZ" sz="1400" kern="0" dirty="0"/>
              <a:t>G Termo -20°C</a:t>
            </a:r>
            <a:endParaRPr lang="en-GB" altLang="cs-CZ" sz="1400" kern="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6965" y="4647616"/>
            <a:ext cx="1403648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cs-CZ" altLang="cs-CZ" sz="1400" kern="0" dirty="0"/>
              <a:t>Facility </a:t>
            </a:r>
            <a:r>
              <a:rPr lang="cs-CZ" altLang="cs-CZ" sz="1400" kern="0" dirty="0" err="1"/>
              <a:t>where</a:t>
            </a:r>
            <a:r>
              <a:rPr lang="cs-CZ" altLang="cs-CZ" sz="1400" kern="0" dirty="0"/>
              <a:t> </a:t>
            </a:r>
            <a:r>
              <a:rPr lang="cs-CZ" altLang="cs-CZ" sz="1400" kern="0" dirty="0" err="1"/>
              <a:t>animals</a:t>
            </a:r>
            <a:r>
              <a:rPr lang="cs-CZ" altLang="cs-CZ" sz="1400" kern="0" dirty="0"/>
              <a:t> are </a:t>
            </a:r>
            <a:r>
              <a:rPr lang="cs-CZ" altLang="cs-CZ" sz="1400" kern="0" dirty="0" err="1"/>
              <a:t>slaughtered</a:t>
            </a:r>
            <a:r>
              <a:rPr lang="cs-CZ" altLang="cs-CZ" sz="1400" kern="0" dirty="0"/>
              <a:t> to </a:t>
            </a:r>
            <a:r>
              <a:rPr lang="cs-CZ" altLang="cs-CZ" sz="1400" kern="0" dirty="0" err="1"/>
              <a:t>provide</a:t>
            </a:r>
            <a:r>
              <a:rPr lang="cs-CZ" altLang="cs-CZ" sz="1400" kern="0" dirty="0"/>
              <a:t> food</a:t>
            </a:r>
            <a:endParaRPr lang="en-GB" altLang="cs-CZ" sz="3200" kern="0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3596" y="4163402"/>
            <a:ext cx="164681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400" kern="0" dirty="0"/>
              <a:t>39 000 L</a:t>
            </a:r>
            <a:endParaRPr lang="en-GB" altLang="cs-CZ" sz="3200" kern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54B858E-CFD1-E56E-4076-2E299AF8E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08" y="1295399"/>
            <a:ext cx="3819812" cy="50930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C838383-3EA8-E219-B93B-049EA6BAAE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88" y="1304175"/>
            <a:ext cx="3819812" cy="50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8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KAUFLAND STORAGE</a:t>
            </a:r>
            <a:br>
              <a:rPr lang="cs-CZ" altLang="cs-CZ" sz="3600" dirty="0"/>
            </a:br>
            <a:r>
              <a:rPr lang="cs-CZ" altLang="cs-CZ" sz="3600" dirty="0"/>
              <a:t> IN RECONSTRUCTION</a:t>
            </a:r>
            <a:endParaRPr lang="en-GB" altLang="cs-CZ" sz="36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9250" y="1524000"/>
            <a:ext cx="7296150" cy="4572000"/>
          </a:xfrm>
        </p:spPr>
        <p:txBody>
          <a:bodyPr/>
          <a:lstStyle/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marL="0" indent="0" algn="just" eaLnBrk="1" hangingPunct="1">
              <a:buNone/>
            </a:pPr>
            <a:r>
              <a:rPr lang="en-GB"/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9512" y="3624304"/>
            <a:ext cx="1329848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400" kern="0" dirty="0"/>
              <a:t>I-II - 2023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21673" y="2844960"/>
            <a:ext cx="1822969" cy="83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400" kern="0" dirty="0"/>
              <a:t>G Termo 35 % -20°C</a:t>
            </a:r>
            <a:endParaRPr lang="en-GB" altLang="cs-CZ" sz="1400" kern="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509120"/>
            <a:ext cx="1403648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cs-CZ" altLang="cs-CZ" sz="1400" kern="0" dirty="0" err="1"/>
              <a:t>Cooling</a:t>
            </a:r>
            <a:r>
              <a:rPr lang="cs-CZ" altLang="cs-CZ" sz="1400" kern="0" dirty="0"/>
              <a:t> </a:t>
            </a:r>
            <a:r>
              <a:rPr lang="cs-CZ" altLang="cs-CZ" sz="1400" kern="0" dirty="0" err="1"/>
              <a:t>for</a:t>
            </a:r>
            <a:r>
              <a:rPr lang="cs-CZ" altLang="cs-CZ" sz="1400" kern="0" dirty="0"/>
              <a:t> </a:t>
            </a:r>
            <a:r>
              <a:rPr lang="cs-CZ" altLang="cs-CZ" sz="1400" kern="0" dirty="0" err="1"/>
              <a:t>storage</a:t>
            </a:r>
            <a:r>
              <a:rPr lang="cs-CZ" altLang="cs-CZ" sz="1400" kern="0" dirty="0"/>
              <a:t> (food) </a:t>
            </a:r>
            <a:r>
              <a:rPr lang="cs-CZ" altLang="cs-CZ" sz="1400" kern="0" dirty="0" err="1"/>
              <a:t>products</a:t>
            </a:r>
            <a:endParaRPr lang="en-GB" altLang="cs-CZ" sz="3200" kern="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CBE1BF-D1B3-B6C8-71BD-8EF25E1F7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68" y="1482552"/>
            <a:ext cx="3429000" cy="45720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D47833F-6842-41A2-B16E-08DDA1F6F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296" y="1482552"/>
            <a:ext cx="3915534" cy="453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DDDDD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DDDDD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DDDDDD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DDDDDD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+mn-lt"/>
              </a:defRPr>
            </a:lvl9pPr>
          </a:lstStyle>
          <a:p>
            <a:pPr algn="just" eaLnBrk="1" hangingPunct="1"/>
            <a:r>
              <a:rPr lang="cs-CZ" altLang="cs-CZ" sz="2000" kern="0" dirty="0"/>
              <a:t>CS Antifreeze G Termo 65 000 L</a:t>
            </a:r>
          </a:p>
          <a:p>
            <a:pPr algn="just" eaLnBrk="1" hangingPunct="1"/>
            <a:r>
              <a:rPr lang="cs-CZ" altLang="cs-CZ" sz="2000" kern="0" dirty="0"/>
              <a:t>CS CK </a:t>
            </a:r>
            <a:r>
              <a:rPr lang="cs-CZ" altLang="cs-CZ" sz="2000" kern="0" dirty="0" err="1"/>
              <a:t>Cleaner</a:t>
            </a:r>
            <a:r>
              <a:rPr lang="cs-CZ" altLang="cs-CZ" sz="2000" kern="0" dirty="0"/>
              <a:t> 5 200 L</a:t>
            </a:r>
          </a:p>
          <a:p>
            <a:pPr algn="just" eaLnBrk="1" hangingPunct="1"/>
            <a:r>
              <a:rPr lang="cs-CZ" altLang="cs-CZ" sz="2000" kern="0" dirty="0"/>
              <a:t>DISPOSAL:</a:t>
            </a:r>
          </a:p>
          <a:p>
            <a:pPr algn="just" eaLnBrk="1" hangingPunct="1"/>
            <a:r>
              <a:rPr lang="cs-CZ" altLang="cs-CZ" sz="2000" kern="0" dirty="0" err="1"/>
              <a:t>Old</a:t>
            </a:r>
            <a:r>
              <a:rPr lang="cs-CZ" altLang="cs-CZ" sz="2000" kern="0" dirty="0"/>
              <a:t> fluid – 70 000 L</a:t>
            </a:r>
          </a:p>
          <a:p>
            <a:pPr algn="just" eaLnBrk="1" hangingPunct="1"/>
            <a:r>
              <a:rPr lang="cs-CZ" altLang="cs-CZ" sz="2000" kern="0" dirty="0" err="1"/>
              <a:t>Water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with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cleaning</a:t>
            </a:r>
            <a:r>
              <a:rPr lang="cs-CZ" altLang="cs-CZ" sz="2000" kern="0" dirty="0"/>
              <a:t> agent</a:t>
            </a:r>
          </a:p>
          <a:p>
            <a:pPr marL="0" indent="0" algn="just" eaLnBrk="1" hangingPunct="1">
              <a:buNone/>
            </a:pPr>
            <a:r>
              <a:rPr lang="cs-CZ" altLang="cs-CZ" sz="2000" kern="0" dirty="0"/>
              <a:t>	- 130 000 L</a:t>
            </a:r>
          </a:p>
          <a:p>
            <a:pPr algn="just" eaLnBrk="1" hangingPunct="1"/>
            <a:r>
              <a:rPr lang="cs-CZ" altLang="cs-CZ" sz="2000" kern="0" dirty="0"/>
              <a:t>Transport </a:t>
            </a:r>
            <a:r>
              <a:rPr lang="cs-CZ" altLang="cs-CZ" sz="2000" kern="0" dirty="0" err="1"/>
              <a:t>of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technician</a:t>
            </a:r>
            <a:r>
              <a:rPr lang="cs-CZ" altLang="cs-CZ" sz="2000" kern="0" dirty="0"/>
              <a:t>: 1 700 km</a:t>
            </a:r>
          </a:p>
          <a:p>
            <a:pPr algn="just" eaLnBrk="1" hangingPunct="1"/>
            <a:r>
              <a:rPr lang="cs-CZ" altLang="cs-CZ" sz="2000" kern="0" dirty="0" err="1"/>
              <a:t>Technician´s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work</a:t>
            </a:r>
            <a:r>
              <a:rPr lang="cs-CZ" altLang="cs-CZ" sz="2000" kern="0" dirty="0"/>
              <a:t>: 1 044 </a:t>
            </a:r>
            <a:r>
              <a:rPr lang="cs-CZ" altLang="cs-CZ" sz="2000" kern="0" dirty="0" err="1"/>
              <a:t>hours</a:t>
            </a:r>
            <a:endParaRPr lang="cs-CZ" altLang="cs-CZ" sz="2000" kern="0" dirty="0"/>
          </a:p>
          <a:p>
            <a:pPr algn="just" eaLnBrk="1" hangingPunct="1"/>
            <a:r>
              <a:rPr lang="cs-CZ" altLang="cs-CZ" sz="2000" kern="0" dirty="0" err="1"/>
              <a:t>Lost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time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due</a:t>
            </a:r>
            <a:r>
              <a:rPr lang="cs-CZ" altLang="cs-CZ" sz="2000" kern="0" dirty="0"/>
              <a:t> transport: 132 h</a:t>
            </a:r>
          </a:p>
          <a:p>
            <a:pPr algn="just" eaLnBrk="1" hangingPunct="1"/>
            <a:r>
              <a:rPr lang="cs-CZ" altLang="cs-CZ" sz="2000" kern="0" dirty="0"/>
              <a:t>Transport </a:t>
            </a:r>
            <a:r>
              <a:rPr lang="cs-CZ" altLang="cs-CZ" sz="2000" kern="0" dirty="0" err="1"/>
              <a:t>of</a:t>
            </a:r>
            <a:r>
              <a:rPr lang="cs-CZ" altLang="cs-CZ" sz="2000" kern="0" dirty="0"/>
              <a:t> IBC: 475 (!) </a:t>
            </a:r>
            <a:r>
              <a:rPr lang="cs-CZ" altLang="cs-CZ" sz="2000" kern="0" dirty="0" err="1"/>
              <a:t>pieces</a:t>
            </a:r>
            <a:endParaRPr lang="cs-CZ" altLang="cs-CZ" sz="2000" kern="0" dirty="0"/>
          </a:p>
          <a:p>
            <a:pPr algn="just" eaLnBrk="1" hangingPunct="1"/>
            <a:endParaRPr lang="cs-CZ" altLang="cs-CZ" sz="2000" kern="0" dirty="0"/>
          </a:p>
          <a:p>
            <a:pPr algn="just" eaLnBrk="1" hangingPunct="1"/>
            <a:r>
              <a:rPr lang="cs-CZ" altLang="cs-CZ" sz="2400" kern="0" dirty="0"/>
              <a:t>Budget: 171 429 EUR</a:t>
            </a:r>
          </a:p>
          <a:p>
            <a:pPr marL="0" indent="0" algn="just" eaLnBrk="1" hangingPunct="1">
              <a:buNone/>
            </a:pPr>
            <a:endParaRPr lang="en-GB" altLang="cs-CZ" sz="2000" kern="0" dirty="0"/>
          </a:p>
          <a:p>
            <a:pPr marL="0" indent="0" algn="just" eaLnBrk="1" hangingPunct="1">
              <a:buNone/>
            </a:pPr>
            <a:endParaRPr lang="cs-CZ" altLang="cs-CZ" sz="2000" kern="0" dirty="0"/>
          </a:p>
          <a:p>
            <a:pPr marL="0" indent="0" algn="just" eaLnBrk="1" hangingPunct="1">
              <a:buNone/>
            </a:pPr>
            <a:endParaRPr lang="en-GB" altLang="cs-CZ" sz="2000" kern="0" dirty="0"/>
          </a:p>
          <a:p>
            <a:pPr algn="just" eaLnBrk="1" hangingPunct="1"/>
            <a:endParaRPr lang="en-GB" altLang="cs-CZ" sz="2000" kern="0" dirty="0"/>
          </a:p>
          <a:p>
            <a:pPr algn="just" eaLnBrk="1" hangingPunct="1"/>
            <a:endParaRPr lang="en-GB" altLang="cs-CZ" sz="2000" kern="0" dirty="0"/>
          </a:p>
          <a:p>
            <a:pPr algn="just" eaLnBrk="1" hangingPunct="1"/>
            <a:endParaRPr lang="en-GB" altLang="cs-CZ" sz="2000" kern="0" dirty="0"/>
          </a:p>
          <a:p>
            <a:pPr algn="just" eaLnBrk="1" hangingPunct="1"/>
            <a:endParaRPr lang="en-GB" altLang="cs-CZ" sz="2000" kern="0" dirty="0"/>
          </a:p>
          <a:p>
            <a:pPr algn="just" eaLnBrk="1" hangingPunct="1"/>
            <a:endParaRPr lang="en-GB" altLang="cs-CZ" sz="2000" kern="0" dirty="0"/>
          </a:p>
          <a:p>
            <a:pPr algn="just" eaLnBrk="1" hangingPunct="1"/>
            <a:endParaRPr lang="en-GB" altLang="cs-CZ" sz="2000" kern="0" dirty="0"/>
          </a:p>
          <a:p>
            <a:pPr algn="just" eaLnBrk="1" hangingPunct="1"/>
            <a:endParaRPr lang="en-GB" altLang="cs-CZ" sz="2000" kern="0" dirty="0"/>
          </a:p>
          <a:p>
            <a:pPr algn="just" eaLnBrk="1" hangingPunct="1"/>
            <a:endParaRPr lang="en-GB" altLang="cs-CZ" sz="2000" kern="0" dirty="0"/>
          </a:p>
          <a:p>
            <a:pPr algn="just" eaLnBrk="1" hangingPunct="1"/>
            <a:r>
              <a:rPr lang="en-GB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685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ZIMNÍ STADION </a:t>
            </a:r>
            <a:br>
              <a:rPr lang="cs-CZ" altLang="cs-CZ" sz="3200" dirty="0"/>
            </a:br>
            <a:r>
              <a:rPr lang="cs-CZ" altLang="cs-CZ" sz="3200" dirty="0"/>
              <a:t>V KRUŠNÝCH HORÁCH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9250" y="1524000"/>
            <a:ext cx="7296150" cy="4572000"/>
          </a:xfrm>
        </p:spPr>
        <p:txBody>
          <a:bodyPr/>
          <a:lstStyle/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marL="0" indent="0" algn="just" eaLnBrk="1" hangingPunct="1">
              <a:buNone/>
            </a:pPr>
            <a:r>
              <a:rPr lang="cs-CZ" altLang="cs-CZ" sz="2000" dirty="0"/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63214" y="3627202"/>
            <a:ext cx="1682463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600" kern="0" dirty="0"/>
              <a:t>Lihový okruh!</a:t>
            </a:r>
            <a:endParaRPr lang="cs-CZ" altLang="cs-CZ" sz="3600" kern="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21671" y="3105324"/>
            <a:ext cx="1682463" cy="32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600" kern="0" dirty="0"/>
              <a:t>Chlazení ledu</a:t>
            </a:r>
            <a:endParaRPr lang="cs-CZ" altLang="cs-CZ" sz="3600" kern="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509120"/>
            <a:ext cx="1440160" cy="81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cs-CZ" altLang="cs-CZ" sz="1800" kern="0" dirty="0"/>
              <a:t>Korozní zplodiny</a:t>
            </a:r>
            <a:endParaRPr lang="cs-CZ" altLang="cs-CZ" sz="4000" kern="0" dirty="0"/>
          </a:p>
        </p:txBody>
      </p:sp>
      <p:sp>
        <p:nvSpPr>
          <p:cNvPr id="2" name="Obdélník 1"/>
          <p:cNvSpPr/>
          <p:nvPr/>
        </p:nvSpPr>
        <p:spPr>
          <a:xfrm>
            <a:off x="7827" y="4175601"/>
            <a:ext cx="15403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cs-CZ" altLang="cs-CZ" sz="1400" dirty="0">
                <a:solidFill>
                  <a:schemeClr val="bg1"/>
                </a:solidFill>
                <a:latin typeface="+mn-lt"/>
              </a:rPr>
              <a:t>bez </a:t>
            </a:r>
            <a:r>
              <a:rPr lang="cs-CZ" altLang="cs-CZ" sz="1600" dirty="0">
                <a:solidFill>
                  <a:schemeClr val="bg1"/>
                </a:solidFill>
                <a:latin typeface="+mn-lt"/>
              </a:rPr>
              <a:t>inhibitorů</a:t>
            </a:r>
            <a:endParaRPr lang="cs-CZ" altLang="cs-CZ" sz="1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2018" name="Picture 34" descr="L:\Fotky\ZÁKAZNÍCI\ZS Nejdek\IMG_20210526_105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255128"/>
            <a:ext cx="7470495" cy="560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19" name="Picture 35" descr="L:\Fotky\ZÁKAZNÍCI\ZS Nejdek\IMG_20210526_1025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79434"/>
            <a:ext cx="6266813" cy="47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20" name="Picture 36" descr="L:\Fotky\ZÁKAZNÍCI\ZS Nejdek\IMG_20210526_1026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542" y="1930127"/>
            <a:ext cx="3599043" cy="479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21" name="Picture 37" descr="L:\Fotky\ZÁKAZNÍCI\ZS Nejdek\IMG_12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7538" y="-3270250"/>
            <a:ext cx="19202401" cy="14401800"/>
          </a:xfrm>
          <a:prstGeom prst="rect">
            <a:avLst/>
          </a:prstGeom>
          <a:noFill/>
          <a:scene3d>
            <a:camera prst="orthographicFront">
              <a:rot lat="0" lon="54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22" name="Picture 38" descr="L:\Fotky\ZÁKAZNÍCI\ZS Nejdek\IMG_12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409" y="1979434"/>
            <a:ext cx="4536505" cy="4978736"/>
          </a:xfrm>
          <a:prstGeom prst="rect">
            <a:avLst/>
          </a:prstGeom>
          <a:noFill/>
          <a:scene3d>
            <a:camera prst="orthographicFront">
              <a:rot lat="180000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69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 idx="4294967295"/>
          </p:nvPr>
        </p:nvSpPr>
        <p:spPr>
          <a:xfrm>
            <a:off x="1908175" y="0"/>
            <a:ext cx="6092825" cy="12954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JIHLAVA BREWERY</a:t>
            </a:r>
            <a:endParaRPr lang="en-GB" altLang="cs-CZ" sz="36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B534330-6A47-9EA8-0DF1-A495BB5D6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24944"/>
            <a:ext cx="1577712" cy="238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cs-CZ" altLang="cs-CZ" sz="1600" kern="0" dirty="0" err="1"/>
              <a:t>Cooling</a:t>
            </a:r>
            <a:r>
              <a:rPr lang="cs-CZ" altLang="cs-CZ" sz="1600" kern="0" dirty="0"/>
              <a:t> </a:t>
            </a:r>
            <a:r>
              <a:rPr lang="cs-CZ" altLang="cs-CZ" sz="1600" kern="0" dirty="0" err="1"/>
              <a:t>of</a:t>
            </a:r>
            <a:r>
              <a:rPr lang="cs-CZ" altLang="cs-CZ" sz="1600" kern="0" dirty="0"/>
              <a:t> </a:t>
            </a:r>
            <a:br>
              <a:rPr lang="cs-CZ" altLang="cs-CZ" sz="1600" kern="0" dirty="0"/>
            </a:br>
            <a:r>
              <a:rPr lang="cs-CZ" altLang="cs-CZ" sz="1600" kern="0" dirty="0" err="1"/>
              <a:t>lager</a:t>
            </a:r>
            <a:r>
              <a:rPr lang="cs-CZ" altLang="cs-CZ" sz="1600" kern="0" dirty="0"/>
              <a:t> </a:t>
            </a:r>
            <a:r>
              <a:rPr lang="cs-CZ" altLang="cs-CZ" sz="1600" kern="0" dirty="0" err="1"/>
              <a:t>tanks</a:t>
            </a:r>
            <a:endParaRPr lang="cs-CZ" altLang="cs-CZ" sz="1600" kern="0" dirty="0"/>
          </a:p>
          <a:p>
            <a:pPr eaLnBrk="1" hangingPunct="1">
              <a:lnSpc>
                <a:spcPct val="200000"/>
              </a:lnSpc>
            </a:pPr>
            <a:r>
              <a:rPr lang="cs-CZ" altLang="cs-CZ" sz="1600" kern="0" dirty="0"/>
              <a:t> CS Ekoterm </a:t>
            </a:r>
          </a:p>
          <a:p>
            <a:pPr eaLnBrk="1" hangingPunct="1">
              <a:lnSpc>
                <a:spcPct val="200000"/>
              </a:lnSpc>
            </a:pPr>
            <a:r>
              <a:rPr lang="cs-CZ" altLang="cs-CZ" sz="1600" kern="0" dirty="0"/>
              <a:t>(35%) -17°C</a:t>
            </a:r>
          </a:p>
          <a:p>
            <a:pPr eaLnBrk="1" hangingPunct="1"/>
            <a:r>
              <a:rPr lang="cs-CZ" altLang="cs-CZ" sz="1600" kern="0" dirty="0"/>
              <a:t>42 000 L</a:t>
            </a:r>
            <a:endParaRPr lang="en-GB" altLang="cs-CZ" sz="3600" kern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A6AAB6A-6B22-70B0-C856-F3A8F585A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75" y="1628800"/>
            <a:ext cx="6760886" cy="37945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9F44A7B-249A-3BF0-C209-9D96F2DD5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6863" y="1893102"/>
            <a:ext cx="4509119" cy="3376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HOSPITAL</a:t>
            </a:r>
            <a:br>
              <a:rPr lang="cs-CZ" altLang="cs-CZ" sz="3600" dirty="0"/>
            </a:br>
            <a:r>
              <a:rPr lang="cs-CZ" altLang="cs-CZ" sz="3600" dirty="0"/>
              <a:t>ČESKÉ BUDEJOVICE</a:t>
            </a:r>
            <a:endParaRPr lang="en-GB" altLang="cs-CZ" sz="3600" dirty="0"/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DDDDDD"/>
                </a:solidFill>
                <a:latin typeface="Tw Cen MT" pitchFamily="34" charset="-1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DDDDDD"/>
                </a:solidFill>
                <a:latin typeface="Tw Cen MT" pitchFamily="34" charset="-1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DDDDDD"/>
                </a:solidFill>
                <a:latin typeface="Tw Cen MT" pitchFamily="34" charset="-1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DDDDDD"/>
                </a:solidFill>
                <a:latin typeface="Tw Cen MT" pitchFamily="34" charset="-1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Tw Cen MT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08520" y="3068960"/>
            <a:ext cx="1682463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endParaRPr lang="cs-CZ" altLang="cs-CZ" sz="3600" kern="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92198" y="2852936"/>
            <a:ext cx="1691680" cy="238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cs-CZ" altLang="cs-CZ" sz="1600" kern="0" dirty="0"/>
              <a:t>CS Antifreeze </a:t>
            </a:r>
            <a:br>
              <a:rPr lang="cs-CZ" altLang="cs-CZ" sz="1600" kern="0" dirty="0"/>
            </a:br>
            <a:r>
              <a:rPr lang="cs-CZ" altLang="cs-CZ" sz="1600" kern="0" dirty="0"/>
              <a:t>G Termo -20°C</a:t>
            </a:r>
          </a:p>
          <a:p>
            <a:pPr eaLnBrk="1" hangingPunct="1"/>
            <a:endParaRPr lang="cs-CZ" altLang="cs-CZ" sz="1600" kern="0" dirty="0"/>
          </a:p>
          <a:p>
            <a:pPr eaLnBrk="1" hangingPunct="1"/>
            <a:r>
              <a:rPr lang="cs-CZ" altLang="cs-CZ" sz="1600" kern="0" dirty="0"/>
              <a:t>8 500 L</a:t>
            </a:r>
            <a:endParaRPr lang="en-GB" altLang="cs-CZ" sz="3600" kern="0" dirty="0"/>
          </a:p>
          <a:p>
            <a:pPr eaLnBrk="1" hangingPunct="1"/>
            <a:r>
              <a:rPr lang="en-GB" dirty="0"/>
              <a:t> </a:t>
            </a:r>
            <a:endParaRPr lang="en-GB" altLang="cs-CZ" sz="3600" kern="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663772-9808-4EEA-F000-9F9144EB2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02" y="1345459"/>
            <a:ext cx="3419870" cy="256490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B1ACB95-177B-BE2A-C775-EC2D02105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49" y="1331766"/>
            <a:ext cx="3867894" cy="515719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B46A6D0-467A-6F5B-342D-0F21189B2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02" y="3910362"/>
            <a:ext cx="3419870" cy="256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1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62136"/>
            <a:ext cx="6552728" cy="1143000"/>
          </a:xfrm>
        </p:spPr>
        <p:txBody>
          <a:bodyPr/>
          <a:lstStyle/>
          <a:p>
            <a:r>
              <a:rPr lang="cs-CZ" sz="3200" dirty="0"/>
              <a:t>RECYKLACE – PROVOZ od X-2017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" y="1378889"/>
            <a:ext cx="7164288" cy="47761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90" y="1378889"/>
            <a:ext cx="7153620" cy="47887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87517"/>
            <a:ext cx="7143122" cy="47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9856" y="23664"/>
            <a:ext cx="7164288" cy="1143000"/>
          </a:xfrm>
        </p:spPr>
        <p:txBody>
          <a:bodyPr/>
          <a:lstStyle/>
          <a:p>
            <a:r>
              <a:rPr lang="cs-CZ" sz="3200" dirty="0"/>
              <a:t>NAKLÁDÁNÍ S GLYKOLOVÝMI ODPADY</a:t>
            </a:r>
            <a:br>
              <a:rPr lang="cs-CZ" sz="3200" dirty="0"/>
            </a:br>
            <a:r>
              <a:rPr lang="cs-CZ" sz="3200" dirty="0"/>
              <a:t>V ČR 2017-2022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3117768"/>
              </p:ext>
            </p:extLst>
          </p:nvPr>
        </p:nvGraphicFramePr>
        <p:xfrm>
          <a:off x="125760" y="1052736"/>
          <a:ext cx="8892480" cy="544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41053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95727" y="-243670"/>
            <a:ext cx="9310187" cy="6727980"/>
            <a:chOff x="-221582" y="-271165"/>
            <a:chExt cx="12413582" cy="6727980"/>
          </a:xfrm>
        </p:grpSpPr>
        <p:grpSp>
          <p:nvGrpSpPr>
            <p:cNvPr id="3" name="Skupina 2"/>
            <p:cNvGrpSpPr/>
            <p:nvPr/>
          </p:nvGrpSpPr>
          <p:grpSpPr>
            <a:xfrm>
              <a:off x="-221582" y="-165658"/>
              <a:ext cx="12413582" cy="6622473"/>
              <a:chOff x="622333" y="290892"/>
              <a:chExt cx="10401075" cy="6622473"/>
            </a:xfrm>
          </p:grpSpPr>
          <p:sp>
            <p:nvSpPr>
              <p:cNvPr id="4" name="Obdélník 3"/>
              <p:cNvSpPr/>
              <p:nvPr/>
            </p:nvSpPr>
            <p:spPr>
              <a:xfrm>
                <a:off x="622333" y="290892"/>
                <a:ext cx="10215418" cy="6622473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" name="Volný tvar 4"/>
              <p:cNvSpPr/>
              <p:nvPr/>
            </p:nvSpPr>
            <p:spPr>
              <a:xfrm>
                <a:off x="961782" y="1792589"/>
                <a:ext cx="2250553" cy="1329448"/>
              </a:xfrm>
              <a:custGeom>
                <a:avLst/>
                <a:gdLst>
                  <a:gd name="connsiteX0" fmla="*/ 0 w 1191066"/>
                  <a:gd name="connsiteY0" fmla="*/ 130884 h 785290"/>
                  <a:gd name="connsiteX1" fmla="*/ 130884 w 1191066"/>
                  <a:gd name="connsiteY1" fmla="*/ 0 h 785290"/>
                  <a:gd name="connsiteX2" fmla="*/ 1060182 w 1191066"/>
                  <a:gd name="connsiteY2" fmla="*/ 0 h 785290"/>
                  <a:gd name="connsiteX3" fmla="*/ 1191066 w 1191066"/>
                  <a:gd name="connsiteY3" fmla="*/ 130884 h 785290"/>
                  <a:gd name="connsiteX4" fmla="*/ 1191066 w 1191066"/>
                  <a:gd name="connsiteY4" fmla="*/ 654406 h 785290"/>
                  <a:gd name="connsiteX5" fmla="*/ 1060182 w 1191066"/>
                  <a:gd name="connsiteY5" fmla="*/ 785290 h 785290"/>
                  <a:gd name="connsiteX6" fmla="*/ 130884 w 1191066"/>
                  <a:gd name="connsiteY6" fmla="*/ 785290 h 785290"/>
                  <a:gd name="connsiteX7" fmla="*/ 0 w 1191066"/>
                  <a:gd name="connsiteY7" fmla="*/ 654406 h 785290"/>
                  <a:gd name="connsiteX8" fmla="*/ 0 w 1191066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1066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1060182" y="0"/>
                    </a:lnTo>
                    <a:cubicBezTo>
                      <a:pt x="1132467" y="0"/>
                      <a:pt x="1191066" y="58599"/>
                      <a:pt x="1191066" y="130884"/>
                    </a:cubicBezTo>
                    <a:lnTo>
                      <a:pt x="1191066" y="654406"/>
                    </a:lnTo>
                    <a:cubicBezTo>
                      <a:pt x="1191066" y="726691"/>
                      <a:pt x="1132467" y="785290"/>
                      <a:pt x="1060182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Suroviny:</a:t>
                </a:r>
                <a:endParaRPr kumimoji="0" lang="cs-CZ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(v kg </a:t>
                </a:r>
                <a:r>
                  <a:rPr kumimoji="0" lang="cs-CZ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eq</a:t>
                </a:r>
                <a:r>
                  <a:rPr kumimoji="0" lang="cs-C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CO</a:t>
                </a:r>
                <a:r>
                  <a:rPr kumimoji="0" lang="cs-CZ" sz="9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2</a:t>
                </a:r>
                <a:r>
                  <a:rPr kumimoji="0" lang="cs-C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/kg , bez dopravy)</a:t>
                </a: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MEG – 1,0</a:t>
                </a:r>
                <a:br>
                  <a:rPr kumimoji="0" lang="cs-CZ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</a:br>
                <a:r>
                  <a:rPr kumimoji="0" lang="cs-CZ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MPG – 8,3 </a:t>
                </a: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Glycerol – 0,4 </a:t>
                </a: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NaOH</a:t>
                </a:r>
                <a:r>
                  <a:rPr kumimoji="0" lang="cs-CZ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– 1,2  kg</a:t>
                </a:r>
                <a:br>
                  <a:rPr kumimoji="0" lang="cs-CZ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</a:br>
                <a:r>
                  <a:rPr kumimoji="0" lang="cs-CZ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DEMI voda – 0,4 – 2,5 </a:t>
                </a:r>
                <a:br>
                  <a:rPr kumimoji="0" lang="cs-CZ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BDD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</a:br>
                <a:endParaRPr kumimoji="0" lang="cs-CZ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99BDD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7" name="Volný tvar 6"/>
              <p:cNvSpPr/>
              <p:nvPr/>
            </p:nvSpPr>
            <p:spPr>
              <a:xfrm>
                <a:off x="4723025" y="2420987"/>
                <a:ext cx="1414409" cy="850972"/>
              </a:xfrm>
              <a:custGeom>
                <a:avLst/>
                <a:gdLst>
                  <a:gd name="connsiteX0" fmla="*/ 0 w 785290"/>
                  <a:gd name="connsiteY0" fmla="*/ 130884 h 785290"/>
                  <a:gd name="connsiteX1" fmla="*/ 130884 w 785290"/>
                  <a:gd name="connsiteY1" fmla="*/ 0 h 785290"/>
                  <a:gd name="connsiteX2" fmla="*/ 654406 w 785290"/>
                  <a:gd name="connsiteY2" fmla="*/ 0 h 785290"/>
                  <a:gd name="connsiteX3" fmla="*/ 785290 w 785290"/>
                  <a:gd name="connsiteY3" fmla="*/ 130884 h 785290"/>
                  <a:gd name="connsiteX4" fmla="*/ 785290 w 785290"/>
                  <a:gd name="connsiteY4" fmla="*/ 654406 h 785290"/>
                  <a:gd name="connsiteX5" fmla="*/ 654406 w 785290"/>
                  <a:gd name="connsiteY5" fmla="*/ 785290 h 785290"/>
                  <a:gd name="connsiteX6" fmla="*/ 130884 w 785290"/>
                  <a:gd name="connsiteY6" fmla="*/ 785290 h 785290"/>
                  <a:gd name="connsiteX7" fmla="*/ 0 w 785290"/>
                  <a:gd name="connsiteY7" fmla="*/ 654406 h 785290"/>
                  <a:gd name="connsiteX8" fmla="*/ 0 w 785290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290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654406" y="0"/>
                    </a:lnTo>
                    <a:cubicBezTo>
                      <a:pt x="726691" y="0"/>
                      <a:pt x="785290" y="58599"/>
                      <a:pt x="785290" y="130884"/>
                    </a:cubicBezTo>
                    <a:lnTo>
                      <a:pt x="785290" y="654406"/>
                    </a:lnTo>
                    <a:cubicBezTo>
                      <a:pt x="785290" y="726691"/>
                      <a:pt x="726691" y="785290"/>
                      <a:pt x="654406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Výroba</a:t>
                </a:r>
              </a:p>
            </p:txBody>
          </p:sp>
          <p:sp>
            <p:nvSpPr>
              <p:cNvPr id="8" name="Kruhová šipka 7"/>
              <p:cNvSpPr/>
              <p:nvPr/>
            </p:nvSpPr>
            <p:spPr>
              <a:xfrm rot="18784289">
                <a:off x="7330240" y="2466877"/>
                <a:ext cx="3238507" cy="4147828"/>
              </a:xfrm>
              <a:prstGeom prst="circularArrow">
                <a:avLst>
                  <a:gd name="adj1" fmla="val 5102"/>
                  <a:gd name="adj2" fmla="val 871387"/>
                  <a:gd name="adj3" fmla="val 628958"/>
                  <a:gd name="adj4" fmla="val 18778808"/>
                  <a:gd name="adj5" fmla="val 6394"/>
                </a:avLst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9" name="Volný tvar 8"/>
              <p:cNvSpPr/>
              <p:nvPr/>
            </p:nvSpPr>
            <p:spPr>
              <a:xfrm>
                <a:off x="7451128" y="2400091"/>
                <a:ext cx="1343422" cy="764599"/>
              </a:xfrm>
              <a:custGeom>
                <a:avLst/>
                <a:gdLst>
                  <a:gd name="connsiteX0" fmla="*/ 0 w 785290"/>
                  <a:gd name="connsiteY0" fmla="*/ 130884 h 785290"/>
                  <a:gd name="connsiteX1" fmla="*/ 130884 w 785290"/>
                  <a:gd name="connsiteY1" fmla="*/ 0 h 785290"/>
                  <a:gd name="connsiteX2" fmla="*/ 654406 w 785290"/>
                  <a:gd name="connsiteY2" fmla="*/ 0 h 785290"/>
                  <a:gd name="connsiteX3" fmla="*/ 785290 w 785290"/>
                  <a:gd name="connsiteY3" fmla="*/ 130884 h 785290"/>
                  <a:gd name="connsiteX4" fmla="*/ 785290 w 785290"/>
                  <a:gd name="connsiteY4" fmla="*/ 654406 h 785290"/>
                  <a:gd name="connsiteX5" fmla="*/ 654406 w 785290"/>
                  <a:gd name="connsiteY5" fmla="*/ 785290 h 785290"/>
                  <a:gd name="connsiteX6" fmla="*/ 130884 w 785290"/>
                  <a:gd name="connsiteY6" fmla="*/ 785290 h 785290"/>
                  <a:gd name="connsiteX7" fmla="*/ 0 w 785290"/>
                  <a:gd name="connsiteY7" fmla="*/ 654406 h 785290"/>
                  <a:gd name="connsiteX8" fmla="*/ 0 w 785290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290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654406" y="0"/>
                    </a:lnTo>
                    <a:cubicBezTo>
                      <a:pt x="726691" y="0"/>
                      <a:pt x="785290" y="58599"/>
                      <a:pt x="785290" y="130884"/>
                    </a:cubicBezTo>
                    <a:lnTo>
                      <a:pt x="785290" y="654406"/>
                    </a:lnTo>
                    <a:cubicBezTo>
                      <a:pt x="785290" y="726691"/>
                      <a:pt x="726691" y="785290"/>
                      <a:pt x="654406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Balení</a:t>
                </a: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(výroba obalu)</a:t>
                </a: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25 L HDPE kanystr - 1,7 kg CO2</a:t>
                </a:r>
                <a:endParaRPr kumimoji="0" lang="cs-CZ" sz="1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0" name="Kruhová šipka 9"/>
              <p:cNvSpPr/>
              <p:nvPr/>
            </p:nvSpPr>
            <p:spPr>
              <a:xfrm rot="241455">
                <a:off x="6741512" y="2383182"/>
                <a:ext cx="3492948" cy="4273046"/>
              </a:xfrm>
              <a:prstGeom prst="circularArrow">
                <a:avLst>
                  <a:gd name="adj1" fmla="val 3643"/>
                  <a:gd name="adj2" fmla="val 754238"/>
                  <a:gd name="adj3" fmla="val 3082385"/>
                  <a:gd name="adj4" fmla="val 641091"/>
                  <a:gd name="adj5" fmla="val 5432"/>
                </a:avLst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9255384" y="4017913"/>
                <a:ext cx="1565574" cy="785290"/>
              </a:xfrm>
              <a:custGeom>
                <a:avLst/>
                <a:gdLst>
                  <a:gd name="connsiteX0" fmla="*/ 0 w 927892"/>
                  <a:gd name="connsiteY0" fmla="*/ 130884 h 785290"/>
                  <a:gd name="connsiteX1" fmla="*/ 130884 w 927892"/>
                  <a:gd name="connsiteY1" fmla="*/ 0 h 785290"/>
                  <a:gd name="connsiteX2" fmla="*/ 797008 w 927892"/>
                  <a:gd name="connsiteY2" fmla="*/ 0 h 785290"/>
                  <a:gd name="connsiteX3" fmla="*/ 927892 w 927892"/>
                  <a:gd name="connsiteY3" fmla="*/ 130884 h 785290"/>
                  <a:gd name="connsiteX4" fmla="*/ 927892 w 927892"/>
                  <a:gd name="connsiteY4" fmla="*/ 654406 h 785290"/>
                  <a:gd name="connsiteX5" fmla="*/ 797008 w 927892"/>
                  <a:gd name="connsiteY5" fmla="*/ 785290 h 785290"/>
                  <a:gd name="connsiteX6" fmla="*/ 130884 w 927892"/>
                  <a:gd name="connsiteY6" fmla="*/ 785290 h 785290"/>
                  <a:gd name="connsiteX7" fmla="*/ 0 w 927892"/>
                  <a:gd name="connsiteY7" fmla="*/ 654406 h 785290"/>
                  <a:gd name="connsiteX8" fmla="*/ 0 w 927892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7892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797008" y="0"/>
                    </a:lnTo>
                    <a:cubicBezTo>
                      <a:pt x="869293" y="0"/>
                      <a:pt x="927892" y="58599"/>
                      <a:pt x="927892" y="130884"/>
                    </a:cubicBezTo>
                    <a:lnTo>
                      <a:pt x="927892" y="654406"/>
                    </a:lnTo>
                    <a:cubicBezTo>
                      <a:pt x="927892" y="726691"/>
                      <a:pt x="869293" y="785290"/>
                      <a:pt x="797008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Použití</a:t>
                </a:r>
              </a:p>
            </p:txBody>
          </p:sp>
          <p:sp>
            <p:nvSpPr>
              <p:cNvPr id="15" name="Volný tvar 14"/>
              <p:cNvSpPr/>
              <p:nvPr/>
            </p:nvSpPr>
            <p:spPr>
              <a:xfrm>
                <a:off x="7749572" y="5857415"/>
                <a:ext cx="1406336" cy="785290"/>
              </a:xfrm>
              <a:custGeom>
                <a:avLst/>
                <a:gdLst>
                  <a:gd name="connsiteX0" fmla="*/ 0 w 1012581"/>
                  <a:gd name="connsiteY0" fmla="*/ 130884 h 785290"/>
                  <a:gd name="connsiteX1" fmla="*/ 130884 w 1012581"/>
                  <a:gd name="connsiteY1" fmla="*/ 0 h 785290"/>
                  <a:gd name="connsiteX2" fmla="*/ 881697 w 1012581"/>
                  <a:gd name="connsiteY2" fmla="*/ 0 h 785290"/>
                  <a:gd name="connsiteX3" fmla="*/ 1012581 w 1012581"/>
                  <a:gd name="connsiteY3" fmla="*/ 130884 h 785290"/>
                  <a:gd name="connsiteX4" fmla="*/ 1012581 w 1012581"/>
                  <a:gd name="connsiteY4" fmla="*/ 654406 h 785290"/>
                  <a:gd name="connsiteX5" fmla="*/ 881697 w 1012581"/>
                  <a:gd name="connsiteY5" fmla="*/ 785290 h 785290"/>
                  <a:gd name="connsiteX6" fmla="*/ 130884 w 1012581"/>
                  <a:gd name="connsiteY6" fmla="*/ 785290 h 785290"/>
                  <a:gd name="connsiteX7" fmla="*/ 0 w 1012581"/>
                  <a:gd name="connsiteY7" fmla="*/ 654406 h 785290"/>
                  <a:gd name="connsiteX8" fmla="*/ 0 w 1012581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2581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881697" y="0"/>
                    </a:lnTo>
                    <a:cubicBezTo>
                      <a:pt x="953982" y="0"/>
                      <a:pt x="1012581" y="58599"/>
                      <a:pt x="1012581" y="130884"/>
                    </a:cubicBezTo>
                    <a:lnTo>
                      <a:pt x="1012581" y="654406"/>
                    </a:lnTo>
                    <a:cubicBezTo>
                      <a:pt x="1012581" y="726691"/>
                      <a:pt x="953982" y="785290"/>
                      <a:pt x="881697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Údržba a servis</a:t>
                </a:r>
                <a:endParaRPr kumimoji="0" lang="cs-CZ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7" name="Volný tvar 16"/>
              <p:cNvSpPr/>
              <p:nvPr/>
            </p:nvSpPr>
            <p:spPr>
              <a:xfrm>
                <a:off x="4610596" y="5786939"/>
                <a:ext cx="1456089" cy="785290"/>
              </a:xfrm>
              <a:custGeom>
                <a:avLst/>
                <a:gdLst>
                  <a:gd name="connsiteX0" fmla="*/ 0 w 785290"/>
                  <a:gd name="connsiteY0" fmla="*/ 130884 h 785290"/>
                  <a:gd name="connsiteX1" fmla="*/ 130884 w 785290"/>
                  <a:gd name="connsiteY1" fmla="*/ 0 h 785290"/>
                  <a:gd name="connsiteX2" fmla="*/ 654406 w 785290"/>
                  <a:gd name="connsiteY2" fmla="*/ 0 h 785290"/>
                  <a:gd name="connsiteX3" fmla="*/ 785290 w 785290"/>
                  <a:gd name="connsiteY3" fmla="*/ 130884 h 785290"/>
                  <a:gd name="connsiteX4" fmla="*/ 785290 w 785290"/>
                  <a:gd name="connsiteY4" fmla="*/ 654406 h 785290"/>
                  <a:gd name="connsiteX5" fmla="*/ 654406 w 785290"/>
                  <a:gd name="connsiteY5" fmla="*/ 785290 h 785290"/>
                  <a:gd name="connsiteX6" fmla="*/ 130884 w 785290"/>
                  <a:gd name="connsiteY6" fmla="*/ 785290 h 785290"/>
                  <a:gd name="connsiteX7" fmla="*/ 0 w 785290"/>
                  <a:gd name="connsiteY7" fmla="*/ 654406 h 785290"/>
                  <a:gd name="connsiteX8" fmla="*/ 0 w 785290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290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654406" y="0"/>
                    </a:lnTo>
                    <a:cubicBezTo>
                      <a:pt x="726691" y="0"/>
                      <a:pt x="785290" y="58599"/>
                      <a:pt x="785290" y="130884"/>
                    </a:cubicBezTo>
                    <a:lnTo>
                      <a:pt x="785290" y="654406"/>
                    </a:lnTo>
                    <a:cubicBezTo>
                      <a:pt x="785290" y="726691"/>
                      <a:pt x="726691" y="785290"/>
                      <a:pt x="654406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Vyčerpaná kapalina</a:t>
                </a:r>
                <a:endParaRPr kumimoji="0" lang="cs-CZ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9" name="Volný tvar 18"/>
              <p:cNvSpPr/>
              <p:nvPr/>
            </p:nvSpPr>
            <p:spPr>
              <a:xfrm>
                <a:off x="5840302" y="3957820"/>
                <a:ext cx="2040091" cy="1233466"/>
              </a:xfrm>
              <a:custGeom>
                <a:avLst/>
                <a:gdLst>
                  <a:gd name="connsiteX0" fmla="*/ 0 w 1020261"/>
                  <a:gd name="connsiteY0" fmla="*/ 130884 h 785290"/>
                  <a:gd name="connsiteX1" fmla="*/ 130884 w 1020261"/>
                  <a:gd name="connsiteY1" fmla="*/ 0 h 785290"/>
                  <a:gd name="connsiteX2" fmla="*/ 889377 w 1020261"/>
                  <a:gd name="connsiteY2" fmla="*/ 0 h 785290"/>
                  <a:gd name="connsiteX3" fmla="*/ 1020261 w 1020261"/>
                  <a:gd name="connsiteY3" fmla="*/ 130884 h 785290"/>
                  <a:gd name="connsiteX4" fmla="*/ 1020261 w 1020261"/>
                  <a:gd name="connsiteY4" fmla="*/ 654406 h 785290"/>
                  <a:gd name="connsiteX5" fmla="*/ 889377 w 1020261"/>
                  <a:gd name="connsiteY5" fmla="*/ 785290 h 785290"/>
                  <a:gd name="connsiteX6" fmla="*/ 130884 w 1020261"/>
                  <a:gd name="connsiteY6" fmla="*/ 785290 h 785290"/>
                  <a:gd name="connsiteX7" fmla="*/ 0 w 1020261"/>
                  <a:gd name="connsiteY7" fmla="*/ 654406 h 785290"/>
                  <a:gd name="connsiteX8" fmla="*/ 0 w 1020261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0261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889377" y="0"/>
                    </a:lnTo>
                    <a:cubicBezTo>
                      <a:pt x="961662" y="0"/>
                      <a:pt x="1020261" y="58599"/>
                      <a:pt x="1020261" y="130884"/>
                    </a:cubicBezTo>
                    <a:lnTo>
                      <a:pt x="1020261" y="654406"/>
                    </a:lnTo>
                    <a:cubicBezTo>
                      <a:pt x="1020261" y="726691"/>
                      <a:pt x="961662" y="785290"/>
                      <a:pt x="889377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Doprava</a:t>
                </a:r>
                <a:r>
                  <a:rPr kumimoji="0" lang="cs-CZ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1-6</a:t>
                </a:r>
                <a:r>
                  <a:rPr kumimoji="0" lang="cs-CZ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12,3 – 16,5 kg </a:t>
                </a:r>
                <a:r>
                  <a:rPr kumimoji="0" lang="cs-CZ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eq</a:t>
                </a:r>
                <a:r>
                  <a:rPr kumimoji="0" lang="cs-CZ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CO2/km/t produktu</a:t>
                </a:r>
              </a:p>
            </p:txBody>
          </p:sp>
        </p:grpSp>
        <p:sp>
          <p:nvSpPr>
            <p:cNvPr id="25" name="Kruhová šipka 24"/>
            <p:cNvSpPr/>
            <p:nvPr/>
          </p:nvSpPr>
          <p:spPr>
            <a:xfrm rot="962302">
              <a:off x="4225497" y="4055817"/>
              <a:ext cx="4246572" cy="1977448"/>
            </a:xfrm>
            <a:prstGeom prst="circularArrow">
              <a:avLst>
                <a:gd name="adj1" fmla="val 9052"/>
                <a:gd name="adj2" fmla="val 1555220"/>
                <a:gd name="adj3" fmla="val 2981181"/>
                <a:gd name="adj4" fmla="val 806934"/>
                <a:gd name="adj5" fmla="val 8126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Kruhová šipka 20"/>
            <p:cNvSpPr/>
            <p:nvPr/>
          </p:nvSpPr>
          <p:spPr>
            <a:xfrm rot="16872722">
              <a:off x="6452142" y="1443041"/>
              <a:ext cx="1804491" cy="2999638"/>
            </a:xfrm>
            <a:prstGeom prst="circularArrow">
              <a:avLst>
                <a:gd name="adj1" fmla="val 9212"/>
                <a:gd name="adj2" fmla="val 1725183"/>
                <a:gd name="adj3" fmla="val 29540"/>
                <a:gd name="adj4" fmla="val 17854960"/>
                <a:gd name="adj5" fmla="val 12307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Volný tvar 25"/>
            <p:cNvSpPr/>
            <p:nvPr/>
          </p:nvSpPr>
          <p:spPr>
            <a:xfrm>
              <a:off x="375290" y="4786949"/>
              <a:ext cx="1330051" cy="687374"/>
            </a:xfrm>
            <a:custGeom>
              <a:avLst/>
              <a:gdLst>
                <a:gd name="connsiteX0" fmla="*/ 0 w 785290"/>
                <a:gd name="connsiteY0" fmla="*/ 130884 h 785290"/>
                <a:gd name="connsiteX1" fmla="*/ 130884 w 785290"/>
                <a:gd name="connsiteY1" fmla="*/ 0 h 785290"/>
                <a:gd name="connsiteX2" fmla="*/ 654406 w 785290"/>
                <a:gd name="connsiteY2" fmla="*/ 0 h 785290"/>
                <a:gd name="connsiteX3" fmla="*/ 785290 w 785290"/>
                <a:gd name="connsiteY3" fmla="*/ 130884 h 785290"/>
                <a:gd name="connsiteX4" fmla="*/ 785290 w 785290"/>
                <a:gd name="connsiteY4" fmla="*/ 654406 h 785290"/>
                <a:gd name="connsiteX5" fmla="*/ 654406 w 785290"/>
                <a:gd name="connsiteY5" fmla="*/ 785290 h 785290"/>
                <a:gd name="connsiteX6" fmla="*/ 130884 w 785290"/>
                <a:gd name="connsiteY6" fmla="*/ 785290 h 785290"/>
                <a:gd name="connsiteX7" fmla="*/ 0 w 785290"/>
                <a:gd name="connsiteY7" fmla="*/ 654406 h 785290"/>
                <a:gd name="connsiteX8" fmla="*/ 0 w 785290"/>
                <a:gd name="connsiteY8" fmla="*/ 130884 h 78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290" h="785290">
                  <a:moveTo>
                    <a:pt x="0" y="130884"/>
                  </a:moveTo>
                  <a:cubicBezTo>
                    <a:pt x="0" y="58599"/>
                    <a:pt x="58599" y="0"/>
                    <a:pt x="130884" y="0"/>
                  </a:cubicBezTo>
                  <a:lnTo>
                    <a:pt x="654406" y="0"/>
                  </a:lnTo>
                  <a:cubicBezTo>
                    <a:pt x="726691" y="0"/>
                    <a:pt x="785290" y="58599"/>
                    <a:pt x="785290" y="130884"/>
                  </a:cubicBezTo>
                  <a:lnTo>
                    <a:pt x="785290" y="654406"/>
                  </a:lnTo>
                  <a:cubicBezTo>
                    <a:pt x="785290" y="726691"/>
                    <a:pt x="726691" y="785290"/>
                    <a:pt x="654406" y="785290"/>
                  </a:cubicBezTo>
                  <a:lnTo>
                    <a:pt x="130884" y="785290"/>
                  </a:lnTo>
                  <a:cubicBezTo>
                    <a:pt x="58599" y="785290"/>
                    <a:pt x="0" y="726691"/>
                    <a:pt x="0" y="654406"/>
                  </a:cubicBezTo>
                  <a:lnTo>
                    <a:pt x="0" y="13088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tint val="94000"/>
                    <a:satMod val="100000"/>
                    <a:lumMod val="108000"/>
                  </a:schemeClr>
                </a:gs>
                <a:gs pos="17000">
                  <a:schemeClr val="accent1">
                    <a:tint val="98000"/>
                    <a:shade val="100000"/>
                    <a:satMod val="100000"/>
                    <a:lumMod val="18000"/>
                    <a:lumOff val="82000"/>
                    <a:alpha val="69000"/>
                  </a:schemeClr>
                </a:gs>
                <a:gs pos="100000">
                  <a:schemeClr val="accent1">
                    <a:shade val="72000"/>
                    <a:satMod val="120000"/>
                    <a:lumMod val="100000"/>
                  </a:schemeClr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655" tIns="58655" rIns="58655" bIns="58655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Odpadní kapalina k likvidaci</a:t>
              </a:r>
            </a:p>
          </p:txBody>
        </p:sp>
        <p:sp>
          <p:nvSpPr>
            <p:cNvPr id="28" name="Kruhová šipka 27"/>
            <p:cNvSpPr/>
            <p:nvPr/>
          </p:nvSpPr>
          <p:spPr>
            <a:xfrm rot="14179656">
              <a:off x="2792141" y="2328445"/>
              <a:ext cx="3613203" cy="3665354"/>
            </a:xfrm>
            <a:prstGeom prst="circularArrow">
              <a:avLst>
                <a:gd name="adj1" fmla="val 907"/>
                <a:gd name="adj2" fmla="val 1208665"/>
                <a:gd name="adj3" fmla="val 648532"/>
                <a:gd name="adj4" fmla="val 19491604"/>
                <a:gd name="adj5" fmla="val 4379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Kruhová šipka 32"/>
            <p:cNvSpPr/>
            <p:nvPr/>
          </p:nvSpPr>
          <p:spPr>
            <a:xfrm rot="17557918" flipV="1">
              <a:off x="2174002" y="-1035261"/>
              <a:ext cx="2543641" cy="4165224"/>
            </a:xfrm>
            <a:prstGeom prst="circularArrow">
              <a:avLst>
                <a:gd name="adj1" fmla="val 4520"/>
                <a:gd name="adj2" fmla="val 1323043"/>
                <a:gd name="adj3" fmla="val 13254803"/>
                <a:gd name="adj4" fmla="val 10465672"/>
                <a:gd name="adj5" fmla="val 7594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Kruhová šipka 33"/>
            <p:cNvSpPr/>
            <p:nvPr/>
          </p:nvSpPr>
          <p:spPr>
            <a:xfrm rot="863842">
              <a:off x="142280" y="-271165"/>
              <a:ext cx="7644279" cy="6404979"/>
            </a:xfrm>
            <a:prstGeom prst="circularArrow">
              <a:avLst>
                <a:gd name="adj1" fmla="val 2990"/>
                <a:gd name="adj2" fmla="val 570456"/>
                <a:gd name="adj3" fmla="val 5932065"/>
                <a:gd name="adj4" fmla="val 4102415"/>
                <a:gd name="adj5" fmla="val 2979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" name="TextovéPole 1"/>
            <p:cNvSpPr txBox="1"/>
            <p:nvPr/>
          </p:nvSpPr>
          <p:spPr>
            <a:xfrm>
              <a:off x="6523459" y="1943425"/>
              <a:ext cx="1154640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(1-2 dny)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TextovéPole 36"/>
            <p:cNvSpPr txBox="1"/>
            <p:nvPr/>
          </p:nvSpPr>
          <p:spPr>
            <a:xfrm rot="2228736">
              <a:off x="10213301" y="2543867"/>
              <a:ext cx="1154640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(0-2 roky)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8" name="TextovéPole 37"/>
            <p:cNvSpPr txBox="1"/>
            <p:nvPr/>
          </p:nvSpPr>
          <p:spPr>
            <a:xfrm rot="18342397">
              <a:off x="10563221" y="4988743"/>
              <a:ext cx="1154640" cy="289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(3-5 let)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646108" y="6118530"/>
              <a:ext cx="1154640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(2-5 let)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TextovéPole 39"/>
            <p:cNvSpPr txBox="1"/>
            <p:nvPr/>
          </p:nvSpPr>
          <p:spPr>
            <a:xfrm rot="708878">
              <a:off x="2734394" y="5994771"/>
              <a:ext cx="1154640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(týdny)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ovéPole 40"/>
            <p:cNvSpPr txBox="1"/>
            <p:nvPr/>
          </p:nvSpPr>
          <p:spPr>
            <a:xfrm rot="18876922">
              <a:off x="2756958" y="2764265"/>
              <a:ext cx="1154640" cy="289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(2 dny)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6" name="Volný tvar 45"/>
            <p:cNvSpPr/>
            <p:nvPr/>
          </p:nvSpPr>
          <p:spPr>
            <a:xfrm>
              <a:off x="1854598" y="3676989"/>
              <a:ext cx="2735772" cy="850972"/>
            </a:xfrm>
            <a:custGeom>
              <a:avLst/>
              <a:gdLst>
                <a:gd name="connsiteX0" fmla="*/ 0 w 785290"/>
                <a:gd name="connsiteY0" fmla="*/ 130884 h 785290"/>
                <a:gd name="connsiteX1" fmla="*/ 130884 w 785290"/>
                <a:gd name="connsiteY1" fmla="*/ 0 h 785290"/>
                <a:gd name="connsiteX2" fmla="*/ 654406 w 785290"/>
                <a:gd name="connsiteY2" fmla="*/ 0 h 785290"/>
                <a:gd name="connsiteX3" fmla="*/ 785290 w 785290"/>
                <a:gd name="connsiteY3" fmla="*/ 130884 h 785290"/>
                <a:gd name="connsiteX4" fmla="*/ 785290 w 785290"/>
                <a:gd name="connsiteY4" fmla="*/ 654406 h 785290"/>
                <a:gd name="connsiteX5" fmla="*/ 654406 w 785290"/>
                <a:gd name="connsiteY5" fmla="*/ 785290 h 785290"/>
                <a:gd name="connsiteX6" fmla="*/ 130884 w 785290"/>
                <a:gd name="connsiteY6" fmla="*/ 785290 h 785290"/>
                <a:gd name="connsiteX7" fmla="*/ 0 w 785290"/>
                <a:gd name="connsiteY7" fmla="*/ 654406 h 785290"/>
                <a:gd name="connsiteX8" fmla="*/ 0 w 785290"/>
                <a:gd name="connsiteY8" fmla="*/ 130884 h 78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290" h="785290">
                  <a:moveTo>
                    <a:pt x="0" y="130884"/>
                  </a:moveTo>
                  <a:cubicBezTo>
                    <a:pt x="0" y="58599"/>
                    <a:pt x="58599" y="0"/>
                    <a:pt x="130884" y="0"/>
                  </a:cubicBezTo>
                  <a:lnTo>
                    <a:pt x="654406" y="0"/>
                  </a:lnTo>
                  <a:cubicBezTo>
                    <a:pt x="726691" y="0"/>
                    <a:pt x="785290" y="58599"/>
                    <a:pt x="785290" y="130884"/>
                  </a:cubicBezTo>
                  <a:lnTo>
                    <a:pt x="785290" y="654406"/>
                  </a:lnTo>
                  <a:cubicBezTo>
                    <a:pt x="785290" y="726691"/>
                    <a:pt x="726691" y="785290"/>
                    <a:pt x="654406" y="785290"/>
                  </a:cubicBezTo>
                  <a:lnTo>
                    <a:pt x="130884" y="785290"/>
                  </a:lnTo>
                  <a:cubicBezTo>
                    <a:pt x="58599" y="785290"/>
                    <a:pt x="0" y="726691"/>
                    <a:pt x="0" y="654406"/>
                  </a:cubicBezTo>
                  <a:lnTo>
                    <a:pt x="0" y="13088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tint val="94000"/>
                    <a:satMod val="100000"/>
                    <a:lumMod val="108000"/>
                  </a:schemeClr>
                </a:gs>
                <a:gs pos="17000">
                  <a:schemeClr val="accent1">
                    <a:tint val="98000"/>
                    <a:shade val="100000"/>
                    <a:satMod val="100000"/>
                    <a:lumMod val="18000"/>
                    <a:lumOff val="82000"/>
                    <a:alpha val="69000"/>
                  </a:schemeClr>
                </a:gs>
                <a:gs pos="100000">
                  <a:schemeClr val="accent1">
                    <a:shade val="72000"/>
                    <a:satMod val="120000"/>
                    <a:lumMod val="100000"/>
                  </a:schemeClr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655" tIns="58655" rIns="58655" bIns="58655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Regenerace / Recyklace</a:t>
              </a:r>
            </a:p>
          </p:txBody>
        </p:sp>
        <p:sp>
          <p:nvSpPr>
            <p:cNvPr id="47" name="Kruhová šipka 46"/>
            <p:cNvSpPr/>
            <p:nvPr/>
          </p:nvSpPr>
          <p:spPr>
            <a:xfrm rot="8115121">
              <a:off x="2849166" y="2268142"/>
              <a:ext cx="3613203" cy="3665354"/>
            </a:xfrm>
            <a:prstGeom prst="circularArrow">
              <a:avLst>
                <a:gd name="adj1" fmla="val 907"/>
                <a:gd name="adj2" fmla="val 819665"/>
                <a:gd name="adj3" fmla="val 648532"/>
                <a:gd name="adj4" fmla="val 19648410"/>
                <a:gd name="adj5" fmla="val 4379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pic>
        <p:nvPicPr>
          <p:cNvPr id="52" name="Obrázek 5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85" y="733514"/>
            <a:ext cx="1828800" cy="1746504"/>
          </a:xfrm>
          <a:prstGeom prst="rect">
            <a:avLst/>
          </a:prstGeom>
        </p:spPr>
      </p:pic>
      <p:sp>
        <p:nvSpPr>
          <p:cNvPr id="35" name="TextovéPole 34"/>
          <p:cNvSpPr txBox="1"/>
          <p:nvPr/>
        </p:nvSpPr>
        <p:spPr>
          <a:xfrm rot="1087088">
            <a:off x="2218010" y="1919641"/>
            <a:ext cx="86598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rPr>
              <a:t>(&lt; 2 týdny)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Times New Roman" pitchFamily="18" charset="0"/>
            </a:endParaRPr>
          </a:p>
        </p:txBody>
      </p:sp>
      <p:sp>
        <p:nvSpPr>
          <p:cNvPr id="36" name="Nadpis 3"/>
          <p:cNvSpPr txBox="1">
            <a:spLocks/>
          </p:cNvSpPr>
          <p:nvPr/>
        </p:nvSpPr>
        <p:spPr>
          <a:xfrm>
            <a:off x="2059490" y="443739"/>
            <a:ext cx="6372200" cy="5980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all" spc="0" normalizeH="0" baseline="0" noProof="0" dirty="0">
                <a:ln>
                  <a:noFill/>
                </a:ln>
                <a:solidFill>
                  <a:srgbClr val="099BDD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ŽIVOTNÍ CYKLUS VÝROBKU</a:t>
            </a:r>
          </a:p>
        </p:txBody>
      </p:sp>
    </p:spTree>
    <p:extLst>
      <p:ext uri="{BB962C8B-B14F-4D97-AF65-F5344CB8AC3E}">
        <p14:creationId xmlns:p14="http://schemas.microsoft.com/office/powerpoint/2010/main" val="35631762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DĚKUJI ZA POZORNOST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56" y="1484784"/>
            <a:ext cx="6336704" cy="475252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OTÁZKY </a:t>
            </a:r>
            <a:r>
              <a:rPr lang="en-GB" altLang="cs-CZ" sz="3600" dirty="0"/>
              <a:t>?</a:t>
            </a:r>
          </a:p>
        </p:txBody>
      </p:sp>
      <p:pic>
        <p:nvPicPr>
          <p:cNvPr id="2" name="Zástupný obsah 3">
            <a:extLst>
              <a:ext uri="{FF2B5EF4-FFF2-40B4-BE49-F238E27FC236}">
                <a16:creationId xmlns:a16="http://schemas.microsoft.com/office/drawing/2014/main" id="{CD8F8E76-678A-5C78-B634-4C4A9DAB8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12776"/>
            <a:ext cx="3672408" cy="4896544"/>
          </a:xfrm>
          <a:prstGeom prst="rect">
            <a:avLst/>
          </a:prstGeom>
        </p:spPr>
      </p:pic>
    </p:spTree>
  </p:cSld>
  <p:clrMapOvr>
    <a:masterClrMapping/>
  </p:clrMapOvr>
  <p:transition spd="slow" advClick="0" advTm="2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94651" y="-675456"/>
            <a:ext cx="9310187" cy="7970586"/>
            <a:chOff x="-221582" y="-809465"/>
            <a:chExt cx="12413582" cy="7970586"/>
          </a:xfrm>
        </p:grpSpPr>
        <p:grpSp>
          <p:nvGrpSpPr>
            <p:cNvPr id="3" name="Skupina 2"/>
            <p:cNvGrpSpPr/>
            <p:nvPr/>
          </p:nvGrpSpPr>
          <p:grpSpPr>
            <a:xfrm>
              <a:off x="-221582" y="-165658"/>
              <a:ext cx="12413582" cy="6622473"/>
              <a:chOff x="622333" y="290892"/>
              <a:chExt cx="10401075" cy="6622473"/>
            </a:xfrm>
          </p:grpSpPr>
          <p:sp>
            <p:nvSpPr>
              <p:cNvPr id="4" name="Obdélník 3"/>
              <p:cNvSpPr/>
              <p:nvPr/>
            </p:nvSpPr>
            <p:spPr>
              <a:xfrm>
                <a:off x="622333" y="290892"/>
                <a:ext cx="10215418" cy="6622473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" name="Volný tvar 4"/>
              <p:cNvSpPr/>
              <p:nvPr/>
            </p:nvSpPr>
            <p:spPr>
              <a:xfrm>
                <a:off x="961782" y="1792589"/>
                <a:ext cx="2250553" cy="1329448"/>
              </a:xfrm>
              <a:custGeom>
                <a:avLst/>
                <a:gdLst>
                  <a:gd name="connsiteX0" fmla="*/ 0 w 1191066"/>
                  <a:gd name="connsiteY0" fmla="*/ 130884 h 785290"/>
                  <a:gd name="connsiteX1" fmla="*/ 130884 w 1191066"/>
                  <a:gd name="connsiteY1" fmla="*/ 0 h 785290"/>
                  <a:gd name="connsiteX2" fmla="*/ 1060182 w 1191066"/>
                  <a:gd name="connsiteY2" fmla="*/ 0 h 785290"/>
                  <a:gd name="connsiteX3" fmla="*/ 1191066 w 1191066"/>
                  <a:gd name="connsiteY3" fmla="*/ 130884 h 785290"/>
                  <a:gd name="connsiteX4" fmla="*/ 1191066 w 1191066"/>
                  <a:gd name="connsiteY4" fmla="*/ 654406 h 785290"/>
                  <a:gd name="connsiteX5" fmla="*/ 1060182 w 1191066"/>
                  <a:gd name="connsiteY5" fmla="*/ 785290 h 785290"/>
                  <a:gd name="connsiteX6" fmla="*/ 130884 w 1191066"/>
                  <a:gd name="connsiteY6" fmla="*/ 785290 h 785290"/>
                  <a:gd name="connsiteX7" fmla="*/ 0 w 1191066"/>
                  <a:gd name="connsiteY7" fmla="*/ 654406 h 785290"/>
                  <a:gd name="connsiteX8" fmla="*/ 0 w 1191066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1066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1060182" y="0"/>
                    </a:lnTo>
                    <a:cubicBezTo>
                      <a:pt x="1132467" y="0"/>
                      <a:pt x="1191066" y="58599"/>
                      <a:pt x="1191066" y="130884"/>
                    </a:cubicBezTo>
                    <a:lnTo>
                      <a:pt x="1191066" y="654406"/>
                    </a:lnTo>
                    <a:cubicBezTo>
                      <a:pt x="1191066" y="726691"/>
                      <a:pt x="1132467" y="785290"/>
                      <a:pt x="1060182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cs-CZ" sz="2000" b="1" dirty="0">
                    <a:solidFill>
                      <a:srgbClr val="2C2C2C"/>
                    </a:solidFill>
                    <a:latin typeface="Corbel" panose="020B0503020204020204"/>
                  </a:rPr>
                  <a:t>PIVOVAR</a:t>
                </a: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cs-CZ" sz="2000" b="1" dirty="0">
                    <a:solidFill>
                      <a:srgbClr val="2C2C2C"/>
                    </a:solidFill>
                    <a:latin typeface="Corbel" panose="020B0503020204020204"/>
                  </a:rPr>
                  <a:t>JEŽEK</a:t>
                </a:r>
                <a:br>
                  <a:rPr kumimoji="0" lang="cs-CZ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BDD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</a:br>
                <a:endParaRPr kumimoji="0" lang="cs-CZ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99BDD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7" name="Volný tvar 6"/>
              <p:cNvSpPr/>
              <p:nvPr/>
            </p:nvSpPr>
            <p:spPr>
              <a:xfrm>
                <a:off x="4723025" y="2420987"/>
                <a:ext cx="1414409" cy="850972"/>
              </a:xfrm>
              <a:custGeom>
                <a:avLst/>
                <a:gdLst>
                  <a:gd name="connsiteX0" fmla="*/ 0 w 785290"/>
                  <a:gd name="connsiteY0" fmla="*/ 130884 h 785290"/>
                  <a:gd name="connsiteX1" fmla="*/ 130884 w 785290"/>
                  <a:gd name="connsiteY1" fmla="*/ 0 h 785290"/>
                  <a:gd name="connsiteX2" fmla="*/ 654406 w 785290"/>
                  <a:gd name="connsiteY2" fmla="*/ 0 h 785290"/>
                  <a:gd name="connsiteX3" fmla="*/ 785290 w 785290"/>
                  <a:gd name="connsiteY3" fmla="*/ 130884 h 785290"/>
                  <a:gd name="connsiteX4" fmla="*/ 785290 w 785290"/>
                  <a:gd name="connsiteY4" fmla="*/ 654406 h 785290"/>
                  <a:gd name="connsiteX5" fmla="*/ 654406 w 785290"/>
                  <a:gd name="connsiteY5" fmla="*/ 785290 h 785290"/>
                  <a:gd name="connsiteX6" fmla="*/ 130884 w 785290"/>
                  <a:gd name="connsiteY6" fmla="*/ 785290 h 785290"/>
                  <a:gd name="connsiteX7" fmla="*/ 0 w 785290"/>
                  <a:gd name="connsiteY7" fmla="*/ 654406 h 785290"/>
                  <a:gd name="connsiteX8" fmla="*/ 0 w 785290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290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654406" y="0"/>
                    </a:lnTo>
                    <a:cubicBezTo>
                      <a:pt x="726691" y="0"/>
                      <a:pt x="785290" y="58599"/>
                      <a:pt x="785290" y="130884"/>
                    </a:cubicBezTo>
                    <a:lnTo>
                      <a:pt x="785290" y="654406"/>
                    </a:lnTo>
                    <a:cubicBezTo>
                      <a:pt x="785290" y="726691"/>
                      <a:pt x="726691" y="785290"/>
                      <a:pt x="654406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cs-CZ" sz="1600" b="1" dirty="0">
                    <a:solidFill>
                      <a:srgbClr val="2C2C2C"/>
                    </a:solidFill>
                    <a:latin typeface="Corbel" panose="020B0503020204020204"/>
                  </a:rPr>
                  <a:t>Penny Market</a:t>
                </a:r>
                <a:endPara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8" name="Kruhová šipka 7"/>
              <p:cNvSpPr/>
              <p:nvPr/>
            </p:nvSpPr>
            <p:spPr>
              <a:xfrm rot="18784289">
                <a:off x="7330240" y="2466877"/>
                <a:ext cx="3238507" cy="4147828"/>
              </a:xfrm>
              <a:prstGeom prst="circularArrow">
                <a:avLst>
                  <a:gd name="adj1" fmla="val 5102"/>
                  <a:gd name="adj2" fmla="val 871387"/>
                  <a:gd name="adj3" fmla="val 628958"/>
                  <a:gd name="adj4" fmla="val 18778808"/>
                  <a:gd name="adj5" fmla="val 6394"/>
                </a:avLst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9" name="Volný tvar 8"/>
              <p:cNvSpPr/>
              <p:nvPr/>
            </p:nvSpPr>
            <p:spPr>
              <a:xfrm>
                <a:off x="7451128" y="2400091"/>
                <a:ext cx="1343422" cy="764599"/>
              </a:xfrm>
              <a:custGeom>
                <a:avLst/>
                <a:gdLst>
                  <a:gd name="connsiteX0" fmla="*/ 0 w 785290"/>
                  <a:gd name="connsiteY0" fmla="*/ 130884 h 785290"/>
                  <a:gd name="connsiteX1" fmla="*/ 130884 w 785290"/>
                  <a:gd name="connsiteY1" fmla="*/ 0 h 785290"/>
                  <a:gd name="connsiteX2" fmla="*/ 654406 w 785290"/>
                  <a:gd name="connsiteY2" fmla="*/ 0 h 785290"/>
                  <a:gd name="connsiteX3" fmla="*/ 785290 w 785290"/>
                  <a:gd name="connsiteY3" fmla="*/ 130884 h 785290"/>
                  <a:gd name="connsiteX4" fmla="*/ 785290 w 785290"/>
                  <a:gd name="connsiteY4" fmla="*/ 654406 h 785290"/>
                  <a:gd name="connsiteX5" fmla="*/ 654406 w 785290"/>
                  <a:gd name="connsiteY5" fmla="*/ 785290 h 785290"/>
                  <a:gd name="connsiteX6" fmla="*/ 130884 w 785290"/>
                  <a:gd name="connsiteY6" fmla="*/ 785290 h 785290"/>
                  <a:gd name="connsiteX7" fmla="*/ 0 w 785290"/>
                  <a:gd name="connsiteY7" fmla="*/ 654406 h 785290"/>
                  <a:gd name="connsiteX8" fmla="*/ 0 w 785290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290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654406" y="0"/>
                    </a:lnTo>
                    <a:cubicBezTo>
                      <a:pt x="726691" y="0"/>
                      <a:pt x="785290" y="58599"/>
                      <a:pt x="785290" y="130884"/>
                    </a:cubicBezTo>
                    <a:lnTo>
                      <a:pt x="785290" y="654406"/>
                    </a:lnTo>
                    <a:cubicBezTo>
                      <a:pt x="785290" y="726691"/>
                      <a:pt x="726691" y="785290"/>
                      <a:pt x="654406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IKEA</a:t>
                </a:r>
                <a:endParaRPr kumimoji="0" lang="cs-CZ" sz="1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0" name="Kruhová šipka 9"/>
              <p:cNvSpPr/>
              <p:nvPr/>
            </p:nvSpPr>
            <p:spPr>
              <a:xfrm rot="241455">
                <a:off x="6741512" y="2383182"/>
                <a:ext cx="3492948" cy="4273046"/>
              </a:xfrm>
              <a:prstGeom prst="circularArrow">
                <a:avLst>
                  <a:gd name="adj1" fmla="val 3643"/>
                  <a:gd name="adj2" fmla="val 754238"/>
                  <a:gd name="adj3" fmla="val 3082385"/>
                  <a:gd name="adj4" fmla="val 641091"/>
                  <a:gd name="adj5" fmla="val 5432"/>
                </a:avLst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9255384" y="4017913"/>
                <a:ext cx="1565574" cy="785290"/>
              </a:xfrm>
              <a:custGeom>
                <a:avLst/>
                <a:gdLst>
                  <a:gd name="connsiteX0" fmla="*/ 0 w 927892"/>
                  <a:gd name="connsiteY0" fmla="*/ 130884 h 785290"/>
                  <a:gd name="connsiteX1" fmla="*/ 130884 w 927892"/>
                  <a:gd name="connsiteY1" fmla="*/ 0 h 785290"/>
                  <a:gd name="connsiteX2" fmla="*/ 797008 w 927892"/>
                  <a:gd name="connsiteY2" fmla="*/ 0 h 785290"/>
                  <a:gd name="connsiteX3" fmla="*/ 927892 w 927892"/>
                  <a:gd name="connsiteY3" fmla="*/ 130884 h 785290"/>
                  <a:gd name="connsiteX4" fmla="*/ 927892 w 927892"/>
                  <a:gd name="connsiteY4" fmla="*/ 654406 h 785290"/>
                  <a:gd name="connsiteX5" fmla="*/ 797008 w 927892"/>
                  <a:gd name="connsiteY5" fmla="*/ 785290 h 785290"/>
                  <a:gd name="connsiteX6" fmla="*/ 130884 w 927892"/>
                  <a:gd name="connsiteY6" fmla="*/ 785290 h 785290"/>
                  <a:gd name="connsiteX7" fmla="*/ 0 w 927892"/>
                  <a:gd name="connsiteY7" fmla="*/ 654406 h 785290"/>
                  <a:gd name="connsiteX8" fmla="*/ 0 w 927892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7892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797008" y="0"/>
                    </a:lnTo>
                    <a:cubicBezTo>
                      <a:pt x="869293" y="0"/>
                      <a:pt x="927892" y="58599"/>
                      <a:pt x="927892" y="130884"/>
                    </a:cubicBezTo>
                    <a:lnTo>
                      <a:pt x="927892" y="654406"/>
                    </a:lnTo>
                    <a:cubicBezTo>
                      <a:pt x="927892" y="726691"/>
                      <a:pt x="869293" y="785290"/>
                      <a:pt x="797008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COCA COLA</a:t>
                </a:r>
              </a:p>
            </p:txBody>
          </p:sp>
          <p:sp>
            <p:nvSpPr>
              <p:cNvPr id="15" name="Volný tvar 14"/>
              <p:cNvSpPr/>
              <p:nvPr/>
            </p:nvSpPr>
            <p:spPr>
              <a:xfrm>
                <a:off x="7749572" y="5857415"/>
                <a:ext cx="1406336" cy="785290"/>
              </a:xfrm>
              <a:custGeom>
                <a:avLst/>
                <a:gdLst>
                  <a:gd name="connsiteX0" fmla="*/ 0 w 1012581"/>
                  <a:gd name="connsiteY0" fmla="*/ 130884 h 785290"/>
                  <a:gd name="connsiteX1" fmla="*/ 130884 w 1012581"/>
                  <a:gd name="connsiteY1" fmla="*/ 0 h 785290"/>
                  <a:gd name="connsiteX2" fmla="*/ 881697 w 1012581"/>
                  <a:gd name="connsiteY2" fmla="*/ 0 h 785290"/>
                  <a:gd name="connsiteX3" fmla="*/ 1012581 w 1012581"/>
                  <a:gd name="connsiteY3" fmla="*/ 130884 h 785290"/>
                  <a:gd name="connsiteX4" fmla="*/ 1012581 w 1012581"/>
                  <a:gd name="connsiteY4" fmla="*/ 654406 h 785290"/>
                  <a:gd name="connsiteX5" fmla="*/ 881697 w 1012581"/>
                  <a:gd name="connsiteY5" fmla="*/ 785290 h 785290"/>
                  <a:gd name="connsiteX6" fmla="*/ 130884 w 1012581"/>
                  <a:gd name="connsiteY6" fmla="*/ 785290 h 785290"/>
                  <a:gd name="connsiteX7" fmla="*/ 0 w 1012581"/>
                  <a:gd name="connsiteY7" fmla="*/ 654406 h 785290"/>
                  <a:gd name="connsiteX8" fmla="*/ 0 w 1012581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2581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881697" y="0"/>
                    </a:lnTo>
                    <a:cubicBezTo>
                      <a:pt x="953982" y="0"/>
                      <a:pt x="1012581" y="58599"/>
                      <a:pt x="1012581" y="130884"/>
                    </a:cubicBezTo>
                    <a:lnTo>
                      <a:pt x="1012581" y="654406"/>
                    </a:lnTo>
                    <a:cubicBezTo>
                      <a:pt x="1012581" y="726691"/>
                      <a:pt x="953982" y="785290"/>
                      <a:pt x="881697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LEGO</a:t>
                </a:r>
                <a:endParaRPr kumimoji="0" lang="cs-CZ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7" name="Volný tvar 16"/>
              <p:cNvSpPr/>
              <p:nvPr/>
            </p:nvSpPr>
            <p:spPr>
              <a:xfrm>
                <a:off x="4610596" y="5786939"/>
                <a:ext cx="1456089" cy="785290"/>
              </a:xfrm>
              <a:custGeom>
                <a:avLst/>
                <a:gdLst>
                  <a:gd name="connsiteX0" fmla="*/ 0 w 785290"/>
                  <a:gd name="connsiteY0" fmla="*/ 130884 h 785290"/>
                  <a:gd name="connsiteX1" fmla="*/ 130884 w 785290"/>
                  <a:gd name="connsiteY1" fmla="*/ 0 h 785290"/>
                  <a:gd name="connsiteX2" fmla="*/ 654406 w 785290"/>
                  <a:gd name="connsiteY2" fmla="*/ 0 h 785290"/>
                  <a:gd name="connsiteX3" fmla="*/ 785290 w 785290"/>
                  <a:gd name="connsiteY3" fmla="*/ 130884 h 785290"/>
                  <a:gd name="connsiteX4" fmla="*/ 785290 w 785290"/>
                  <a:gd name="connsiteY4" fmla="*/ 654406 h 785290"/>
                  <a:gd name="connsiteX5" fmla="*/ 654406 w 785290"/>
                  <a:gd name="connsiteY5" fmla="*/ 785290 h 785290"/>
                  <a:gd name="connsiteX6" fmla="*/ 130884 w 785290"/>
                  <a:gd name="connsiteY6" fmla="*/ 785290 h 785290"/>
                  <a:gd name="connsiteX7" fmla="*/ 0 w 785290"/>
                  <a:gd name="connsiteY7" fmla="*/ 654406 h 785290"/>
                  <a:gd name="connsiteX8" fmla="*/ 0 w 785290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290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654406" y="0"/>
                    </a:lnTo>
                    <a:cubicBezTo>
                      <a:pt x="726691" y="0"/>
                      <a:pt x="785290" y="58599"/>
                      <a:pt x="785290" y="130884"/>
                    </a:cubicBezTo>
                    <a:lnTo>
                      <a:pt x="785290" y="654406"/>
                    </a:lnTo>
                    <a:cubicBezTo>
                      <a:pt x="785290" y="726691"/>
                      <a:pt x="726691" y="785290"/>
                      <a:pt x="654406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cs-CZ" sz="1600" b="1" dirty="0">
                    <a:solidFill>
                      <a:srgbClr val="2C2C2C"/>
                    </a:solidFill>
                    <a:latin typeface="Corbel" panose="020B0503020204020204"/>
                  </a:rPr>
                  <a:t>KAUFLAND</a:t>
                </a:r>
                <a:endParaRPr kumimoji="0" lang="cs-CZ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9" name="Volný tvar 18"/>
              <p:cNvSpPr/>
              <p:nvPr/>
            </p:nvSpPr>
            <p:spPr>
              <a:xfrm>
                <a:off x="5840302" y="3957820"/>
                <a:ext cx="2040091" cy="1233466"/>
              </a:xfrm>
              <a:custGeom>
                <a:avLst/>
                <a:gdLst>
                  <a:gd name="connsiteX0" fmla="*/ 0 w 1020261"/>
                  <a:gd name="connsiteY0" fmla="*/ 130884 h 785290"/>
                  <a:gd name="connsiteX1" fmla="*/ 130884 w 1020261"/>
                  <a:gd name="connsiteY1" fmla="*/ 0 h 785290"/>
                  <a:gd name="connsiteX2" fmla="*/ 889377 w 1020261"/>
                  <a:gd name="connsiteY2" fmla="*/ 0 h 785290"/>
                  <a:gd name="connsiteX3" fmla="*/ 1020261 w 1020261"/>
                  <a:gd name="connsiteY3" fmla="*/ 130884 h 785290"/>
                  <a:gd name="connsiteX4" fmla="*/ 1020261 w 1020261"/>
                  <a:gd name="connsiteY4" fmla="*/ 654406 h 785290"/>
                  <a:gd name="connsiteX5" fmla="*/ 889377 w 1020261"/>
                  <a:gd name="connsiteY5" fmla="*/ 785290 h 785290"/>
                  <a:gd name="connsiteX6" fmla="*/ 130884 w 1020261"/>
                  <a:gd name="connsiteY6" fmla="*/ 785290 h 785290"/>
                  <a:gd name="connsiteX7" fmla="*/ 0 w 1020261"/>
                  <a:gd name="connsiteY7" fmla="*/ 654406 h 785290"/>
                  <a:gd name="connsiteX8" fmla="*/ 0 w 1020261"/>
                  <a:gd name="connsiteY8" fmla="*/ 130884 h 78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0261" h="785290">
                    <a:moveTo>
                      <a:pt x="0" y="130884"/>
                    </a:moveTo>
                    <a:cubicBezTo>
                      <a:pt x="0" y="58599"/>
                      <a:pt x="58599" y="0"/>
                      <a:pt x="130884" y="0"/>
                    </a:cubicBezTo>
                    <a:lnTo>
                      <a:pt x="889377" y="0"/>
                    </a:lnTo>
                    <a:cubicBezTo>
                      <a:pt x="961662" y="0"/>
                      <a:pt x="1020261" y="58599"/>
                      <a:pt x="1020261" y="130884"/>
                    </a:cubicBezTo>
                    <a:lnTo>
                      <a:pt x="1020261" y="654406"/>
                    </a:lnTo>
                    <a:cubicBezTo>
                      <a:pt x="1020261" y="726691"/>
                      <a:pt x="961662" y="785290"/>
                      <a:pt x="889377" y="785290"/>
                    </a:cubicBezTo>
                    <a:lnTo>
                      <a:pt x="130884" y="785290"/>
                    </a:lnTo>
                    <a:cubicBezTo>
                      <a:pt x="58599" y="785290"/>
                      <a:pt x="0" y="726691"/>
                      <a:pt x="0" y="654406"/>
                    </a:cubicBezTo>
                    <a:lnTo>
                      <a:pt x="0" y="1308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17000">
                    <a:schemeClr val="accent1">
                      <a:tint val="98000"/>
                      <a:shade val="100000"/>
                      <a:satMod val="100000"/>
                      <a:lumMod val="18000"/>
                      <a:lumOff val="82000"/>
                      <a:alpha val="69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55" tIns="58655" rIns="58655" bIns="58655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cs-CZ" sz="1600" b="1" dirty="0">
                    <a:solidFill>
                      <a:srgbClr val="2C2C2C"/>
                    </a:solidFill>
                    <a:latin typeface="Corbel" panose="020B0503020204020204"/>
                  </a:rPr>
                  <a:t>NEMOCNICE</a:t>
                </a:r>
              </a:p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ČESKÉ BUDĚJOVICE</a:t>
                </a:r>
                <a:endParaRPr kumimoji="0" lang="cs-CZ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Kruhová šipka 24"/>
            <p:cNvSpPr/>
            <p:nvPr/>
          </p:nvSpPr>
          <p:spPr>
            <a:xfrm rot="962302">
              <a:off x="4225497" y="4055817"/>
              <a:ext cx="4246572" cy="1977448"/>
            </a:xfrm>
            <a:prstGeom prst="circularArrow">
              <a:avLst>
                <a:gd name="adj1" fmla="val 9052"/>
                <a:gd name="adj2" fmla="val 1555220"/>
                <a:gd name="adj3" fmla="val 2981181"/>
                <a:gd name="adj4" fmla="val 806934"/>
                <a:gd name="adj5" fmla="val 8126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Kruhová šipka 20"/>
            <p:cNvSpPr/>
            <p:nvPr/>
          </p:nvSpPr>
          <p:spPr>
            <a:xfrm rot="16872722">
              <a:off x="6452142" y="1443041"/>
              <a:ext cx="1804491" cy="2999638"/>
            </a:xfrm>
            <a:prstGeom prst="circularArrow">
              <a:avLst>
                <a:gd name="adj1" fmla="val 9212"/>
                <a:gd name="adj2" fmla="val 1725183"/>
                <a:gd name="adj3" fmla="val 29540"/>
                <a:gd name="adj4" fmla="val 17854960"/>
                <a:gd name="adj5" fmla="val 12307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Volný tvar 25"/>
            <p:cNvSpPr/>
            <p:nvPr/>
          </p:nvSpPr>
          <p:spPr>
            <a:xfrm>
              <a:off x="375290" y="4786949"/>
              <a:ext cx="1330051" cy="687374"/>
            </a:xfrm>
            <a:custGeom>
              <a:avLst/>
              <a:gdLst>
                <a:gd name="connsiteX0" fmla="*/ 0 w 785290"/>
                <a:gd name="connsiteY0" fmla="*/ 130884 h 785290"/>
                <a:gd name="connsiteX1" fmla="*/ 130884 w 785290"/>
                <a:gd name="connsiteY1" fmla="*/ 0 h 785290"/>
                <a:gd name="connsiteX2" fmla="*/ 654406 w 785290"/>
                <a:gd name="connsiteY2" fmla="*/ 0 h 785290"/>
                <a:gd name="connsiteX3" fmla="*/ 785290 w 785290"/>
                <a:gd name="connsiteY3" fmla="*/ 130884 h 785290"/>
                <a:gd name="connsiteX4" fmla="*/ 785290 w 785290"/>
                <a:gd name="connsiteY4" fmla="*/ 654406 h 785290"/>
                <a:gd name="connsiteX5" fmla="*/ 654406 w 785290"/>
                <a:gd name="connsiteY5" fmla="*/ 785290 h 785290"/>
                <a:gd name="connsiteX6" fmla="*/ 130884 w 785290"/>
                <a:gd name="connsiteY6" fmla="*/ 785290 h 785290"/>
                <a:gd name="connsiteX7" fmla="*/ 0 w 785290"/>
                <a:gd name="connsiteY7" fmla="*/ 654406 h 785290"/>
                <a:gd name="connsiteX8" fmla="*/ 0 w 785290"/>
                <a:gd name="connsiteY8" fmla="*/ 130884 h 78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290" h="785290">
                  <a:moveTo>
                    <a:pt x="0" y="130884"/>
                  </a:moveTo>
                  <a:cubicBezTo>
                    <a:pt x="0" y="58599"/>
                    <a:pt x="58599" y="0"/>
                    <a:pt x="130884" y="0"/>
                  </a:cubicBezTo>
                  <a:lnTo>
                    <a:pt x="654406" y="0"/>
                  </a:lnTo>
                  <a:cubicBezTo>
                    <a:pt x="726691" y="0"/>
                    <a:pt x="785290" y="58599"/>
                    <a:pt x="785290" y="130884"/>
                  </a:cubicBezTo>
                  <a:lnTo>
                    <a:pt x="785290" y="654406"/>
                  </a:lnTo>
                  <a:cubicBezTo>
                    <a:pt x="785290" y="726691"/>
                    <a:pt x="726691" y="785290"/>
                    <a:pt x="654406" y="785290"/>
                  </a:cubicBezTo>
                  <a:lnTo>
                    <a:pt x="130884" y="785290"/>
                  </a:lnTo>
                  <a:cubicBezTo>
                    <a:pt x="58599" y="785290"/>
                    <a:pt x="0" y="726691"/>
                    <a:pt x="0" y="654406"/>
                  </a:cubicBezTo>
                  <a:lnTo>
                    <a:pt x="0" y="13088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tint val="94000"/>
                    <a:satMod val="100000"/>
                    <a:lumMod val="108000"/>
                  </a:schemeClr>
                </a:gs>
                <a:gs pos="17000">
                  <a:schemeClr val="accent1">
                    <a:tint val="98000"/>
                    <a:shade val="100000"/>
                    <a:satMod val="100000"/>
                    <a:lumMod val="18000"/>
                    <a:lumOff val="82000"/>
                    <a:alpha val="69000"/>
                  </a:schemeClr>
                </a:gs>
                <a:gs pos="100000">
                  <a:schemeClr val="accent1">
                    <a:shade val="72000"/>
                    <a:satMod val="120000"/>
                    <a:lumMod val="100000"/>
                  </a:schemeClr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655" tIns="58655" rIns="58655" bIns="58655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ÚOCHB</a:t>
              </a:r>
            </a:p>
          </p:txBody>
        </p:sp>
        <p:sp>
          <p:nvSpPr>
            <p:cNvPr id="28" name="Kruhová šipka 27"/>
            <p:cNvSpPr/>
            <p:nvPr/>
          </p:nvSpPr>
          <p:spPr>
            <a:xfrm rot="9087298">
              <a:off x="255394" y="1356235"/>
              <a:ext cx="4817604" cy="2749016"/>
            </a:xfrm>
            <a:prstGeom prst="circularArrow">
              <a:avLst>
                <a:gd name="adj1" fmla="val 907"/>
                <a:gd name="adj2" fmla="val 1208665"/>
                <a:gd name="adj3" fmla="val 648532"/>
                <a:gd name="adj4" fmla="val 19491604"/>
                <a:gd name="adj5" fmla="val 4379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Kruhová šipka 32"/>
            <p:cNvSpPr/>
            <p:nvPr/>
          </p:nvSpPr>
          <p:spPr>
            <a:xfrm rot="18418508" flipV="1">
              <a:off x="2310405" y="-3095974"/>
              <a:ext cx="4182925" cy="8755944"/>
            </a:xfrm>
            <a:prstGeom prst="circularArrow">
              <a:avLst>
                <a:gd name="adj1" fmla="val 4520"/>
                <a:gd name="adj2" fmla="val 1323043"/>
                <a:gd name="adj3" fmla="val 13254803"/>
                <a:gd name="adj4" fmla="val 10465672"/>
                <a:gd name="adj5" fmla="val 7594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Kruhová šipka 33"/>
            <p:cNvSpPr/>
            <p:nvPr/>
          </p:nvSpPr>
          <p:spPr>
            <a:xfrm rot="863842">
              <a:off x="142280" y="-271165"/>
              <a:ext cx="7644279" cy="6404979"/>
            </a:xfrm>
            <a:prstGeom prst="circularArrow">
              <a:avLst>
                <a:gd name="adj1" fmla="val 2990"/>
                <a:gd name="adj2" fmla="val 570456"/>
                <a:gd name="adj3" fmla="val 5932065"/>
                <a:gd name="adj4" fmla="val 4102415"/>
                <a:gd name="adj5" fmla="val 2979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" name="TextovéPole 1"/>
            <p:cNvSpPr txBox="1"/>
            <p:nvPr/>
          </p:nvSpPr>
          <p:spPr>
            <a:xfrm>
              <a:off x="6523459" y="1943425"/>
              <a:ext cx="1154640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Plzeň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TextovéPole 36"/>
            <p:cNvSpPr txBox="1"/>
            <p:nvPr/>
          </p:nvSpPr>
          <p:spPr>
            <a:xfrm rot="2228736">
              <a:off x="10213301" y="2543867"/>
              <a:ext cx="1154640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Brno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8" name="TextovéPole 37"/>
            <p:cNvSpPr txBox="1"/>
            <p:nvPr/>
          </p:nvSpPr>
          <p:spPr>
            <a:xfrm rot="17744306">
              <a:off x="10605053" y="4819020"/>
              <a:ext cx="1154640" cy="289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Praha Kyje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646108" y="6118530"/>
              <a:ext cx="1154640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Times New Roman" pitchFamily="18" charset="0"/>
                </a:rPr>
                <a:t>Kladno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TextovéPole 39"/>
            <p:cNvSpPr txBox="1"/>
            <p:nvPr/>
          </p:nvSpPr>
          <p:spPr>
            <a:xfrm rot="19117739">
              <a:off x="2070525" y="4966034"/>
              <a:ext cx="1154640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900" dirty="0">
                  <a:solidFill>
                    <a:srgbClr val="FFFFFF"/>
                  </a:solidFill>
                  <a:latin typeface="Corbel" panose="020B0503020204020204"/>
                  <a:cs typeface="Times New Roman" pitchFamily="18" charset="0"/>
                </a:rPr>
                <a:t>Praha Dejvice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ovéPole 40"/>
            <p:cNvSpPr txBox="1"/>
            <p:nvPr/>
          </p:nvSpPr>
          <p:spPr>
            <a:xfrm rot="2366406">
              <a:off x="412266" y="3431783"/>
              <a:ext cx="1539520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900" dirty="0">
                  <a:solidFill>
                    <a:srgbClr val="FFFFFF"/>
                  </a:solidFill>
                  <a:latin typeface="Corbel" panose="020B0503020204020204"/>
                  <a:cs typeface="Times New Roman" pitchFamily="18" charset="0"/>
                </a:rPr>
                <a:t>Nejdek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6" name="Volný tvar 45"/>
            <p:cNvSpPr/>
            <p:nvPr/>
          </p:nvSpPr>
          <p:spPr>
            <a:xfrm>
              <a:off x="1854598" y="3676989"/>
              <a:ext cx="2735772" cy="850972"/>
            </a:xfrm>
            <a:custGeom>
              <a:avLst/>
              <a:gdLst>
                <a:gd name="connsiteX0" fmla="*/ 0 w 785290"/>
                <a:gd name="connsiteY0" fmla="*/ 130884 h 785290"/>
                <a:gd name="connsiteX1" fmla="*/ 130884 w 785290"/>
                <a:gd name="connsiteY1" fmla="*/ 0 h 785290"/>
                <a:gd name="connsiteX2" fmla="*/ 654406 w 785290"/>
                <a:gd name="connsiteY2" fmla="*/ 0 h 785290"/>
                <a:gd name="connsiteX3" fmla="*/ 785290 w 785290"/>
                <a:gd name="connsiteY3" fmla="*/ 130884 h 785290"/>
                <a:gd name="connsiteX4" fmla="*/ 785290 w 785290"/>
                <a:gd name="connsiteY4" fmla="*/ 654406 h 785290"/>
                <a:gd name="connsiteX5" fmla="*/ 654406 w 785290"/>
                <a:gd name="connsiteY5" fmla="*/ 785290 h 785290"/>
                <a:gd name="connsiteX6" fmla="*/ 130884 w 785290"/>
                <a:gd name="connsiteY6" fmla="*/ 785290 h 785290"/>
                <a:gd name="connsiteX7" fmla="*/ 0 w 785290"/>
                <a:gd name="connsiteY7" fmla="*/ 654406 h 785290"/>
                <a:gd name="connsiteX8" fmla="*/ 0 w 785290"/>
                <a:gd name="connsiteY8" fmla="*/ 130884 h 78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290" h="785290">
                  <a:moveTo>
                    <a:pt x="0" y="130884"/>
                  </a:moveTo>
                  <a:cubicBezTo>
                    <a:pt x="0" y="58599"/>
                    <a:pt x="58599" y="0"/>
                    <a:pt x="130884" y="0"/>
                  </a:cubicBezTo>
                  <a:lnTo>
                    <a:pt x="654406" y="0"/>
                  </a:lnTo>
                  <a:cubicBezTo>
                    <a:pt x="726691" y="0"/>
                    <a:pt x="785290" y="58599"/>
                    <a:pt x="785290" y="130884"/>
                  </a:cubicBezTo>
                  <a:lnTo>
                    <a:pt x="785290" y="654406"/>
                  </a:lnTo>
                  <a:cubicBezTo>
                    <a:pt x="785290" y="726691"/>
                    <a:pt x="726691" y="785290"/>
                    <a:pt x="654406" y="785290"/>
                  </a:cubicBezTo>
                  <a:lnTo>
                    <a:pt x="130884" y="785290"/>
                  </a:lnTo>
                  <a:cubicBezTo>
                    <a:pt x="58599" y="785290"/>
                    <a:pt x="0" y="726691"/>
                    <a:pt x="0" y="654406"/>
                  </a:cubicBezTo>
                  <a:lnTo>
                    <a:pt x="0" y="13088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tint val="94000"/>
                    <a:satMod val="100000"/>
                    <a:lumMod val="108000"/>
                  </a:schemeClr>
                </a:gs>
                <a:gs pos="17000">
                  <a:schemeClr val="accent1">
                    <a:tint val="98000"/>
                    <a:shade val="100000"/>
                    <a:satMod val="100000"/>
                    <a:lumMod val="18000"/>
                    <a:lumOff val="82000"/>
                    <a:alpha val="69000"/>
                  </a:schemeClr>
                </a:gs>
                <a:gs pos="100000">
                  <a:schemeClr val="accent1">
                    <a:shade val="72000"/>
                    <a:satMod val="120000"/>
                    <a:lumMod val="100000"/>
                  </a:schemeClr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655" tIns="58655" rIns="58655" bIns="58655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ZIMNÍ</a:t>
              </a:r>
              <a:r>
                <a:rPr lang="cs-CZ" sz="1600" b="1" dirty="0">
                  <a:solidFill>
                    <a:srgbClr val="2C2C2C"/>
                  </a:solidFill>
                  <a:latin typeface="Corbel" panose="020B0503020204020204"/>
                </a:rPr>
                <a:t> STADION</a:t>
              </a:r>
              <a:endPara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47" name="Kruhová šipka 46"/>
            <p:cNvSpPr/>
            <p:nvPr/>
          </p:nvSpPr>
          <p:spPr>
            <a:xfrm rot="13910904">
              <a:off x="2211131" y="3362601"/>
              <a:ext cx="2709902" cy="4887138"/>
            </a:xfrm>
            <a:prstGeom prst="circularArrow">
              <a:avLst>
                <a:gd name="adj1" fmla="val 907"/>
                <a:gd name="adj2" fmla="val 819665"/>
                <a:gd name="adj3" fmla="val 648532"/>
                <a:gd name="adj4" fmla="val 19648410"/>
                <a:gd name="adj5" fmla="val 4379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53E07A89-1785-2594-5C9D-96F11CF83B60}"/>
                </a:ext>
              </a:extLst>
            </p:cNvPr>
            <p:cNvSpPr txBox="1"/>
            <p:nvPr/>
          </p:nvSpPr>
          <p:spPr>
            <a:xfrm rot="234361">
              <a:off x="2424833" y="6062550"/>
              <a:ext cx="1539520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900" dirty="0">
                  <a:solidFill>
                    <a:srgbClr val="FFFFFF"/>
                  </a:solidFill>
                  <a:latin typeface="Corbel" panose="020B0503020204020204"/>
                  <a:cs typeface="Times New Roman" pitchFamily="18" charset="0"/>
                </a:rPr>
                <a:t>Praha Modletice</a:t>
              </a:r>
              <a:endPara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5" name="TextovéPole 34"/>
          <p:cNvSpPr txBox="1"/>
          <p:nvPr/>
        </p:nvSpPr>
        <p:spPr>
          <a:xfrm rot="1087088">
            <a:off x="2485625" y="2861324"/>
            <a:ext cx="86598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cs-CZ" sz="900" dirty="0">
                <a:solidFill>
                  <a:srgbClr val="FFFFFF"/>
                </a:solidFill>
                <a:latin typeface="Corbel" panose="020B0503020204020204"/>
                <a:cs typeface="Times New Roman" pitchFamily="18" charset="0"/>
              </a:rPr>
              <a:t>Jihlava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Times New Roman" pitchFamily="18" charset="0"/>
            </a:endParaRPr>
          </a:p>
        </p:txBody>
      </p:sp>
      <p:sp>
        <p:nvSpPr>
          <p:cNvPr id="36" name="Nadpis 3"/>
          <p:cNvSpPr txBox="1">
            <a:spLocks/>
          </p:cNvSpPr>
          <p:nvPr/>
        </p:nvSpPr>
        <p:spPr>
          <a:xfrm>
            <a:off x="2255520" y="343535"/>
            <a:ext cx="6372200" cy="616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all" spc="0" normalizeH="0" baseline="0" noProof="0" dirty="0">
                <a:ln>
                  <a:noFill/>
                </a:ln>
                <a:solidFill>
                  <a:srgbClr val="099BDD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ŽIVOTNÍ CYKLUS glykolu</a:t>
            </a:r>
          </a:p>
        </p:txBody>
      </p:sp>
    </p:spTree>
    <p:extLst>
      <p:ext uri="{BB962C8B-B14F-4D97-AF65-F5344CB8AC3E}">
        <p14:creationId xmlns:p14="http://schemas.microsoft.com/office/powerpoint/2010/main" val="2042616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14288"/>
            <a:ext cx="6675438" cy="1225550"/>
          </a:xfrm>
        </p:spPr>
        <p:txBody>
          <a:bodyPr/>
          <a:lstStyle/>
          <a:p>
            <a:pPr marL="838200" indent="-838200" eaLnBrk="1" hangingPunct="1"/>
            <a:br>
              <a:rPr lang="cs-CZ" altLang="cs-CZ" sz="3600" dirty="0"/>
            </a:br>
            <a:r>
              <a:rPr lang="cs-CZ" altLang="cs-CZ" sz="3200" dirty="0"/>
              <a:t>NÁPLNĚ CHLAZENÍ A TOPENÍ</a:t>
            </a:r>
            <a:br>
              <a:rPr lang="cs-CZ" altLang="cs-CZ" sz="3600" b="1" dirty="0"/>
            </a:br>
            <a:endParaRPr lang="cs-CZ" altLang="cs-CZ" sz="3600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9250" y="1524000"/>
            <a:ext cx="729615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A. BUDOVY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Regulace tepelné pohody </a:t>
            </a:r>
            <a:br>
              <a:rPr lang="cs-CZ" altLang="cs-CZ" sz="1800" dirty="0"/>
            </a:br>
            <a:r>
              <a:rPr lang="cs-CZ" altLang="cs-CZ" sz="1800" dirty="0"/>
              <a:t>zaměstnanců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dirty="0"/>
              <a:t>Chlazení (léto)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dirty="0"/>
              <a:t>Topení (zima)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Typicky: výrobní haly,</a:t>
            </a:r>
            <a:br>
              <a:rPr lang="cs-CZ" altLang="cs-CZ" sz="1800" dirty="0"/>
            </a:br>
            <a:r>
              <a:rPr lang="cs-CZ" altLang="cs-CZ" sz="1800" dirty="0"/>
              <a:t>              komerční prostory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B. OKRUHY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Rozsáhlejší rozvody pro chlazení většího počtu strojů či jiné techniky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Typicky: kompresory, servery, (mini)pivovary, mrazírny</a:t>
            </a:r>
          </a:p>
          <a:p>
            <a:pPr marL="914400" lvl="2" indent="0" eaLnBrk="1" hangingPunct="1">
              <a:lnSpc>
                <a:spcPct val="80000"/>
              </a:lnSpc>
              <a:buNone/>
            </a:pPr>
            <a:r>
              <a:rPr lang="cs-CZ" altLang="cs-CZ" sz="1800" dirty="0">
                <a:ea typeface="+mn-ea"/>
                <a:cs typeface="+mn-cs"/>
              </a:rPr>
              <a:t>zimní (a fotbalové) stadióny</a:t>
            </a:r>
          </a:p>
          <a:p>
            <a:pPr marL="914400" lvl="2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C. STROJE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Menší a lokální chladicí systémy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Typicky: vřetena, svářečky, tiskařské válce, loupače vajíček…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cs-CZ" altLang="cs-CZ" sz="1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523999"/>
            <a:ext cx="3074666" cy="2350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0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0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0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49" y="1386054"/>
            <a:ext cx="3631751" cy="4842335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PENNY MARKET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9250" y="1524000"/>
            <a:ext cx="7296150" cy="4572000"/>
          </a:xfrm>
        </p:spPr>
        <p:txBody>
          <a:bodyPr/>
          <a:lstStyle/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marL="0" indent="0" algn="just" eaLnBrk="1" hangingPunct="1">
              <a:buNone/>
            </a:pPr>
            <a:r>
              <a:rPr lang="cs-CZ" altLang="cs-CZ" sz="2000" dirty="0"/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" y="3627202"/>
            <a:ext cx="1560792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600" kern="0" dirty="0"/>
              <a:t>Únik čpavku</a:t>
            </a:r>
            <a:endParaRPr lang="cs-CZ" altLang="cs-CZ" sz="3600" kern="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41064" y="3083950"/>
            <a:ext cx="1669312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600" kern="0" dirty="0"/>
              <a:t>Chladicí systém</a:t>
            </a:r>
            <a:endParaRPr lang="cs-CZ" altLang="cs-CZ" sz="3600" kern="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6103" y="4528632"/>
            <a:ext cx="144016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600" kern="0" dirty="0"/>
              <a:t>Neutralizace</a:t>
            </a:r>
          </a:p>
          <a:p>
            <a:pPr marL="838200" indent="-838200" eaLnBrk="1" hangingPunct="1"/>
            <a:r>
              <a:rPr lang="cs-CZ" altLang="cs-CZ" sz="1600" kern="0" dirty="0"/>
              <a:t>H</a:t>
            </a:r>
            <a:r>
              <a:rPr lang="cs-CZ" altLang="cs-CZ" sz="1600" kern="0" baseline="-25000" dirty="0"/>
              <a:t>2</a:t>
            </a:r>
            <a:r>
              <a:rPr lang="cs-CZ" altLang="cs-CZ" sz="1600" kern="0" dirty="0"/>
              <a:t>SO</a:t>
            </a:r>
            <a:r>
              <a:rPr lang="cs-CZ" altLang="cs-CZ" sz="1600" kern="0" baseline="-25000" dirty="0"/>
              <a:t>4</a:t>
            </a:r>
            <a:endParaRPr lang="cs-CZ" altLang="cs-CZ" sz="3600" kern="0" baseline="-25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1386055"/>
            <a:ext cx="3396002" cy="2547001"/>
          </a:xfrm>
          <a:prstGeom prst="rect">
            <a:avLst/>
          </a:prstGeom>
        </p:spPr>
      </p:pic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191396"/>
              </p:ext>
            </p:extLst>
          </p:nvPr>
        </p:nvGraphicFramePr>
        <p:xfrm>
          <a:off x="1583393" y="1370128"/>
          <a:ext cx="6111723" cy="4876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1753747" imgH="8562975" progId="Excel.Sheet.12">
                  <p:embed/>
                </p:oleObj>
              </mc:Choice>
              <mc:Fallback>
                <p:oleObj name="Worksheet" r:id="rId5" imgW="11753747" imgH="85629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3393" y="1370128"/>
                        <a:ext cx="6111723" cy="487608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746666"/>
              </p:ext>
            </p:extLst>
          </p:nvPr>
        </p:nvGraphicFramePr>
        <p:xfrm>
          <a:off x="7715297" y="38100"/>
          <a:ext cx="1159742" cy="6276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1581312" imgH="8562975" progId="Excel.Sheet.12">
                  <p:embed/>
                </p:oleObj>
              </mc:Choice>
              <mc:Fallback>
                <p:oleObj name="Worksheet" r:id="rId7" imgW="1581312" imgH="85629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15297" y="38100"/>
                        <a:ext cx="1159742" cy="627683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-6103" y="4168592"/>
            <a:ext cx="1560792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600" kern="0" dirty="0"/>
              <a:t>Analýza</a:t>
            </a:r>
            <a:endParaRPr lang="cs-CZ" altLang="cs-CZ" sz="3600" kern="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674936" y="548681"/>
            <a:ext cx="11455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/>
              <a:t>Odběr: 3.12.2020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7674936" y="43509"/>
            <a:ext cx="11455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/>
              <a:t>Sklad</a:t>
            </a:r>
          </a:p>
        </p:txBody>
      </p:sp>
    </p:spTree>
    <p:extLst>
      <p:ext uri="{BB962C8B-B14F-4D97-AF65-F5344CB8AC3E}">
        <p14:creationId xmlns:p14="http://schemas.microsoft.com/office/powerpoint/2010/main" val="303969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21" grpId="0"/>
      <p:bldP spid="19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1720" y="0"/>
            <a:ext cx="6336630" cy="1295400"/>
          </a:xfrm>
        </p:spPr>
        <p:txBody>
          <a:bodyPr/>
          <a:lstStyle/>
          <a:p>
            <a:pPr eaLnBrk="1" hangingPunct="1"/>
            <a:br>
              <a:rPr lang="cs-CZ" altLang="cs-CZ" sz="3600" dirty="0"/>
            </a:br>
            <a:r>
              <a:rPr lang="cs-CZ" altLang="cs-CZ" sz="3200" dirty="0"/>
              <a:t>ÚVOD DO PROBLEMATIKY</a:t>
            </a:r>
            <a:br>
              <a:rPr lang="cs-CZ" altLang="cs-CZ" sz="3600" b="1" dirty="0"/>
            </a:br>
            <a:endParaRPr lang="cs-CZ" altLang="cs-CZ" sz="3600" b="1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92275" y="1484785"/>
            <a:ext cx="7272338" cy="5068416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cs-CZ" altLang="cs-CZ" sz="2000" dirty="0"/>
              <a:t>PRIMÁRNÍ OKRUH CHLAZENÍ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0070C0"/>
                </a:solidFill>
              </a:rPr>
              <a:t>Nejčastěji chladivo R134 A – </a:t>
            </a:r>
            <a:r>
              <a:rPr lang="cs-CZ" altLang="cs-CZ" sz="2000" dirty="0" err="1">
                <a:solidFill>
                  <a:srgbClr val="0070C0"/>
                </a:solidFill>
              </a:rPr>
              <a:t>tetrafluorethan</a:t>
            </a:r>
            <a:endParaRPr lang="cs-CZ" altLang="cs-CZ" sz="2000" dirty="0">
              <a:solidFill>
                <a:srgbClr val="0070C0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0070C0"/>
                </a:solidFill>
              </a:rPr>
              <a:t>PGO = 1430, </a:t>
            </a:r>
            <a:r>
              <a:rPr lang="cs-CZ" altLang="cs-CZ" sz="2000" dirty="0" err="1">
                <a:solidFill>
                  <a:srgbClr val="0070C0"/>
                </a:solidFill>
              </a:rPr>
              <a:t>Tt</a:t>
            </a:r>
            <a:r>
              <a:rPr lang="cs-CZ" altLang="cs-CZ" sz="2000" dirty="0">
                <a:solidFill>
                  <a:srgbClr val="0070C0"/>
                </a:solidFill>
              </a:rPr>
              <a:t> = –103 °C, </a:t>
            </a:r>
            <a:r>
              <a:rPr lang="cs-CZ" altLang="cs-CZ" sz="2000" dirty="0" err="1">
                <a:solidFill>
                  <a:srgbClr val="0070C0"/>
                </a:solidFill>
              </a:rPr>
              <a:t>Tv</a:t>
            </a:r>
            <a:r>
              <a:rPr lang="cs-CZ" altLang="cs-CZ" sz="2000" dirty="0">
                <a:solidFill>
                  <a:srgbClr val="0070C0"/>
                </a:solidFill>
              </a:rPr>
              <a:t> = –26 °C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FFFF00"/>
                </a:solidFill>
              </a:rPr>
              <a:t>Čpavek - bezvodý amoniak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FFFF00"/>
                </a:solidFill>
              </a:rPr>
              <a:t>PGO = 0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00B050"/>
                </a:solidFill>
              </a:rPr>
              <a:t>Oxid uhličitý - CO</a:t>
            </a:r>
            <a:r>
              <a:rPr lang="cs-CZ" altLang="cs-CZ" sz="2000" baseline="-25000" dirty="0">
                <a:solidFill>
                  <a:srgbClr val="00B050"/>
                </a:solidFill>
              </a:rPr>
              <a:t>2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00B050"/>
                </a:solidFill>
              </a:rPr>
              <a:t>PGO = 1</a:t>
            </a:r>
          </a:p>
          <a:p>
            <a:pPr algn="just" eaLnBrk="1" hangingPunct="1">
              <a:lnSpc>
                <a:spcPct val="80000"/>
              </a:lnSpc>
            </a:pPr>
            <a:endParaRPr lang="cs-CZ" altLang="cs-CZ" sz="2000" dirty="0"/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/>
              <a:t>SEKUNDÁRNÍ OKRUHY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CHLAZENÍ (A TOPENÍ)</a:t>
            </a:r>
          </a:p>
          <a:p>
            <a:pPr algn="just"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1. Chladiče vodní</a:t>
            </a:r>
            <a:br>
              <a:rPr lang="cs-CZ" altLang="cs-CZ" sz="2000" dirty="0"/>
            </a:br>
            <a:r>
              <a:rPr lang="cs-CZ" altLang="cs-CZ" sz="2000" dirty="0"/>
              <a:t>    (glykolové)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/>
              <a:t>2. Chladiče vzduchové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996952"/>
            <a:ext cx="4032448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0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0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0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37" y="1268726"/>
            <a:ext cx="7117061" cy="5033534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IKEA BRNO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9250" y="1524000"/>
            <a:ext cx="7296150" cy="4572000"/>
          </a:xfrm>
        </p:spPr>
        <p:txBody>
          <a:bodyPr/>
          <a:lstStyle/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algn="just" eaLnBrk="1" hangingPunct="1"/>
            <a:endParaRPr lang="cs-CZ" altLang="cs-CZ" sz="2000" dirty="0"/>
          </a:p>
          <a:p>
            <a:pPr marL="0" indent="0" algn="just" eaLnBrk="1" hangingPunct="1">
              <a:buNone/>
            </a:pPr>
            <a:r>
              <a:rPr lang="cs-CZ" altLang="cs-CZ" sz="2000" dirty="0"/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63214" y="3627202"/>
            <a:ext cx="1682463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600" kern="0" dirty="0"/>
              <a:t>Realita: MEG</a:t>
            </a:r>
            <a:endParaRPr lang="cs-CZ" altLang="cs-CZ" sz="3600" kern="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21671" y="3068960"/>
            <a:ext cx="1682463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DDDDDD"/>
                </a:solidFill>
                <a:latin typeface="Tw Cen MT" pitchFamily="34" charset="0"/>
              </a:defRPr>
            </a:lvl9pPr>
          </a:lstStyle>
          <a:p>
            <a:pPr marL="838200" indent="-838200" eaLnBrk="1" hangingPunct="1"/>
            <a:r>
              <a:rPr lang="cs-CZ" altLang="cs-CZ" sz="1600" kern="0" dirty="0"/>
              <a:t>Projekt: MPG</a:t>
            </a:r>
            <a:endParaRPr lang="cs-CZ" altLang="cs-CZ" sz="3600" kern="0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84" y="1289216"/>
            <a:ext cx="3744416" cy="5013044"/>
          </a:xfrm>
          <a:prstGeom prst="rect">
            <a:avLst/>
          </a:prstGeom>
        </p:spPr>
      </p:pic>
      <p:pic>
        <p:nvPicPr>
          <p:cNvPr id="49154" name="Picture 2" descr="O:\Legislativa\Chemický zákon\Symboly nebezpečnosti\exclam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4" y="3002893"/>
            <a:ext cx="1587892" cy="158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O:\Legislativa\Chemický zákon\Symboly nebezpečnosti\silhouet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865" y="2992660"/>
            <a:ext cx="1585665" cy="158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75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altLang="cs-CZ" sz="3600" dirty="0"/>
              <a:t>IKEA </a:t>
            </a:r>
            <a:r>
              <a:rPr lang="cs-CZ" altLang="cs-CZ" sz="3600" dirty="0"/>
              <a:t>SHOPPING CENTRE </a:t>
            </a:r>
            <a:r>
              <a:rPr lang="en-GB" altLang="cs-CZ" sz="3600" dirty="0"/>
              <a:t>BRNO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9250" y="1524000"/>
            <a:ext cx="7296150" cy="4572000"/>
          </a:xfrm>
        </p:spPr>
        <p:txBody>
          <a:bodyPr/>
          <a:lstStyle/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algn="just" eaLnBrk="1" hangingPunct="1"/>
            <a:endParaRPr lang="en-GB" altLang="cs-CZ" sz="2000" dirty="0"/>
          </a:p>
          <a:p>
            <a:pPr marL="0" indent="0" algn="just" eaLnBrk="1" hangingPunct="1">
              <a:buNone/>
            </a:pPr>
            <a:r>
              <a:rPr lang="en-GB"/>
              <a:t> 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4F28840-2EBB-9CEE-39F9-C4F2AC63E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186" y="1484784"/>
            <a:ext cx="712921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DDDDD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DDDDD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DDDDDD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DDDDDD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DDDDD"/>
                </a:solidFill>
                <a:latin typeface="+mn-lt"/>
              </a:defRPr>
            </a:lvl9pPr>
          </a:lstStyle>
          <a:p>
            <a:pPr algn="just" eaLnBrk="1" hangingPunct="1"/>
            <a:r>
              <a:rPr lang="cs-CZ" altLang="cs-CZ" sz="2000" kern="0" dirty="0"/>
              <a:t>CS Antifreeze G Termo -20°C </a:t>
            </a:r>
          </a:p>
          <a:p>
            <a:pPr marL="0" indent="0" algn="just" eaLnBrk="1" hangingPunct="1">
              <a:buNone/>
            </a:pPr>
            <a:r>
              <a:rPr lang="cs-CZ" altLang="cs-CZ" sz="2000" kern="0" dirty="0"/>
              <a:t>		</a:t>
            </a:r>
            <a:r>
              <a:rPr lang="cs-CZ" altLang="cs-CZ" sz="1800" kern="0" dirty="0"/>
              <a:t>2 000 L</a:t>
            </a:r>
            <a:endParaRPr lang="en-GB" altLang="cs-CZ" sz="1800" i="1" kern="0" dirty="0"/>
          </a:p>
          <a:p>
            <a:pPr algn="just" eaLnBrk="1" hangingPunct="1"/>
            <a:endParaRPr lang="en-GB" altLang="cs-CZ" sz="1050" kern="0" dirty="0"/>
          </a:p>
          <a:p>
            <a:pPr algn="just" eaLnBrk="1" hangingPunct="1"/>
            <a:r>
              <a:rPr lang="cs-CZ" altLang="cs-CZ" sz="2000" kern="0" dirty="0"/>
              <a:t>CS CK </a:t>
            </a:r>
            <a:r>
              <a:rPr lang="cs-CZ" altLang="cs-CZ" sz="2000" kern="0" dirty="0" err="1"/>
              <a:t>Cleaner</a:t>
            </a:r>
            <a:r>
              <a:rPr lang="cs-CZ" altLang="cs-CZ" sz="2000" kern="0" dirty="0"/>
              <a:t> – </a:t>
            </a:r>
            <a:r>
              <a:rPr lang="cs-CZ" altLang="cs-CZ" sz="2000" kern="0" dirty="0" err="1"/>
              <a:t>cleaning</a:t>
            </a:r>
            <a:r>
              <a:rPr lang="cs-CZ" altLang="cs-CZ" sz="2000" kern="0" dirty="0"/>
              <a:t> agent</a:t>
            </a:r>
          </a:p>
          <a:p>
            <a:pPr marL="0" indent="0" algn="just" eaLnBrk="1" hangingPunct="1">
              <a:buNone/>
            </a:pPr>
            <a:r>
              <a:rPr lang="cs-CZ" altLang="cs-CZ" sz="2000" kern="0" dirty="0"/>
              <a:t>		 260 L</a:t>
            </a:r>
          </a:p>
          <a:p>
            <a:pPr algn="just" eaLnBrk="1" hangingPunct="1"/>
            <a:endParaRPr lang="cs-CZ" altLang="cs-CZ" sz="2000" kern="0" dirty="0"/>
          </a:p>
          <a:p>
            <a:pPr algn="just" eaLnBrk="1" hangingPunct="1"/>
            <a:r>
              <a:rPr lang="cs-CZ" altLang="cs-CZ" sz="2000" kern="0" dirty="0" err="1"/>
              <a:t>Disposal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of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old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liquid</a:t>
            </a:r>
            <a:r>
              <a:rPr lang="cs-CZ" altLang="cs-CZ" sz="2000" kern="0" dirty="0"/>
              <a:t> -2 000 L</a:t>
            </a:r>
          </a:p>
          <a:p>
            <a:pPr algn="just" eaLnBrk="1" hangingPunct="1"/>
            <a:endParaRPr lang="en-GB" altLang="cs-CZ" sz="1800" kern="0" dirty="0"/>
          </a:p>
          <a:p>
            <a:pPr eaLnBrk="1" hangingPunct="1"/>
            <a:r>
              <a:rPr lang="cs-CZ" altLang="cs-CZ" sz="2000" kern="0" dirty="0" err="1"/>
              <a:t>Disposal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of</a:t>
            </a:r>
            <a:r>
              <a:rPr lang="cs-CZ" altLang="cs-CZ" sz="2000" kern="0" dirty="0"/>
              <a:t> </a:t>
            </a:r>
            <a:r>
              <a:rPr lang="cs-CZ" altLang="cs-CZ" sz="2000" kern="0" dirty="0" err="1"/>
              <a:t>cleaning</a:t>
            </a:r>
            <a:r>
              <a:rPr lang="cs-CZ" altLang="cs-CZ" sz="2000" kern="0" dirty="0"/>
              <a:t> fluid – 2 000 L</a:t>
            </a:r>
            <a:endParaRPr lang="en-GB" altLang="cs-CZ" sz="2000" kern="0" dirty="0"/>
          </a:p>
          <a:p>
            <a:pPr algn="just" eaLnBrk="1" hangingPunct="1"/>
            <a:endParaRPr lang="cs-CZ" altLang="cs-CZ" sz="2000" kern="0" dirty="0"/>
          </a:p>
          <a:p>
            <a:pPr marL="0" indent="0" algn="just" eaLnBrk="1" hangingPunct="1">
              <a:buNone/>
            </a:pPr>
            <a:endParaRPr lang="en-GB" altLang="cs-CZ" sz="2000" kern="0" dirty="0"/>
          </a:p>
          <a:p>
            <a:pPr algn="just" eaLnBrk="1" hangingPunct="1"/>
            <a:endParaRPr lang="en-GB" altLang="cs-CZ" sz="2000" kern="0" dirty="0"/>
          </a:p>
          <a:p>
            <a:pPr algn="just" eaLnBrk="1" hangingPunct="1"/>
            <a:endParaRPr lang="en-GB" altLang="cs-CZ" sz="2000" kern="0" dirty="0"/>
          </a:p>
          <a:p>
            <a:pPr algn="just" eaLnBrk="1" hangingPunct="1"/>
            <a:endParaRPr lang="en-GB" altLang="cs-CZ" sz="2000" kern="0" dirty="0"/>
          </a:p>
          <a:p>
            <a:pPr algn="just" eaLnBrk="1" hangingPunct="1"/>
            <a:endParaRPr lang="en-GB" altLang="cs-CZ" sz="2000" kern="0" dirty="0"/>
          </a:p>
          <a:p>
            <a:pPr algn="just" eaLnBrk="1" hangingPunct="1"/>
            <a:r>
              <a:rPr lang="en-GB" kern="0" dirty="0"/>
              <a:t>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9D004AD-FA9D-BFC7-9280-B42D4402B988}"/>
              </a:ext>
            </a:extLst>
          </p:cNvPr>
          <p:cNvSpPr/>
          <p:nvPr/>
        </p:nvSpPr>
        <p:spPr>
          <a:xfrm>
            <a:off x="107504" y="4725144"/>
            <a:ext cx="116891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>
                <a:solidFill>
                  <a:schemeClr val="bg1"/>
                </a:solidFill>
                <a:latin typeface="+mj-lt"/>
              </a:rPr>
              <a:t>III-</a:t>
            </a:r>
            <a:r>
              <a:rPr lang="en-GB" altLang="cs-CZ" dirty="0">
                <a:solidFill>
                  <a:schemeClr val="bg1"/>
                </a:solidFill>
                <a:latin typeface="+mj-lt"/>
              </a:rPr>
              <a:t>201</a:t>
            </a:r>
            <a:r>
              <a:rPr lang="cs-CZ" altLang="cs-CZ" dirty="0">
                <a:solidFill>
                  <a:schemeClr val="bg1"/>
                </a:solidFill>
                <a:latin typeface="+mj-lt"/>
              </a:rPr>
              <a:t>6</a:t>
            </a:r>
            <a:endParaRPr lang="en-GB" altLang="cs-CZ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4" name="Obrázek 3" descr="Obsah obrázku interiér&#10;&#10;Popis byl vytvořen automaticky">
            <a:extLst>
              <a:ext uri="{FF2B5EF4-FFF2-40B4-BE49-F238E27FC236}">
                <a16:creationId xmlns:a16="http://schemas.microsoft.com/office/drawing/2014/main" id="{C5445F59-3FEC-9492-D05A-0462610C6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41" y="1686272"/>
            <a:ext cx="3132455" cy="424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8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1720" y="18331"/>
            <a:ext cx="6264696" cy="1295400"/>
          </a:xfrm>
        </p:spPr>
        <p:txBody>
          <a:bodyPr/>
          <a:lstStyle/>
          <a:p>
            <a:pPr marL="838200" indent="-838200" eaLnBrk="1" hangingPunct="1"/>
            <a:r>
              <a:rPr lang="cs-CZ" altLang="cs-CZ" sz="3200" dirty="0"/>
              <a:t>PROČ NEMRZNOUCÍ SMĚS?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/>
              <a:t>Objekt bez permanentního využití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	- odstávky o vánoční svátky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	- přerušení výroby o (prodloužené) víkendy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	- pouze výrobní kampaně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/>
              <a:t>Část teplosměnného okruhu mimo objekt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	- zásobník, potrubí, kolektor…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/>
              <a:t>Přenos chladu o teplotách pod 0 °C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	zimní stadiony, chlazení potravin, pivovary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429000"/>
            <a:ext cx="2190750" cy="156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AR MADNESS">
  <a:themeElements>
    <a:clrScheme name="GEAR MADNES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EAR MADNESS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AR MADNES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MADNES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MADNES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MADNES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MADNE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MADNE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MADNE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Engineering</Template>
  <TotalTime>2369</TotalTime>
  <Words>1312</Words>
  <Application>Microsoft Office PowerPoint</Application>
  <PresentationFormat>Předvádění na obrazovce (4:3)</PresentationFormat>
  <Paragraphs>481</Paragraphs>
  <Slides>29</Slides>
  <Notes>14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29</vt:i4>
      </vt:variant>
    </vt:vector>
  </HeadingPairs>
  <TitlesOfParts>
    <vt:vector size="36" baseType="lpstr">
      <vt:lpstr>Calibri</vt:lpstr>
      <vt:lpstr>Corbel</vt:lpstr>
      <vt:lpstr>Times New Roman</vt:lpstr>
      <vt:lpstr>Tw Cen MT</vt:lpstr>
      <vt:lpstr>GEAR MADNESS</vt:lpstr>
      <vt:lpstr>Worksheet</vt:lpstr>
      <vt:lpstr>Acrobat Document</vt:lpstr>
      <vt:lpstr>NETRADIČNÍ STAVEBNÍ ODPADY – NÁPLNĚ TOPENÍ A CHLAZENÍ  - JEJICH LIKVIDACE A MOŽNOST RECYKLACE</vt:lpstr>
      <vt:lpstr>Prezentace aplikace PowerPoint</vt:lpstr>
      <vt:lpstr>Prezentace aplikace PowerPoint</vt:lpstr>
      <vt:lpstr> NÁPLNĚ CHLAZENÍ A TOPENÍ </vt:lpstr>
      <vt:lpstr>PENNY MARKET</vt:lpstr>
      <vt:lpstr> ÚVOD DO PROBLEMATIKY </vt:lpstr>
      <vt:lpstr>IKEA BRNO</vt:lpstr>
      <vt:lpstr>IKEA SHOPPING CENTRE BRNO</vt:lpstr>
      <vt:lpstr>PROČ NEMRZNOUCÍ SMĚS?</vt:lpstr>
      <vt:lpstr>NEMRZNOUCÍ  TEPLOSMĚNNÉ KAPALINY</vt:lpstr>
      <vt:lpstr>COCA COLA HBC PRAGUE KYJE</vt:lpstr>
      <vt:lpstr>COCA COLA HBC II</vt:lpstr>
      <vt:lpstr>COCA COLA HBC IV</vt:lpstr>
      <vt:lpstr>KONSTRUKČNÍ MATERIÁL  - RYCHLOST KOROZE</vt:lpstr>
      <vt:lpstr>VZHLED KAPALIN  Z TEPLOSMĚNNÉHO OKRUHU</vt:lpstr>
      <vt:lpstr>Prezentace aplikace PowerPoint</vt:lpstr>
      <vt:lpstr>ÚSTAV ORGANICKÉ CHEMIE  A BIOCHEMIE AV</vt:lpstr>
      <vt:lpstr>SLOŽENÍ TEPLOSMĚNNÝCH KAPALIN</vt:lpstr>
      <vt:lpstr>LEGO FACTORY KLADNO</vt:lpstr>
      <vt:lpstr>KAUFLAND SLAUGHTERHOUSE MODLETICE NEAR PRAGUE</vt:lpstr>
      <vt:lpstr>KAUFLAND STORAGE  IN RECONSTRUCTION</vt:lpstr>
      <vt:lpstr>ZIMNÍ STADION  V KRUŠNÝCH HORÁCH</vt:lpstr>
      <vt:lpstr>JIHLAVA BREWERY</vt:lpstr>
      <vt:lpstr>HOSPITAL ČESKÉ BUDEJOVICE</vt:lpstr>
      <vt:lpstr>RECYKLACE – PROVOZ od X-2017</vt:lpstr>
      <vt:lpstr>NAKLÁDÁNÍ S GLYKOLOVÝMI ODPADY V ČR 2017-2022</vt:lpstr>
      <vt:lpstr>Prezentace aplikace PowerPoint</vt:lpstr>
      <vt:lpstr>DĚKUJI ZA POZORNOST</vt:lpstr>
      <vt:lpstr>OTÁZKY 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KOROZE CHLADICÍHO SYSTÉMU V AUTOBUSECH</dc:title>
  <dc:creator>cam</dc:creator>
  <cp:lastModifiedBy>Jan Skolil</cp:lastModifiedBy>
  <cp:revision>195</cp:revision>
  <cp:lastPrinted>2021-11-03T11:56:25Z</cp:lastPrinted>
  <dcterms:created xsi:type="dcterms:W3CDTF">2014-05-01T18:24:17Z</dcterms:created>
  <dcterms:modified xsi:type="dcterms:W3CDTF">2023-10-18T08:57:24Z</dcterms:modified>
  <cp:contentStatus/>
</cp:coreProperties>
</file>