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309" r:id="rId5"/>
    <p:sldId id="259" r:id="rId6"/>
    <p:sldId id="260" r:id="rId7"/>
    <p:sldId id="261" r:id="rId8"/>
    <p:sldId id="262" r:id="rId9"/>
    <p:sldId id="265" r:id="rId10"/>
    <p:sldId id="264" r:id="rId11"/>
    <p:sldId id="263" r:id="rId12"/>
    <p:sldId id="281" r:id="rId13"/>
    <p:sldId id="292" r:id="rId14"/>
    <p:sldId id="293" r:id="rId15"/>
    <p:sldId id="289" r:id="rId16"/>
    <p:sldId id="291" r:id="rId17"/>
    <p:sldId id="306" r:id="rId18"/>
    <p:sldId id="266" r:id="rId19"/>
    <p:sldId id="267" r:id="rId20"/>
    <p:sldId id="296" r:id="rId21"/>
    <p:sldId id="307" r:id="rId22"/>
    <p:sldId id="290" r:id="rId23"/>
    <p:sldId id="303" r:id="rId24"/>
    <p:sldId id="268" r:id="rId25"/>
    <p:sldId id="269" r:id="rId26"/>
    <p:sldId id="294" r:id="rId27"/>
    <p:sldId id="310" r:id="rId28"/>
    <p:sldId id="308" r:id="rId29"/>
    <p:sldId id="270" r:id="rId30"/>
    <p:sldId id="271" r:id="rId31"/>
    <p:sldId id="286" r:id="rId32"/>
    <p:sldId id="279" r:id="rId33"/>
    <p:sldId id="272" r:id="rId34"/>
    <p:sldId id="282" r:id="rId35"/>
    <p:sldId id="273" r:id="rId36"/>
    <p:sldId id="275" r:id="rId37"/>
    <p:sldId id="276" r:id="rId38"/>
    <p:sldId id="283" r:id="rId39"/>
    <p:sldId id="277" r:id="rId40"/>
    <p:sldId id="278" r:id="rId41"/>
    <p:sldId id="305" r:id="rId42"/>
    <p:sldId id="284" r:id="rId43"/>
    <p:sldId id="274" r:id="rId44"/>
    <p:sldId id="285" r:id="rId45"/>
    <p:sldId id="287" r:id="rId46"/>
    <p:sldId id="288" r:id="rId47"/>
    <p:sldId id="300" r:id="rId48"/>
    <p:sldId id="298" r:id="rId49"/>
    <p:sldId id="299" r:id="rId50"/>
    <p:sldId id="301" r:id="rId51"/>
    <p:sldId id="302" r:id="rId5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2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044107-FC87-4E40-B298-E3AC98F540E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581E8DC-85F2-4F68-B485-FF25F33D9E1A}">
      <dgm:prSet phldrT="[Text]"/>
      <dgm:spPr/>
      <dgm:t>
        <a:bodyPr/>
        <a:lstStyle/>
        <a:p>
          <a:r>
            <a:rPr lang="cs-CZ" dirty="0" smtClean="0"/>
            <a:t>Informace</a:t>
          </a:r>
          <a:endParaRPr lang="cs-CZ" dirty="0"/>
        </a:p>
      </dgm:t>
    </dgm:pt>
    <dgm:pt modelId="{1C39BE92-841E-4C50-A1CF-857AF8AACCB2}" type="parTrans" cxnId="{409C5AD0-77CB-4595-BCC6-B75B91A0AC95}">
      <dgm:prSet/>
      <dgm:spPr/>
      <dgm:t>
        <a:bodyPr/>
        <a:lstStyle/>
        <a:p>
          <a:endParaRPr lang="cs-CZ"/>
        </a:p>
      </dgm:t>
    </dgm:pt>
    <dgm:pt modelId="{A902538A-33F4-441B-A2F3-152999C1997E}" type="sibTrans" cxnId="{409C5AD0-77CB-4595-BCC6-B75B91A0AC95}">
      <dgm:prSet/>
      <dgm:spPr/>
      <dgm:t>
        <a:bodyPr/>
        <a:lstStyle/>
        <a:p>
          <a:endParaRPr lang="cs-CZ"/>
        </a:p>
      </dgm:t>
    </dgm:pt>
    <dgm:pt modelId="{F1BDD41C-41FB-4340-BD28-0BB64F73CFF4}">
      <dgm:prSet phldrT="[Text]"/>
      <dgm:spPr/>
      <dgm:t>
        <a:bodyPr/>
        <a:lstStyle/>
        <a:p>
          <a:r>
            <a:rPr lang="cs-CZ" b="1" dirty="0" smtClean="0"/>
            <a:t>Informační základna</a:t>
          </a:r>
          <a:endParaRPr lang="cs-CZ" b="1" dirty="0"/>
        </a:p>
      </dgm:t>
    </dgm:pt>
    <dgm:pt modelId="{9DE1D276-1BB9-48E7-AD8A-DE6DD7A140C6}" type="parTrans" cxnId="{C9E338C5-F198-4A8C-B2EE-9E1CC69E5305}">
      <dgm:prSet/>
      <dgm:spPr/>
      <dgm:t>
        <a:bodyPr/>
        <a:lstStyle/>
        <a:p>
          <a:endParaRPr lang="cs-CZ"/>
        </a:p>
      </dgm:t>
    </dgm:pt>
    <dgm:pt modelId="{DB0A0ACE-8003-4C53-8F94-4091D6CDCCA1}" type="sibTrans" cxnId="{C9E338C5-F198-4A8C-B2EE-9E1CC69E5305}">
      <dgm:prSet/>
      <dgm:spPr/>
      <dgm:t>
        <a:bodyPr/>
        <a:lstStyle/>
        <a:p>
          <a:endParaRPr lang="cs-CZ"/>
        </a:p>
      </dgm:t>
    </dgm:pt>
    <dgm:pt modelId="{03DD80E2-2578-4077-A738-A5571C87B895}">
      <dgm:prSet phldrT="[Text]"/>
      <dgm:spPr/>
      <dgm:t>
        <a:bodyPr/>
        <a:lstStyle/>
        <a:p>
          <a:r>
            <a:rPr lang="cs-CZ" dirty="0" smtClean="0"/>
            <a:t>Rizika</a:t>
          </a:r>
          <a:endParaRPr lang="cs-CZ" dirty="0"/>
        </a:p>
      </dgm:t>
    </dgm:pt>
    <dgm:pt modelId="{FA263015-87B3-451B-A9B6-3D681F310410}" type="parTrans" cxnId="{3BB8F7DE-D51D-4B56-ABBB-B10A6870E0EB}">
      <dgm:prSet/>
      <dgm:spPr/>
      <dgm:t>
        <a:bodyPr/>
        <a:lstStyle/>
        <a:p>
          <a:endParaRPr lang="cs-CZ"/>
        </a:p>
      </dgm:t>
    </dgm:pt>
    <dgm:pt modelId="{DD9C0C78-F2B0-4083-8332-66905F8C7906}" type="sibTrans" cxnId="{3BB8F7DE-D51D-4B56-ABBB-B10A6870E0EB}">
      <dgm:prSet/>
      <dgm:spPr/>
      <dgm:t>
        <a:bodyPr/>
        <a:lstStyle/>
        <a:p>
          <a:endParaRPr lang="cs-CZ"/>
        </a:p>
      </dgm:t>
    </dgm:pt>
    <dgm:pt modelId="{7DA65AF6-701B-4304-BAB1-D14C5ECCDD91}">
      <dgm:prSet phldrT="[Text]"/>
      <dgm:spPr/>
      <dgm:t>
        <a:bodyPr/>
        <a:lstStyle/>
        <a:p>
          <a:r>
            <a:rPr lang="cs-CZ" b="1" dirty="0" smtClean="0"/>
            <a:t>Analýza</a:t>
          </a:r>
          <a:endParaRPr lang="cs-CZ" b="1" dirty="0"/>
        </a:p>
      </dgm:t>
    </dgm:pt>
    <dgm:pt modelId="{7C7AF26A-E84A-4D9C-A2F8-6E451786548E}" type="parTrans" cxnId="{07BAFBF9-FE41-4C92-B6A2-605F467FDA35}">
      <dgm:prSet/>
      <dgm:spPr/>
      <dgm:t>
        <a:bodyPr/>
        <a:lstStyle/>
        <a:p>
          <a:endParaRPr lang="cs-CZ"/>
        </a:p>
      </dgm:t>
    </dgm:pt>
    <dgm:pt modelId="{33F27929-8AEE-415B-AC53-C80A54441746}" type="sibTrans" cxnId="{07BAFBF9-FE41-4C92-B6A2-605F467FDA35}">
      <dgm:prSet/>
      <dgm:spPr/>
      <dgm:t>
        <a:bodyPr/>
        <a:lstStyle/>
        <a:p>
          <a:endParaRPr lang="cs-CZ"/>
        </a:p>
      </dgm:t>
    </dgm:pt>
    <dgm:pt modelId="{AEFB9512-E866-4247-997C-AD147AEA2B1E}">
      <dgm:prSet phldrT="[Text]"/>
      <dgm:spPr/>
      <dgm:t>
        <a:bodyPr/>
        <a:lstStyle/>
        <a:p>
          <a:r>
            <a:rPr lang="cs-CZ" dirty="0" smtClean="0"/>
            <a:t>Popis</a:t>
          </a:r>
          <a:endParaRPr lang="cs-CZ" dirty="0"/>
        </a:p>
      </dgm:t>
    </dgm:pt>
    <dgm:pt modelId="{7B219C13-CE26-41D7-A5D1-ED9BA64E7FC5}" type="parTrans" cxnId="{A8A90A7A-46D4-474C-9B12-2AC36CE8AF77}">
      <dgm:prSet/>
      <dgm:spPr/>
      <dgm:t>
        <a:bodyPr/>
        <a:lstStyle/>
        <a:p>
          <a:endParaRPr lang="cs-CZ"/>
        </a:p>
      </dgm:t>
    </dgm:pt>
    <dgm:pt modelId="{19E53CE7-E2D0-4E5B-9E61-877B69A179C3}" type="sibTrans" cxnId="{A8A90A7A-46D4-474C-9B12-2AC36CE8AF77}">
      <dgm:prSet/>
      <dgm:spPr/>
      <dgm:t>
        <a:bodyPr/>
        <a:lstStyle/>
        <a:p>
          <a:endParaRPr lang="cs-CZ"/>
        </a:p>
      </dgm:t>
    </dgm:pt>
    <dgm:pt modelId="{8CFDEE9A-D802-4D70-ABEB-52CF1CF12F5A}">
      <dgm:prSet phldrT="[Text]"/>
      <dgm:spPr/>
      <dgm:t>
        <a:bodyPr/>
        <a:lstStyle/>
        <a:p>
          <a:r>
            <a:rPr lang="cs-CZ" b="1" dirty="0" smtClean="0"/>
            <a:t>Projev</a:t>
          </a:r>
          <a:endParaRPr lang="cs-CZ" b="1" dirty="0"/>
        </a:p>
      </dgm:t>
    </dgm:pt>
    <dgm:pt modelId="{58F9717A-78A6-4746-9E9A-27138BFD94FE}" type="parTrans" cxnId="{FDC801D9-B092-4142-A3C5-6C72037F9014}">
      <dgm:prSet/>
      <dgm:spPr/>
      <dgm:t>
        <a:bodyPr/>
        <a:lstStyle/>
        <a:p>
          <a:endParaRPr lang="cs-CZ"/>
        </a:p>
      </dgm:t>
    </dgm:pt>
    <dgm:pt modelId="{1ED7C903-575E-40EC-B8A9-D797088B0AA0}" type="sibTrans" cxnId="{FDC801D9-B092-4142-A3C5-6C72037F9014}">
      <dgm:prSet/>
      <dgm:spPr/>
      <dgm:t>
        <a:bodyPr/>
        <a:lstStyle/>
        <a:p>
          <a:endParaRPr lang="cs-CZ"/>
        </a:p>
      </dgm:t>
    </dgm:pt>
    <dgm:pt modelId="{C80EEAA8-4975-450A-B75A-3F45E12C6E70}">
      <dgm:prSet phldrT="[Text]"/>
      <dgm:spPr/>
      <dgm:t>
        <a:bodyPr/>
        <a:lstStyle/>
        <a:p>
          <a:r>
            <a:rPr lang="cs-CZ" dirty="0" smtClean="0"/>
            <a:t>Hrozby</a:t>
          </a:r>
          <a:endParaRPr lang="cs-CZ" dirty="0"/>
        </a:p>
      </dgm:t>
    </dgm:pt>
    <dgm:pt modelId="{6587DD37-F16B-43A9-8B8F-4055FEC4EFE0}" type="parTrans" cxnId="{45AF129E-7D37-4BB3-914D-88631EDDF381}">
      <dgm:prSet/>
      <dgm:spPr/>
      <dgm:t>
        <a:bodyPr/>
        <a:lstStyle/>
        <a:p>
          <a:endParaRPr lang="cs-CZ"/>
        </a:p>
      </dgm:t>
    </dgm:pt>
    <dgm:pt modelId="{57842A73-FC9D-40C5-BC8F-97E12AF8BBFB}" type="sibTrans" cxnId="{45AF129E-7D37-4BB3-914D-88631EDDF381}">
      <dgm:prSet/>
      <dgm:spPr/>
      <dgm:t>
        <a:bodyPr/>
        <a:lstStyle/>
        <a:p>
          <a:endParaRPr lang="cs-CZ"/>
        </a:p>
      </dgm:t>
    </dgm:pt>
    <dgm:pt modelId="{6DC2DC9F-0E7C-43EA-AD25-F4C89FBDDBAA}">
      <dgm:prSet/>
      <dgm:spPr/>
      <dgm:t>
        <a:bodyPr/>
        <a:lstStyle/>
        <a:p>
          <a:r>
            <a:rPr lang="cs-CZ" b="1" dirty="0" smtClean="0"/>
            <a:t>Hrozby</a:t>
          </a:r>
          <a:endParaRPr lang="cs-CZ" b="1" dirty="0"/>
        </a:p>
      </dgm:t>
    </dgm:pt>
    <dgm:pt modelId="{26F76436-92FA-4638-8A4C-9926991553D7}" type="parTrans" cxnId="{496E1A77-58DE-4FAE-89B8-A88F7C1365AE}">
      <dgm:prSet/>
      <dgm:spPr/>
      <dgm:t>
        <a:bodyPr/>
        <a:lstStyle/>
        <a:p>
          <a:endParaRPr lang="cs-CZ"/>
        </a:p>
      </dgm:t>
    </dgm:pt>
    <dgm:pt modelId="{EF1D0B5C-EEEF-4451-B85B-6B332535939C}" type="sibTrans" cxnId="{496E1A77-58DE-4FAE-89B8-A88F7C1365AE}">
      <dgm:prSet/>
      <dgm:spPr/>
      <dgm:t>
        <a:bodyPr/>
        <a:lstStyle/>
        <a:p>
          <a:endParaRPr lang="cs-CZ"/>
        </a:p>
      </dgm:t>
    </dgm:pt>
    <dgm:pt modelId="{B3A7DD15-96D8-4D10-B194-3AB9824478BB}">
      <dgm:prSet phldrT="[Text]"/>
      <dgm:spPr/>
      <dgm:t>
        <a:bodyPr/>
        <a:lstStyle/>
        <a:p>
          <a:r>
            <a:rPr lang="cs-CZ" dirty="0" smtClean="0"/>
            <a:t>Text</a:t>
          </a:r>
          <a:endParaRPr lang="cs-CZ" dirty="0"/>
        </a:p>
      </dgm:t>
    </dgm:pt>
    <dgm:pt modelId="{664D482E-0E78-4007-BC6D-FB063893A8E9}" type="parTrans" cxnId="{B4EF5C1F-3C91-4BD1-B6AB-2EE0F90247A5}">
      <dgm:prSet/>
      <dgm:spPr/>
      <dgm:t>
        <a:bodyPr/>
        <a:lstStyle/>
        <a:p>
          <a:endParaRPr lang="cs-CZ"/>
        </a:p>
      </dgm:t>
    </dgm:pt>
    <dgm:pt modelId="{0E19B4B7-BB23-40D9-B119-EDD22A975A85}" type="sibTrans" cxnId="{B4EF5C1F-3C91-4BD1-B6AB-2EE0F90247A5}">
      <dgm:prSet/>
      <dgm:spPr/>
      <dgm:t>
        <a:bodyPr/>
        <a:lstStyle/>
        <a:p>
          <a:endParaRPr lang="cs-CZ"/>
        </a:p>
      </dgm:t>
    </dgm:pt>
    <dgm:pt modelId="{0D17BCF2-D895-49B5-8BFF-A2F31A043EC1}">
      <dgm:prSet/>
      <dgm:spPr/>
      <dgm:t>
        <a:bodyPr/>
        <a:lstStyle/>
        <a:p>
          <a:r>
            <a:rPr lang="cs-CZ" b="1" dirty="0" smtClean="0"/>
            <a:t>Doporučení</a:t>
          </a:r>
          <a:endParaRPr lang="cs-CZ" b="1" dirty="0"/>
        </a:p>
      </dgm:t>
    </dgm:pt>
    <dgm:pt modelId="{1F674FD5-C922-4C37-83DC-FF6D61A33499}" type="parTrans" cxnId="{E5337DA5-81AC-4769-965B-C56F49F144D2}">
      <dgm:prSet/>
      <dgm:spPr/>
    </dgm:pt>
    <dgm:pt modelId="{4F5E768B-27D7-4B5F-960D-48FFB65021E5}" type="sibTrans" cxnId="{E5337DA5-81AC-4769-965B-C56F49F144D2}">
      <dgm:prSet/>
      <dgm:spPr/>
    </dgm:pt>
    <dgm:pt modelId="{23A90DF6-4D0D-47BC-A6A8-DB033400C8C4}" type="pres">
      <dgm:prSet presAssocID="{EF044107-FC87-4E40-B298-E3AC98F540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9D82F44-0105-4DE7-A803-8A88D5115BAB}" type="pres">
      <dgm:prSet presAssocID="{D581E8DC-85F2-4F68-B485-FF25F33D9E1A}" presName="composite" presStyleCnt="0"/>
      <dgm:spPr/>
    </dgm:pt>
    <dgm:pt modelId="{657508AA-A3F7-4D45-B84B-71971F8518F8}" type="pres">
      <dgm:prSet presAssocID="{D581E8DC-85F2-4F68-B485-FF25F33D9E1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916326-3706-49BD-A396-E23E8DC7AA2E}" type="pres">
      <dgm:prSet presAssocID="{D581E8DC-85F2-4F68-B485-FF25F33D9E1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EEBAD7-758C-42EB-A1DF-41F013B31294}" type="pres">
      <dgm:prSet presAssocID="{A902538A-33F4-441B-A2F3-152999C1997E}" presName="sp" presStyleCnt="0"/>
      <dgm:spPr/>
    </dgm:pt>
    <dgm:pt modelId="{9014CC7C-F1B2-47FD-959F-8F0F39CEC274}" type="pres">
      <dgm:prSet presAssocID="{03DD80E2-2578-4077-A738-A5571C87B895}" presName="composite" presStyleCnt="0"/>
      <dgm:spPr/>
    </dgm:pt>
    <dgm:pt modelId="{308AA142-7FEC-4B03-8435-B175B2526B4F}" type="pres">
      <dgm:prSet presAssocID="{03DD80E2-2578-4077-A738-A5571C87B89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DAB441-747E-4ED1-816E-68CC36C76354}" type="pres">
      <dgm:prSet presAssocID="{03DD80E2-2578-4077-A738-A5571C87B89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3E6969-4368-446A-B863-DA7FF1A08F02}" type="pres">
      <dgm:prSet presAssocID="{DD9C0C78-F2B0-4083-8332-66905F8C7906}" presName="sp" presStyleCnt="0"/>
      <dgm:spPr/>
    </dgm:pt>
    <dgm:pt modelId="{92410400-9778-4FF0-A5CA-096FD06F63F7}" type="pres">
      <dgm:prSet presAssocID="{AEFB9512-E866-4247-997C-AD147AEA2B1E}" presName="composite" presStyleCnt="0"/>
      <dgm:spPr/>
    </dgm:pt>
    <dgm:pt modelId="{D875D262-5C30-460D-B15D-11D5918DA615}" type="pres">
      <dgm:prSet presAssocID="{AEFB9512-E866-4247-997C-AD147AEA2B1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A3B85C-4B31-42A4-9F7C-9C7A9B47C579}" type="pres">
      <dgm:prSet presAssocID="{AEFB9512-E866-4247-997C-AD147AEA2B1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7DF43D-9E3F-4EF7-AD64-4A2EC109249B}" type="pres">
      <dgm:prSet presAssocID="{19E53CE7-E2D0-4E5B-9E61-877B69A179C3}" presName="sp" presStyleCnt="0"/>
      <dgm:spPr/>
    </dgm:pt>
    <dgm:pt modelId="{6F732786-0E71-4799-86DF-02383CB15B49}" type="pres">
      <dgm:prSet presAssocID="{C80EEAA8-4975-450A-B75A-3F45E12C6E70}" presName="composite" presStyleCnt="0"/>
      <dgm:spPr/>
    </dgm:pt>
    <dgm:pt modelId="{AB499B78-18A8-40CD-9536-365D1BC18E98}" type="pres">
      <dgm:prSet presAssocID="{C80EEAA8-4975-450A-B75A-3F45E12C6E7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EB46A5-9863-4CE1-8EEE-84F300B9CC58}" type="pres">
      <dgm:prSet presAssocID="{C80EEAA8-4975-450A-B75A-3F45E12C6E7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3309DE2-7A82-4555-9251-83DC32C1886C}" type="pres">
      <dgm:prSet presAssocID="{57842A73-FC9D-40C5-BC8F-97E12AF8BBFB}" presName="sp" presStyleCnt="0"/>
      <dgm:spPr/>
    </dgm:pt>
    <dgm:pt modelId="{886F27AB-E9AB-4B7A-91AA-B3BA95746075}" type="pres">
      <dgm:prSet presAssocID="{B3A7DD15-96D8-4D10-B194-3AB9824478BB}" presName="composite" presStyleCnt="0"/>
      <dgm:spPr/>
    </dgm:pt>
    <dgm:pt modelId="{AE4241C3-5036-4648-9A14-7FE7704F0D1A}" type="pres">
      <dgm:prSet presAssocID="{B3A7DD15-96D8-4D10-B194-3AB9824478B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239787-8B17-448A-ADEE-2062063FD437}" type="pres">
      <dgm:prSet presAssocID="{B3A7DD15-96D8-4D10-B194-3AB9824478B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2C7D9CD-6849-4BE4-A0D0-B167A9AA826B}" type="presOf" srcId="{B3A7DD15-96D8-4D10-B194-3AB9824478BB}" destId="{AE4241C3-5036-4648-9A14-7FE7704F0D1A}" srcOrd="0" destOrd="0" presId="urn:microsoft.com/office/officeart/2005/8/layout/chevron2"/>
    <dgm:cxn modelId="{845022F9-140B-452C-9071-BD21F6FFF420}" type="presOf" srcId="{6DC2DC9F-0E7C-43EA-AD25-F4C89FBDDBAA}" destId="{3BEB46A5-9863-4CE1-8EEE-84F300B9CC58}" srcOrd="0" destOrd="0" presId="urn:microsoft.com/office/officeart/2005/8/layout/chevron2"/>
    <dgm:cxn modelId="{07BAFBF9-FE41-4C92-B6A2-605F467FDA35}" srcId="{03DD80E2-2578-4077-A738-A5571C87B895}" destId="{7DA65AF6-701B-4304-BAB1-D14C5ECCDD91}" srcOrd="0" destOrd="0" parTransId="{7C7AF26A-E84A-4D9C-A2F8-6E451786548E}" sibTransId="{33F27929-8AEE-415B-AC53-C80A54441746}"/>
    <dgm:cxn modelId="{E5337DA5-81AC-4769-965B-C56F49F144D2}" srcId="{B3A7DD15-96D8-4D10-B194-3AB9824478BB}" destId="{0D17BCF2-D895-49B5-8BFF-A2F31A043EC1}" srcOrd="0" destOrd="0" parTransId="{1F674FD5-C922-4C37-83DC-FF6D61A33499}" sibTransId="{4F5E768B-27D7-4B5F-960D-48FFB65021E5}"/>
    <dgm:cxn modelId="{B4EF5C1F-3C91-4BD1-B6AB-2EE0F90247A5}" srcId="{EF044107-FC87-4E40-B298-E3AC98F540EB}" destId="{B3A7DD15-96D8-4D10-B194-3AB9824478BB}" srcOrd="4" destOrd="0" parTransId="{664D482E-0E78-4007-BC6D-FB063893A8E9}" sibTransId="{0E19B4B7-BB23-40D9-B119-EDD22A975A85}"/>
    <dgm:cxn modelId="{496E1A77-58DE-4FAE-89B8-A88F7C1365AE}" srcId="{C80EEAA8-4975-450A-B75A-3F45E12C6E70}" destId="{6DC2DC9F-0E7C-43EA-AD25-F4C89FBDDBAA}" srcOrd="0" destOrd="0" parTransId="{26F76436-92FA-4638-8A4C-9926991553D7}" sibTransId="{EF1D0B5C-EEEF-4451-B85B-6B332535939C}"/>
    <dgm:cxn modelId="{409C5AD0-77CB-4595-BCC6-B75B91A0AC95}" srcId="{EF044107-FC87-4E40-B298-E3AC98F540EB}" destId="{D581E8DC-85F2-4F68-B485-FF25F33D9E1A}" srcOrd="0" destOrd="0" parTransId="{1C39BE92-841E-4C50-A1CF-857AF8AACCB2}" sibTransId="{A902538A-33F4-441B-A2F3-152999C1997E}"/>
    <dgm:cxn modelId="{35F51D74-266C-4315-88BC-DE640E19B80C}" type="presOf" srcId="{F1BDD41C-41FB-4340-BD28-0BB64F73CFF4}" destId="{00916326-3706-49BD-A396-E23E8DC7AA2E}" srcOrd="0" destOrd="0" presId="urn:microsoft.com/office/officeart/2005/8/layout/chevron2"/>
    <dgm:cxn modelId="{45AF129E-7D37-4BB3-914D-88631EDDF381}" srcId="{EF044107-FC87-4E40-B298-E3AC98F540EB}" destId="{C80EEAA8-4975-450A-B75A-3F45E12C6E70}" srcOrd="3" destOrd="0" parTransId="{6587DD37-F16B-43A9-8B8F-4055FEC4EFE0}" sibTransId="{57842A73-FC9D-40C5-BC8F-97E12AF8BBFB}"/>
    <dgm:cxn modelId="{60B1E96E-2A0C-4D3D-9EE9-56DE027620E5}" type="presOf" srcId="{D581E8DC-85F2-4F68-B485-FF25F33D9E1A}" destId="{657508AA-A3F7-4D45-B84B-71971F8518F8}" srcOrd="0" destOrd="0" presId="urn:microsoft.com/office/officeart/2005/8/layout/chevron2"/>
    <dgm:cxn modelId="{00C50E4E-C2FF-4233-B7CA-AF77527172A4}" type="presOf" srcId="{7DA65AF6-701B-4304-BAB1-D14C5ECCDD91}" destId="{41DAB441-747E-4ED1-816E-68CC36C76354}" srcOrd="0" destOrd="0" presId="urn:microsoft.com/office/officeart/2005/8/layout/chevron2"/>
    <dgm:cxn modelId="{FDC801D9-B092-4142-A3C5-6C72037F9014}" srcId="{AEFB9512-E866-4247-997C-AD147AEA2B1E}" destId="{8CFDEE9A-D802-4D70-ABEB-52CF1CF12F5A}" srcOrd="0" destOrd="0" parTransId="{58F9717A-78A6-4746-9E9A-27138BFD94FE}" sibTransId="{1ED7C903-575E-40EC-B8A9-D797088B0AA0}"/>
    <dgm:cxn modelId="{A2D3CA3E-C3DD-4DB6-A7CD-0643E53A8B2D}" type="presOf" srcId="{03DD80E2-2578-4077-A738-A5571C87B895}" destId="{308AA142-7FEC-4B03-8435-B175B2526B4F}" srcOrd="0" destOrd="0" presId="urn:microsoft.com/office/officeart/2005/8/layout/chevron2"/>
    <dgm:cxn modelId="{C9E338C5-F198-4A8C-B2EE-9E1CC69E5305}" srcId="{D581E8DC-85F2-4F68-B485-FF25F33D9E1A}" destId="{F1BDD41C-41FB-4340-BD28-0BB64F73CFF4}" srcOrd="0" destOrd="0" parTransId="{9DE1D276-1BB9-48E7-AD8A-DE6DD7A140C6}" sibTransId="{DB0A0ACE-8003-4C53-8F94-4091D6CDCCA1}"/>
    <dgm:cxn modelId="{CF4098E5-1336-4E26-8A0A-C6C5E7104CEA}" type="presOf" srcId="{C80EEAA8-4975-450A-B75A-3F45E12C6E70}" destId="{AB499B78-18A8-40CD-9536-365D1BC18E98}" srcOrd="0" destOrd="0" presId="urn:microsoft.com/office/officeart/2005/8/layout/chevron2"/>
    <dgm:cxn modelId="{0F87D2F9-3FAD-408D-BBBF-5F84BE728E81}" type="presOf" srcId="{EF044107-FC87-4E40-B298-E3AC98F540EB}" destId="{23A90DF6-4D0D-47BC-A6A8-DB033400C8C4}" srcOrd="0" destOrd="0" presId="urn:microsoft.com/office/officeart/2005/8/layout/chevron2"/>
    <dgm:cxn modelId="{C143DB1D-CDE9-41DC-96D4-BDB75F0752A2}" type="presOf" srcId="{AEFB9512-E866-4247-997C-AD147AEA2B1E}" destId="{D875D262-5C30-460D-B15D-11D5918DA615}" srcOrd="0" destOrd="0" presId="urn:microsoft.com/office/officeart/2005/8/layout/chevron2"/>
    <dgm:cxn modelId="{3BB8F7DE-D51D-4B56-ABBB-B10A6870E0EB}" srcId="{EF044107-FC87-4E40-B298-E3AC98F540EB}" destId="{03DD80E2-2578-4077-A738-A5571C87B895}" srcOrd="1" destOrd="0" parTransId="{FA263015-87B3-451B-A9B6-3D681F310410}" sibTransId="{DD9C0C78-F2B0-4083-8332-66905F8C7906}"/>
    <dgm:cxn modelId="{A8A90A7A-46D4-474C-9B12-2AC36CE8AF77}" srcId="{EF044107-FC87-4E40-B298-E3AC98F540EB}" destId="{AEFB9512-E866-4247-997C-AD147AEA2B1E}" srcOrd="2" destOrd="0" parTransId="{7B219C13-CE26-41D7-A5D1-ED9BA64E7FC5}" sibTransId="{19E53CE7-E2D0-4E5B-9E61-877B69A179C3}"/>
    <dgm:cxn modelId="{D81081F0-F18E-44FB-8277-B74319D7BB35}" type="presOf" srcId="{8CFDEE9A-D802-4D70-ABEB-52CF1CF12F5A}" destId="{CCA3B85C-4B31-42A4-9F7C-9C7A9B47C579}" srcOrd="0" destOrd="0" presId="urn:microsoft.com/office/officeart/2005/8/layout/chevron2"/>
    <dgm:cxn modelId="{E6921DC1-F182-4407-A737-DABB0A389BB6}" type="presOf" srcId="{0D17BCF2-D895-49B5-8BFF-A2F31A043EC1}" destId="{60239787-8B17-448A-ADEE-2062063FD437}" srcOrd="0" destOrd="0" presId="urn:microsoft.com/office/officeart/2005/8/layout/chevron2"/>
    <dgm:cxn modelId="{D26E0E72-C3A7-4B14-AF20-D2D0619B1031}" type="presParOf" srcId="{23A90DF6-4D0D-47BC-A6A8-DB033400C8C4}" destId="{49D82F44-0105-4DE7-A803-8A88D5115BAB}" srcOrd="0" destOrd="0" presId="urn:microsoft.com/office/officeart/2005/8/layout/chevron2"/>
    <dgm:cxn modelId="{1860503C-8DAD-4D00-9C94-30232220376C}" type="presParOf" srcId="{49D82F44-0105-4DE7-A803-8A88D5115BAB}" destId="{657508AA-A3F7-4D45-B84B-71971F8518F8}" srcOrd="0" destOrd="0" presId="urn:microsoft.com/office/officeart/2005/8/layout/chevron2"/>
    <dgm:cxn modelId="{355BDABE-BCB2-4E5D-9B3D-C97687C9C06B}" type="presParOf" srcId="{49D82F44-0105-4DE7-A803-8A88D5115BAB}" destId="{00916326-3706-49BD-A396-E23E8DC7AA2E}" srcOrd="1" destOrd="0" presId="urn:microsoft.com/office/officeart/2005/8/layout/chevron2"/>
    <dgm:cxn modelId="{C5C774EC-9952-4A03-BF08-F6F78D6DFA9A}" type="presParOf" srcId="{23A90DF6-4D0D-47BC-A6A8-DB033400C8C4}" destId="{62EEBAD7-758C-42EB-A1DF-41F013B31294}" srcOrd="1" destOrd="0" presId="urn:microsoft.com/office/officeart/2005/8/layout/chevron2"/>
    <dgm:cxn modelId="{286ACBEE-875E-47FF-B5A1-1581AE01F5A5}" type="presParOf" srcId="{23A90DF6-4D0D-47BC-A6A8-DB033400C8C4}" destId="{9014CC7C-F1B2-47FD-959F-8F0F39CEC274}" srcOrd="2" destOrd="0" presId="urn:microsoft.com/office/officeart/2005/8/layout/chevron2"/>
    <dgm:cxn modelId="{93451686-10B7-49B5-A6AD-F24BC28D9AB5}" type="presParOf" srcId="{9014CC7C-F1B2-47FD-959F-8F0F39CEC274}" destId="{308AA142-7FEC-4B03-8435-B175B2526B4F}" srcOrd="0" destOrd="0" presId="urn:microsoft.com/office/officeart/2005/8/layout/chevron2"/>
    <dgm:cxn modelId="{CE7EE359-B6DB-4D9F-8C6A-1CAFA19BC3DB}" type="presParOf" srcId="{9014CC7C-F1B2-47FD-959F-8F0F39CEC274}" destId="{41DAB441-747E-4ED1-816E-68CC36C76354}" srcOrd="1" destOrd="0" presId="urn:microsoft.com/office/officeart/2005/8/layout/chevron2"/>
    <dgm:cxn modelId="{7D78E931-CE57-4BFD-8F93-8AFEFB29905A}" type="presParOf" srcId="{23A90DF6-4D0D-47BC-A6A8-DB033400C8C4}" destId="{C63E6969-4368-446A-B863-DA7FF1A08F02}" srcOrd="3" destOrd="0" presId="urn:microsoft.com/office/officeart/2005/8/layout/chevron2"/>
    <dgm:cxn modelId="{E13F3B9A-B5BD-49CD-B313-52DA687F035D}" type="presParOf" srcId="{23A90DF6-4D0D-47BC-A6A8-DB033400C8C4}" destId="{92410400-9778-4FF0-A5CA-096FD06F63F7}" srcOrd="4" destOrd="0" presId="urn:microsoft.com/office/officeart/2005/8/layout/chevron2"/>
    <dgm:cxn modelId="{B338E335-865A-487D-AEA0-BBC002C05C0E}" type="presParOf" srcId="{92410400-9778-4FF0-A5CA-096FD06F63F7}" destId="{D875D262-5C30-460D-B15D-11D5918DA615}" srcOrd="0" destOrd="0" presId="urn:microsoft.com/office/officeart/2005/8/layout/chevron2"/>
    <dgm:cxn modelId="{16BAD257-633F-4009-943E-21E628AACA2A}" type="presParOf" srcId="{92410400-9778-4FF0-A5CA-096FD06F63F7}" destId="{CCA3B85C-4B31-42A4-9F7C-9C7A9B47C579}" srcOrd="1" destOrd="0" presId="urn:microsoft.com/office/officeart/2005/8/layout/chevron2"/>
    <dgm:cxn modelId="{9DA31941-8DAD-4505-A19B-BF0D6C40B987}" type="presParOf" srcId="{23A90DF6-4D0D-47BC-A6A8-DB033400C8C4}" destId="{E17DF43D-9E3F-4EF7-AD64-4A2EC109249B}" srcOrd="5" destOrd="0" presId="urn:microsoft.com/office/officeart/2005/8/layout/chevron2"/>
    <dgm:cxn modelId="{A2E8A380-E56F-4C0C-8C97-4D509E40D469}" type="presParOf" srcId="{23A90DF6-4D0D-47BC-A6A8-DB033400C8C4}" destId="{6F732786-0E71-4799-86DF-02383CB15B49}" srcOrd="6" destOrd="0" presId="urn:microsoft.com/office/officeart/2005/8/layout/chevron2"/>
    <dgm:cxn modelId="{C0FAFEFA-874A-4B7A-A0AB-BCF7727FA940}" type="presParOf" srcId="{6F732786-0E71-4799-86DF-02383CB15B49}" destId="{AB499B78-18A8-40CD-9536-365D1BC18E98}" srcOrd="0" destOrd="0" presId="urn:microsoft.com/office/officeart/2005/8/layout/chevron2"/>
    <dgm:cxn modelId="{99EB3C6C-3CA8-4988-AFE4-A4624563008F}" type="presParOf" srcId="{6F732786-0E71-4799-86DF-02383CB15B49}" destId="{3BEB46A5-9863-4CE1-8EEE-84F300B9CC58}" srcOrd="1" destOrd="0" presId="urn:microsoft.com/office/officeart/2005/8/layout/chevron2"/>
    <dgm:cxn modelId="{251E9A95-5A19-47C2-B3F3-DBBF9894CFFA}" type="presParOf" srcId="{23A90DF6-4D0D-47BC-A6A8-DB033400C8C4}" destId="{E3309DE2-7A82-4555-9251-83DC32C1886C}" srcOrd="7" destOrd="0" presId="urn:microsoft.com/office/officeart/2005/8/layout/chevron2"/>
    <dgm:cxn modelId="{B9A30D86-0788-4AB1-8294-158DFBDB9705}" type="presParOf" srcId="{23A90DF6-4D0D-47BC-A6A8-DB033400C8C4}" destId="{886F27AB-E9AB-4B7A-91AA-B3BA95746075}" srcOrd="8" destOrd="0" presId="urn:microsoft.com/office/officeart/2005/8/layout/chevron2"/>
    <dgm:cxn modelId="{F1F6F57D-9201-452E-AADA-74D257515C5F}" type="presParOf" srcId="{886F27AB-E9AB-4B7A-91AA-B3BA95746075}" destId="{AE4241C3-5036-4648-9A14-7FE7704F0D1A}" srcOrd="0" destOrd="0" presId="urn:microsoft.com/office/officeart/2005/8/layout/chevron2"/>
    <dgm:cxn modelId="{BBE5F4C7-6EB3-4D00-8DA3-5BE5656FDE22}" type="presParOf" srcId="{886F27AB-E9AB-4B7A-91AA-B3BA95746075}" destId="{60239787-8B17-448A-ADEE-2062063FD4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508AA-A3F7-4D45-B84B-71971F8518F8}">
      <dsp:nvSpPr>
        <dsp:cNvPr id="0" name=""/>
        <dsp:cNvSpPr/>
      </dsp:nvSpPr>
      <dsp:spPr>
        <a:xfrm rot="5400000">
          <a:off x="-169549" y="169590"/>
          <a:ext cx="1130328" cy="7912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Informace</a:t>
          </a:r>
          <a:endParaRPr lang="cs-CZ" sz="1400" kern="1200" dirty="0"/>
        </a:p>
      </dsp:txBody>
      <dsp:txXfrm rot="-5400000">
        <a:off x="0" y="395656"/>
        <a:ext cx="791230" cy="339098"/>
      </dsp:txXfrm>
    </dsp:sp>
    <dsp:sp modelId="{00916326-3706-49BD-A396-E23E8DC7AA2E}">
      <dsp:nvSpPr>
        <dsp:cNvPr id="0" name=""/>
        <dsp:cNvSpPr/>
      </dsp:nvSpPr>
      <dsp:spPr>
        <a:xfrm rot="5400000">
          <a:off x="4143058" y="-3351786"/>
          <a:ext cx="734713" cy="74383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300" b="1" kern="1200" dirty="0" smtClean="0"/>
            <a:t>Informační základna</a:t>
          </a:r>
          <a:endParaRPr lang="cs-CZ" sz="4300" b="1" kern="1200" dirty="0"/>
        </a:p>
      </dsp:txBody>
      <dsp:txXfrm rot="-5400000">
        <a:off x="791230" y="35908"/>
        <a:ext cx="7402503" cy="662981"/>
      </dsp:txXfrm>
    </dsp:sp>
    <dsp:sp modelId="{308AA142-7FEC-4B03-8435-B175B2526B4F}">
      <dsp:nvSpPr>
        <dsp:cNvPr id="0" name=""/>
        <dsp:cNvSpPr/>
      </dsp:nvSpPr>
      <dsp:spPr>
        <a:xfrm rot="5400000">
          <a:off x="-169549" y="1183131"/>
          <a:ext cx="1130328" cy="7912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Rizika</a:t>
          </a:r>
          <a:endParaRPr lang="cs-CZ" sz="1400" kern="1200" dirty="0"/>
        </a:p>
      </dsp:txBody>
      <dsp:txXfrm rot="-5400000">
        <a:off x="0" y="1409197"/>
        <a:ext cx="791230" cy="339098"/>
      </dsp:txXfrm>
    </dsp:sp>
    <dsp:sp modelId="{41DAB441-747E-4ED1-816E-68CC36C76354}">
      <dsp:nvSpPr>
        <dsp:cNvPr id="0" name=""/>
        <dsp:cNvSpPr/>
      </dsp:nvSpPr>
      <dsp:spPr>
        <a:xfrm rot="5400000">
          <a:off x="4143058" y="-2338245"/>
          <a:ext cx="734713" cy="74383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300" b="1" kern="1200" dirty="0" smtClean="0"/>
            <a:t>Analýza</a:t>
          </a:r>
          <a:endParaRPr lang="cs-CZ" sz="4300" b="1" kern="1200" dirty="0"/>
        </a:p>
      </dsp:txBody>
      <dsp:txXfrm rot="-5400000">
        <a:off x="791230" y="1049449"/>
        <a:ext cx="7402503" cy="662981"/>
      </dsp:txXfrm>
    </dsp:sp>
    <dsp:sp modelId="{D875D262-5C30-460D-B15D-11D5918DA615}">
      <dsp:nvSpPr>
        <dsp:cNvPr id="0" name=""/>
        <dsp:cNvSpPr/>
      </dsp:nvSpPr>
      <dsp:spPr>
        <a:xfrm rot="5400000">
          <a:off x="-169549" y="2196672"/>
          <a:ext cx="1130328" cy="7912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Popis</a:t>
          </a:r>
          <a:endParaRPr lang="cs-CZ" sz="1400" kern="1200" dirty="0"/>
        </a:p>
      </dsp:txBody>
      <dsp:txXfrm rot="-5400000">
        <a:off x="0" y="2422738"/>
        <a:ext cx="791230" cy="339098"/>
      </dsp:txXfrm>
    </dsp:sp>
    <dsp:sp modelId="{CCA3B85C-4B31-42A4-9F7C-9C7A9B47C579}">
      <dsp:nvSpPr>
        <dsp:cNvPr id="0" name=""/>
        <dsp:cNvSpPr/>
      </dsp:nvSpPr>
      <dsp:spPr>
        <a:xfrm rot="5400000">
          <a:off x="4143058" y="-1324704"/>
          <a:ext cx="734713" cy="74383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300" b="1" kern="1200" dirty="0" smtClean="0"/>
            <a:t>Projev</a:t>
          </a:r>
          <a:endParaRPr lang="cs-CZ" sz="4300" b="1" kern="1200" dirty="0"/>
        </a:p>
      </dsp:txBody>
      <dsp:txXfrm rot="-5400000">
        <a:off x="791230" y="2062990"/>
        <a:ext cx="7402503" cy="662981"/>
      </dsp:txXfrm>
    </dsp:sp>
    <dsp:sp modelId="{AB499B78-18A8-40CD-9536-365D1BC18E98}">
      <dsp:nvSpPr>
        <dsp:cNvPr id="0" name=""/>
        <dsp:cNvSpPr/>
      </dsp:nvSpPr>
      <dsp:spPr>
        <a:xfrm rot="5400000">
          <a:off x="-169549" y="3210214"/>
          <a:ext cx="1130328" cy="7912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Hrozby</a:t>
          </a:r>
          <a:endParaRPr lang="cs-CZ" sz="1400" kern="1200" dirty="0"/>
        </a:p>
      </dsp:txBody>
      <dsp:txXfrm rot="-5400000">
        <a:off x="0" y="3436280"/>
        <a:ext cx="791230" cy="339098"/>
      </dsp:txXfrm>
    </dsp:sp>
    <dsp:sp modelId="{3BEB46A5-9863-4CE1-8EEE-84F300B9CC58}">
      <dsp:nvSpPr>
        <dsp:cNvPr id="0" name=""/>
        <dsp:cNvSpPr/>
      </dsp:nvSpPr>
      <dsp:spPr>
        <a:xfrm rot="5400000">
          <a:off x="4143058" y="-311163"/>
          <a:ext cx="734713" cy="74383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300" b="1" kern="1200" dirty="0" smtClean="0"/>
            <a:t>Hrozby</a:t>
          </a:r>
          <a:endParaRPr lang="cs-CZ" sz="4300" b="1" kern="1200" dirty="0"/>
        </a:p>
      </dsp:txBody>
      <dsp:txXfrm rot="-5400000">
        <a:off x="791230" y="3076531"/>
        <a:ext cx="7402503" cy="662981"/>
      </dsp:txXfrm>
    </dsp:sp>
    <dsp:sp modelId="{AE4241C3-5036-4648-9A14-7FE7704F0D1A}">
      <dsp:nvSpPr>
        <dsp:cNvPr id="0" name=""/>
        <dsp:cNvSpPr/>
      </dsp:nvSpPr>
      <dsp:spPr>
        <a:xfrm rot="5400000">
          <a:off x="-169549" y="4223755"/>
          <a:ext cx="1130328" cy="7912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Text</a:t>
          </a:r>
          <a:endParaRPr lang="cs-CZ" sz="1400" kern="1200" dirty="0"/>
        </a:p>
      </dsp:txBody>
      <dsp:txXfrm rot="-5400000">
        <a:off x="0" y="4449821"/>
        <a:ext cx="791230" cy="339098"/>
      </dsp:txXfrm>
    </dsp:sp>
    <dsp:sp modelId="{60239787-8B17-448A-ADEE-2062063FD437}">
      <dsp:nvSpPr>
        <dsp:cNvPr id="0" name=""/>
        <dsp:cNvSpPr/>
      </dsp:nvSpPr>
      <dsp:spPr>
        <a:xfrm rot="5400000">
          <a:off x="4143058" y="702377"/>
          <a:ext cx="734713" cy="74383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300" b="1" kern="1200" dirty="0" smtClean="0"/>
            <a:t>Doporučení</a:t>
          </a:r>
          <a:endParaRPr lang="cs-CZ" sz="4300" b="1" kern="1200" dirty="0"/>
        </a:p>
      </dsp:txBody>
      <dsp:txXfrm rot="-5400000">
        <a:off x="791230" y="4090071"/>
        <a:ext cx="7402503" cy="662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9E6-0E4D-415E-B565-CE1FFCD76C55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7C99C-7D6B-42C4-A077-91A96767D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91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denikhrot.cz/clanek/lavrov-mirova-dohoda-na-ukrajine-byla-na-stole-pohrbili-ji-britove?utm_source=%3ca%20href=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zivotvcesku.cz/ukrajina-podepsala-dohodu-o-miru-po-stazeni-ruske-armady-ji-nedodrzela-putin-ukazal-dokument-zasadni-informaci-okomentoval-andor-sandor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odycdn.com/api/v4/streams/free/P%C5%99%C3%AD%C4%8DinyV%C3%A1lkynaUkrajin%C4%9B/0f6f738235961475413a1564240a107efef16b47/bb4308?fbclid=IwAR1uOwhzpm76h-KL4B6UPf-cIYrCTQ5EHvJGSeKa2d7fLgHfV96ycmUgebI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okec24.cz/nezarazene/fasismus-na-ukrajine-video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Zadlužení Ukrajiny je stejně velké, jako její HDP!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7C99C-7D6B-42C4-A077-91A96767D86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50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Gorbačov: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setkání s Ronaldem Reaganem v říjnu 1986 v Reykjavíku, v prosinci 1987 na oficiální návštěvu USA, kde byla podepsána mimo jiné Smlouva o likvidaci raket středního a kratšího doletu (INF), koncem roku 1989 oznámil na Maltě při schůzce s Georgem Bushem konec studené války. V roce 1990 obdržel Gorbačov Nobelovou cenou za mír.</a:t>
            </a:r>
            <a:endParaRPr lang="cs-CZ" dirty="0" smtClean="0"/>
          </a:p>
          <a:p>
            <a:r>
              <a:rPr lang="cs-CZ" dirty="0" smtClean="0"/>
              <a:t>Obama</a:t>
            </a:r>
            <a:r>
              <a:rPr lang="cs-CZ" dirty="0"/>
              <a:t>: politika vývozu demokracie: africké jaro</a:t>
            </a:r>
          </a:p>
          <a:p>
            <a:r>
              <a:rPr lang="cs-CZ" dirty="0" err="1"/>
              <a:t>Trump</a:t>
            </a:r>
            <a:r>
              <a:rPr lang="cs-CZ" dirty="0"/>
              <a:t>: America </a:t>
            </a:r>
            <a:r>
              <a:rPr lang="cs-CZ" dirty="0" err="1"/>
              <a:t>First</a:t>
            </a:r>
            <a:r>
              <a:rPr lang="cs-CZ" dirty="0"/>
              <a:t>, využití všech prostředků, včetně vojenských k udržení USA světovým </a:t>
            </a:r>
            <a:r>
              <a:rPr lang="cs-CZ" dirty="0" smtClean="0"/>
              <a:t>hegemonem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BBC4F-FC91-4C69-8425-FD8804266F05}" type="slidenum">
              <a:rPr lang="cs-CZ" altLang="cs-CZ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04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7C99C-7D6B-42C4-A077-91A96767D863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775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ČSÚ k rocku 2023: HDP ČR na obyvatele v PPP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purchasing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parity  - parita kupní síly) v roce 2023 klesl na 91, jsme na 15 místě co do ekonomické úrovně (max. je Lucembursko s 261). Podle této tabulky je zřejmé, že euro nehraje v úspěšnosti zásadní roli, spíše o tom rozhoduje míra byrokracie a míra produktivity práce.  Reálné příjmy české domácnosti klesly o 2,5 % v roce 2023, spotřeba domácnosti se snížila o 5 %. Máme u nás velmi nízkou příjmovou nerovnost (nivelizace příjmů), ale velmi velkou majetkovou nerovnost (koeficient nerovnosti je přes 77 %). Z toho vyplývá, že 100 % nejbohatších jedinců (tj.0,01 promile obyvatel vlastní přes 16 % veškerého majetku. Zisky zahraničních vlastníků korporací činily téměř 6 % HDP a na dividendách stáhli 290 mld. Kč a reinvestovali v naší ekonomice pouze 120 mld. Kč. Investice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čechů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nám na dividendách něco vrátily.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7C99C-7D6B-42C4-A077-91A96767D863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24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ČNB: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Analýza inflace: Odhad vývoj inflace byl značně nepřesný, primitivní modely odhadu, vysoká míra inflace byla způsobena monetární a fiskální politikou vlád.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Monetární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podcenily zásahy centrálních bank, při kvantitativním uvolňování, při snižování úrokových sazeb atd.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Fiskální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zásahy vlád zadlužováním v průběhu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díky výdajům na konflikt na Ukrajině. To se stalo právě v době, kdy se narušily dodavatelské řetězce v důsledku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tím, že jsme se zbláznili, přestali využívat levné zdroje.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7C99C-7D6B-42C4-A077-91A96767D863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388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Lipovská: Přijetí eura není otázka ekonomická, ale politická. Zodpovědné státy by uvítaly, kdyby se jim otevřel trh v Číně, pokud by nebyla válka tak i v Rusku, a také v Kazachstánu, Turecka, Indie atd. To jsou velké trhy s mnoha potenciálními zákazníky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7C99C-7D6B-42C4-A077-91A96767D863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457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Poslední válka, kterou Kongres vyhlásil, byla druhá světová.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Gen.Ing.Petr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Pelz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ředitel vojenského zpravodajství a inspektor vojenských zpravodajských služeb, velvyslanec v 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Avganistánu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4,5 roku pracoval jako bezpečnostní poradce stálého představitele ČR při OSN,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17. února 2015 odsouhlasena Radou bezpečnosti OSN rezoluce,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která vyzývá zúčastněné strany, aby okamžitě nastolily příměří. Dokonce stanoví pro každou zbraň, jaký má dostřel, a tak se má vytvořit nárazníkové pásmo, od praků, asi 20 metrů, až po ty s dostřelem několik set kilometrů, které se mají odstěhovat. Ukrajinský parlament měl na základě této rezoluce Rady bezpečnosti – znovu opakuji, to je nejvyšší, co může v mezinárodním právu patrně být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do 30 dnů od 17. února 2015 přijmout zákon v souladu s ukrajinskými zákony, který by stanovil na Donbase v tamních republikách, nebo tehdy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oblastech, nevím, jak to tehdy legálně nazývali, přivodil situaci, aby tam mohla být udělána dočasná vláda zastupující tyto státy. A tyto státy měly mít jazyková, i další minoritní práva, a měly mít jistou autonomii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Dneska, nebo před pár měsíci, Angela Merkelová i Francois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Hollande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francouzský prezident, i Peter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Porošenko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řekli, že to byla vlastně jenom jakási léčka na Putina, aby se Ukrajina mohla dobře vyzbrojit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první se to objevilo například v 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Defense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Guidance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1992, jehož autorem byl Paul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Wolfowitz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­– bylo to, že Spojené státy nesmí připustit, to si mohou lidé dohledat, kdyby o tom pochybovali, vznik takového rivala, který by byl tak silný, jako Sovětský svaz na území Sovětského svazu, nebo kdekoliv jinde.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 Rand z roku 2019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která má přímo ve svém nápisu, jak je třeba oslabit Rusko. Teorie o tom, jak je třeba Rusko „dekolonizovat“, což je strašně krásné, to znamená rozbít Rusko na několik ministátů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nemůže pochybovat o tom, kdo byl iniciátorem a 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proveditelem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té takzvané revoluce v únoru 2014. Na to jsou důkazy. No,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 prosince 2013 Victoria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Nuland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 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Clubu v New York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řekla, že od roku 1991 věnovaly Spojené státy značnou částku na takzvaný rozvoj demokracie. Jak to tam probíhalo?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listopadu 2013 prezident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Janukovyč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pozastavil asociační dohodu s Evropskou unií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listopadu byly furt jakési demonstrace, a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21. února Radek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Sikorski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Polsko, a 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Steinmeier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Německo, a 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Eric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Fournier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předseda, nebo ředitel východoevropské sekce francouzského ministerstva zahraničí, ombudsman, a ruský velvyslanec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podepsali smlouvu o tom že snad na podzim budou volby, a do té doby zůstane prezidentem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Janukovyč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 všechno se vyřeší. A ještě ten den večer utíká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Janukovyč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 Kyjeva, protože se to národním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integracionistům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nebo nacionalistům, nelíbí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měl proběhnout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27. nebo 28. ledna, a 4. února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nebo kdy, byl dán na internet. Byl to rozhovor mezi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Victorií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Nuland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kde vybírají, kdo bude ve vládě. Je slavný telefonát: „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Fuck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EU.“ Tak to bylo jasné. A měsíc před tím, než byl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Janukovyč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vyhnán, tak Victoria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Nuland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 americkým velvyslancem vybírali, kdo bude ve vládě, a kdo ne. A ono to fakt takto náhodou dopadlo, tak kdo o tom může pochybovat?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Rusko loni 23., nebo kterého února, vniklo na Ukrajinu, tak postupovalo poměrně rychle na západ, a potom na přelomu března a dubna už byly hotové dohody, nebo byly hodně rozvinuté rozhovory, který byly zprostředkovávány a probíhaly v Turecku, a byly zprostředkovány Bělorusy a Turky. A 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 prezidenti, jak Putin, tak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Zelenskyj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 vyjádřili, že by to byli ochotni podepsat. Ale v podstatě jim to Američané a 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Brité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zakázali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Přijel tam přece Boris Johnson, řekl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Zelenskému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že pokud by podepsal, tak že oni a Západ ho okamžitě přestanou podporovat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Kateřina Dostálová: Na téma Svoboda slova: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Jeffrey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Sachs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říká od roku 2004 se rozšířilo NATO 7x, smlouva ABM, tj. bombardování Srbska, rozšíření NATO k Černému moři a Pobaltí, v roce 2007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Bezpečnostní summitu v Mnichově Putin varoval – stop rozšiřování NATO, ohrožujete naší základní bezpečnost, USA v roce 2008 rozšíříme NATO na Ukrajinu a do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Gruziie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cílem je obklíčit Rusko v Černém moři, Putin řekl v Bukurešti v roce 2008 Bushovi, udělejte to a zjistíte, že je to naše absolutní červená linie; v roce 2014 USA pomohlo svrhnout ukrajinskou vládu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Gen.Ing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Petr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Pelz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Rusko loni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23., nebo kterého února, vniklo na Ukrajinu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tak postupovalo poměrně rychle na západ, poměrně rychle byly připraveny dohody zprostředkované Běloruskem a Tureckem, které byli ochotni podepsat. Ale v podstatě jim to Američané a Britové zakázali.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 pohled prostřednictvím mezinárodního práva nemusí být tak jednoznačný, jak se u nás předkládá. Krym 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separatické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republiky vyhlásily nezávislost ještě před zahájením ruského útoku. Právo na národní sebeurčení, práva menšin je v mezinárodním právu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Lavrov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dirty="0" err="1" smtClean="0">
                <a:hlinkClick r:id="rId3"/>
              </a:rPr>
              <a:t>Lavrov</a:t>
            </a:r>
            <a:r>
              <a:rPr lang="cs-CZ" dirty="0" smtClean="0">
                <a:hlinkClick r:id="rId3"/>
              </a:rPr>
              <a:t>: Mírová dohoda na Ukrajině byla na stole, pohřbili ji Britové | Týdeník Hrot (tydenikhrot.cz)</a:t>
            </a:r>
            <a:endParaRPr lang="cs-CZ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Dohoda z 15.4.2022 „Dohoda o trvalé neutralitě a bezpečnostních zárukách Ukrajiny“: Podepsal ji vedoucí kyjevských vyjednavačů. O těch zárukách je tam 18 článků. Kromě toho je tam dodatek. Týká se to ozbrojených sil i dalších oblastí. Všechno je tam ošetřeno. Včetně počtu vojenských jednotek, vybavení a vojenského personálu. Tady ten dokument je. Je parafován. Podpis kyjevské delegace je tam. Dokument zavazuje Ukrajinu k tomu, že nebude usilovat o přidružení k Západu a NATO. Za to jí garantuje trvalou neutralitu. Jako garanti smlouvy jsou v preambuli uvedeny Spojené státy, Spojené království, Čína, Rusko a Francie. Rusko označilo stažení vojsk od Kyjeva za gesto dobré vůle, ukrajinská strana uvedla, že ruská armáda byla vytlačena tou ukrajinskou. 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Ukrajina podepsala dohodu o míru, po stažení ruské armády ji nedodržela. Putin ukázal dokument. Zásadní informaci okomentoval Andor Šándor | ŽivotvČesku.cz (zivotvcesku.cz)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8646-EA4E-4416-B7B6-D05F90A87CA9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096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Ruská vojska byla vytlačena od Kyjeva na začátku dubna 2022. Ukrajinské síly zahájily protiútoky, které vedly k osvobození oblastí kolem hlavního města, což bylo potvrzeno 2. dubna 2022</a:t>
            </a:r>
            <a:r>
              <a:rPr lang="cs-CZ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Toto je oficiální verze, neoficiální je skutečnost, že ruská vojska ustoupila na základě uzavřené smlouvy. Oficiální verze neodpovídá ochotě Ukrajiny souhlasit se smlouvou, která pro ni není výhodná!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7C99C-7D6B-42C4-A077-91A96767D863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70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Ukrajina,</a:t>
            </a:r>
            <a:r>
              <a:rPr lang="cs-CZ" baseline="0" dirty="0" smtClean="0"/>
              <a:t> sled událostí: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https://player.odycdn.com/api/v4/streams/free/P%C5%99%C3%AD%C4%8DinyV%C3%A1lkynaUkrajin%C4%9B/0f6f738213a1564240a107efef16b47/bb4308?fbclid=IwAR1uOwhzpm76h-KL4B6UPf-cIYrCTQ5EHvJGSeKa2d7fLgHfV96ycmUgebI</a:t>
            </a:r>
            <a:endParaRPr lang="cs-CZ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Fašizace společnosti: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https://www.pokec24.cz/nezarazene/fasismus-na-ukrajine-video/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8646-EA4E-4416-B7B6-D05F90A87CA9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51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8565-F6D8-4082-9CC1-6CD92ACDEC13}" type="datetime1">
              <a:rPr lang="cs-CZ" smtClean="0"/>
              <a:t>16.11.2024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46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A0F1-0ADF-4850-B32A-090F5AEBA0B0}" type="datetime1">
              <a:rPr lang="cs-CZ" smtClean="0"/>
              <a:t>16.11.2024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60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612F-C74E-4438-B9B0-5B976593ABD3}" type="datetime1">
              <a:rPr lang="cs-CZ" smtClean="0"/>
              <a:t>16.11.2024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92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A572-BC2E-4E51-9C03-C47504A989CC}" type="datetime1">
              <a:rPr lang="cs-CZ" smtClean="0"/>
              <a:t>16.11.2024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4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0B9F-ABC4-4DAA-BB24-DCE3249EB24C}" type="datetime1">
              <a:rPr lang="cs-CZ" smtClean="0"/>
              <a:t>16.11.2024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59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E9CF-69FC-46E6-AA59-129E0B6A1754}" type="datetime1">
              <a:rPr lang="cs-CZ" smtClean="0"/>
              <a:t>16.11.2024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37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DFC7-484B-45A5-B85A-E400ED7889BC}" type="datetime1">
              <a:rPr lang="cs-CZ" smtClean="0"/>
              <a:t>16.11.2024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17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116B-88D8-4EC4-87F1-2276272D941D}" type="datetime1">
              <a:rPr lang="cs-CZ" smtClean="0"/>
              <a:t>16.11.2024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56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CDDA-7504-48D4-8AF5-684EB338C2D1}" type="datetime1">
              <a:rPr lang="cs-CZ" smtClean="0"/>
              <a:t>16.11.2024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73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820-1AFC-4A0D-BB89-0EA351093D5C}" type="datetime1">
              <a:rPr lang="cs-CZ" smtClean="0"/>
              <a:t>16.11.2024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15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B5BB-A764-4185-9127-277196FE5A87}" type="datetime1">
              <a:rPr lang="cs-CZ" smtClean="0"/>
              <a:t>16.11.2024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5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F1FC1-5A7E-4909-80C1-0C3C5EFC499F}" type="datetime1">
              <a:rPr lang="cs-CZ" smtClean="0"/>
              <a:t>16.11.2024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157E3-3785-47AB-A382-204EB5110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43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18" Type="http://schemas.openxmlformats.org/officeDocument/2006/relationships/image" Target="../media/image9.png"/><Relationship Id="rId21" Type="http://schemas.openxmlformats.org/officeDocument/2006/relationships/image" Target="../media/image19.sv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2.png"/><Relationship Id="rId15" Type="http://schemas.openxmlformats.org/officeDocument/2006/relationships/image" Target="../media/image13.svg"/><Relationship Id="rId10" Type="http://schemas.openxmlformats.org/officeDocument/2006/relationships/image" Target="../media/image5.png"/><Relationship Id="rId19" Type="http://schemas.openxmlformats.org/officeDocument/2006/relationships/image" Target="../media/image17.sv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ct24.ceskatelevize.cz/clanek/svet/sovetsky-svaz-nebyl-na-vecne-casy-zanikl-na-den-presne-pred-ctvrt-stoletim-104534" TargetMode="External"/><Relationship Id="rId7" Type="http://schemas.openxmlformats.org/officeDocument/2006/relationships/slide" Target="slide2.xml"/><Relationship Id="rId2" Type="http://schemas.openxmlformats.org/officeDocument/2006/relationships/hyperlink" Target="https://mzv.gov.cz/file/673454/Proc_zkolaboval_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ct24.ceskatelevize.cz/clanek/svet/zmizely-strazce-socialismu-vznik-a-zanik-varsavske-smlouvy-v-obrazech-doby-49614" TargetMode="External"/><Relationship Id="rId4" Type="http://schemas.openxmlformats.org/officeDocument/2006/relationships/hyperlink" Target="https://www.ceskatelevize.cz/porady/10195164142-vypravej/13547-ve-stopach-doby/8267-doslo-k-zasadnim-zmenam-v-evropskych-zemich-sovetskeho-bloku-ceskoslovensku-madarsku-ndr-rumunsku-bulharsku-i-polsku/" TargetMode="External"/><Relationship Id="rId9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hyperlink" Target="https://www.newstream.cz/uploads/image/xxxxxxxxxxxthumbnail-image001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direct?event=video_description&amp;redir_token=QUFFLUhqbHBBR0RDM0JFYWJqbXFZOTRlZ1RGa012ME5LZ3xBQ3Jtc0trUDg3cTh6VV9RZG5aSHVBVU1TWTJJVEh1Y2s0QVdaT1EwUnFxaDd6bDcwNTk1TDNsWHI2LWdFLVFxUHpKMmJ1RzE3WXp6SV9OOHY3R0NLSGY2OHQxdmFMWTRUdkdKaG9tN1N1M3VCcTFlRTkwNjVWSQ&amp;q=https://cnn.iprima.cz/kovanda-eurozona-je-neudrzitelna-muze-se-sesypat-mincic-zminil-zasadni-podminku-vstupu-422320&amp;v=P675_lBZDbE" TargetMode="External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hyperlink" Target="https://www.newstream.cz/uploads/image/xxxtabulka.png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APROCHEM 2024</a:t>
            </a:r>
            <a:br>
              <a:rPr lang="cs-CZ" b="1" dirty="0" smtClean="0"/>
            </a:br>
            <a:r>
              <a:rPr lang="cs-CZ" sz="2800" b="1" dirty="0" smtClean="0"/>
              <a:t>Společnost a geopolitika z pohledu RM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Hustopeče u Brna</a:t>
            </a:r>
          </a:p>
          <a:p>
            <a:r>
              <a:rPr lang="cs-CZ" dirty="0" smtClean="0"/>
              <a:t>13.11 – 14.11.2024</a:t>
            </a:r>
          </a:p>
          <a:p>
            <a:endParaRPr lang="cs-CZ" dirty="0"/>
          </a:p>
        </p:txBody>
      </p:sp>
      <p:grpSp>
        <p:nvGrpSpPr>
          <p:cNvPr id="57" name="Skupina 56"/>
          <p:cNvGrpSpPr/>
          <p:nvPr/>
        </p:nvGrpSpPr>
        <p:grpSpPr>
          <a:xfrm>
            <a:off x="507744" y="732836"/>
            <a:ext cx="8062761" cy="5331946"/>
            <a:chOff x="507744" y="732836"/>
            <a:chExt cx="8062761" cy="5331946"/>
          </a:xfrm>
        </p:grpSpPr>
        <p:pic>
          <p:nvPicPr>
            <p:cNvPr id="58" name="Grafický objekt 3" descr="Zdvižená ruka">
              <a:extLst>
                <a:ext uri="{FF2B5EF4-FFF2-40B4-BE49-F238E27FC236}">
                  <a16:creationId xmlns="" xmlns:a16="http://schemas.microsoft.com/office/drawing/2014/main" id="{83FAFF53-18DF-41B4-9F5E-83B5DD685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24003" y="1256368"/>
              <a:ext cx="900113" cy="1200151"/>
            </a:xfrm>
            <a:prstGeom prst="rect">
              <a:avLst/>
            </a:prstGeom>
          </p:spPr>
        </p:pic>
        <p:grpSp>
          <p:nvGrpSpPr>
            <p:cNvPr id="59" name="Skupina 58">
              <a:extLst>
                <a:ext uri="{FF2B5EF4-FFF2-40B4-BE49-F238E27FC236}">
                  <a16:creationId xmlns="" xmlns:a16="http://schemas.microsoft.com/office/drawing/2014/main" id="{9542B627-93A7-475A-99DC-211CCB2DC688}"/>
                </a:ext>
              </a:extLst>
            </p:cNvPr>
            <p:cNvGrpSpPr/>
            <p:nvPr/>
          </p:nvGrpSpPr>
          <p:grpSpPr>
            <a:xfrm>
              <a:off x="1161970" y="1762825"/>
              <a:ext cx="995660" cy="862905"/>
              <a:chOff x="5432226" y="2889"/>
              <a:chExt cx="1327546" cy="862905"/>
            </a:xfrm>
          </p:grpSpPr>
          <p:sp>
            <p:nvSpPr>
              <p:cNvPr id="87" name="Obdélník: se zakulacenými rohy 5">
                <a:extLst>
                  <a:ext uri="{FF2B5EF4-FFF2-40B4-BE49-F238E27FC236}">
                    <a16:creationId xmlns="" xmlns:a16="http://schemas.microsoft.com/office/drawing/2014/main" id="{3093773D-E265-4DF7-8690-8FE814B01AFD}"/>
                  </a:ext>
                </a:extLst>
              </p:cNvPr>
              <p:cNvSpPr/>
              <p:nvPr/>
            </p:nvSpPr>
            <p:spPr>
              <a:xfrm>
                <a:off x="5432226" y="2889"/>
                <a:ext cx="1327546" cy="862905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8" name="Obdélník: se zakulacenými rohy 4">
                <a:extLst>
                  <a:ext uri="{FF2B5EF4-FFF2-40B4-BE49-F238E27FC236}">
                    <a16:creationId xmlns="" xmlns:a16="http://schemas.microsoft.com/office/drawing/2014/main" id="{AAAAED8B-7E07-4A3B-A4EA-1A497741330B}"/>
                  </a:ext>
                </a:extLst>
              </p:cNvPr>
              <p:cNvSpPr txBox="1"/>
              <p:nvPr/>
            </p:nvSpPr>
            <p:spPr>
              <a:xfrm>
                <a:off x="5474350" y="45013"/>
                <a:ext cx="1243298" cy="7786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200" dirty="0">
                    <a:solidFill>
                      <a:prstClr val="white"/>
                    </a:solidFill>
                  </a:rPr>
                  <a:t>GEOPOLITIKA</a:t>
                </a:r>
              </a:p>
            </p:txBody>
          </p:sp>
        </p:grpSp>
        <p:pic>
          <p:nvPicPr>
            <p:cNvPr id="60" name="Grafický objekt 7" descr="Svět">
              <a:extLst>
                <a:ext uri="{FF2B5EF4-FFF2-40B4-BE49-F238E27FC236}">
                  <a16:creationId xmlns="" xmlns:a16="http://schemas.microsoft.com/office/drawing/2014/main" id="{30BCDDB1-CE27-422A-BF02-6E9D171D9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7744" y="1736725"/>
              <a:ext cx="685800" cy="914400"/>
            </a:xfrm>
            <a:prstGeom prst="rect">
              <a:avLst/>
            </a:prstGeom>
          </p:spPr>
        </p:pic>
        <p:pic>
          <p:nvPicPr>
            <p:cNvPr id="61" name="Obrázek 60">
              <a:extLst>
                <a:ext uri="{FF2B5EF4-FFF2-40B4-BE49-F238E27FC236}">
                  <a16:creationId xmlns="" xmlns:a16="http://schemas.microsoft.com/office/drawing/2014/main" id="{F0225BFF-78E0-4CE5-BBC0-F447899BB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37492" y="828465"/>
              <a:ext cx="996782" cy="865707"/>
            </a:xfrm>
            <a:prstGeom prst="rect">
              <a:avLst/>
            </a:prstGeom>
          </p:spPr>
        </p:pic>
        <p:pic>
          <p:nvPicPr>
            <p:cNvPr id="62" name="Grafický objekt 9" descr="Částečně zataženo">
              <a:extLst>
                <a:ext uri="{FF2B5EF4-FFF2-40B4-BE49-F238E27FC236}">
                  <a16:creationId xmlns="" xmlns:a16="http://schemas.microsoft.com/office/drawing/2014/main" id="{E25640E7-5A2B-4CF1-BB49-124DD5726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357926" y="732836"/>
              <a:ext cx="685800" cy="914400"/>
            </a:xfrm>
            <a:prstGeom prst="rect">
              <a:avLst/>
            </a:prstGeom>
          </p:spPr>
        </p:pic>
        <p:pic>
          <p:nvPicPr>
            <p:cNvPr id="63" name="Grafický objekt 10" descr="Ozubená kola">
              <a:extLst>
                <a:ext uri="{FF2B5EF4-FFF2-40B4-BE49-F238E27FC236}">
                  <a16:creationId xmlns="" xmlns:a16="http://schemas.microsoft.com/office/drawing/2014/main" id="{9F6F01C3-345F-4702-837F-0DCAFBE5D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109728" y="760673"/>
              <a:ext cx="685800" cy="914400"/>
            </a:xfrm>
            <a:prstGeom prst="rect">
              <a:avLst/>
            </a:prstGeom>
          </p:spPr>
        </p:pic>
        <p:grpSp>
          <p:nvGrpSpPr>
            <p:cNvPr id="64" name="Skupina 63">
              <a:extLst>
                <a:ext uri="{FF2B5EF4-FFF2-40B4-BE49-F238E27FC236}">
                  <a16:creationId xmlns="" xmlns:a16="http://schemas.microsoft.com/office/drawing/2014/main" id="{8D00A7CD-2FB8-4618-9338-513D1CBE2531}"/>
                </a:ext>
              </a:extLst>
            </p:cNvPr>
            <p:cNvGrpSpPr/>
            <p:nvPr/>
          </p:nvGrpSpPr>
          <p:grpSpPr>
            <a:xfrm>
              <a:off x="5696626" y="826808"/>
              <a:ext cx="995660" cy="862905"/>
              <a:chOff x="3314683" y="5115089"/>
              <a:chExt cx="1327546" cy="862905"/>
            </a:xfrm>
          </p:grpSpPr>
          <p:sp>
            <p:nvSpPr>
              <p:cNvPr id="85" name="Obdélník: se zakulacenými rohy 12">
                <a:extLst>
                  <a:ext uri="{FF2B5EF4-FFF2-40B4-BE49-F238E27FC236}">
                    <a16:creationId xmlns="" xmlns:a16="http://schemas.microsoft.com/office/drawing/2014/main" id="{FB8DBF07-AD28-4CB9-85BC-E28DBC96A06F}"/>
                  </a:ext>
                </a:extLst>
              </p:cNvPr>
              <p:cNvSpPr/>
              <p:nvPr/>
            </p:nvSpPr>
            <p:spPr>
              <a:xfrm>
                <a:off x="3314683" y="5115089"/>
                <a:ext cx="1327546" cy="86290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6" name="Obdélník: se zakulacenými rohy 4">
                <a:extLst>
                  <a:ext uri="{FF2B5EF4-FFF2-40B4-BE49-F238E27FC236}">
                    <a16:creationId xmlns="" xmlns:a16="http://schemas.microsoft.com/office/drawing/2014/main" id="{EF944C7E-7C42-4B0C-878F-74C819383793}"/>
                  </a:ext>
                </a:extLst>
              </p:cNvPr>
              <p:cNvSpPr txBox="1"/>
              <p:nvPr/>
            </p:nvSpPr>
            <p:spPr>
              <a:xfrm>
                <a:off x="3356807" y="5157213"/>
                <a:ext cx="1243298" cy="7786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200" dirty="0">
                    <a:solidFill>
                      <a:prstClr val="white"/>
                    </a:solidFill>
                  </a:rPr>
                  <a:t>EKONOMIKA </a:t>
                </a:r>
              </a:p>
            </p:txBody>
          </p:sp>
        </p:grpSp>
        <p:pic>
          <p:nvPicPr>
            <p:cNvPr id="65" name="Grafický objekt 14" descr="Kompas na mapě">
              <a:extLst>
                <a:ext uri="{FF2B5EF4-FFF2-40B4-BE49-F238E27FC236}">
                  <a16:creationId xmlns="" xmlns:a16="http://schemas.microsoft.com/office/drawing/2014/main" id="{FA177EBB-7C32-4D46-AE71-C2A860677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951104" y="1762472"/>
              <a:ext cx="685800" cy="914400"/>
            </a:xfrm>
            <a:prstGeom prst="rect">
              <a:avLst/>
            </a:prstGeom>
          </p:spPr>
        </p:pic>
        <p:grpSp>
          <p:nvGrpSpPr>
            <p:cNvPr id="66" name="Skupina 65">
              <a:extLst>
                <a:ext uri="{FF2B5EF4-FFF2-40B4-BE49-F238E27FC236}">
                  <a16:creationId xmlns="" xmlns:a16="http://schemas.microsoft.com/office/drawing/2014/main" id="{24A7841D-49FE-46CC-96A5-9ED0BAF5158C}"/>
                </a:ext>
              </a:extLst>
            </p:cNvPr>
            <p:cNvGrpSpPr/>
            <p:nvPr/>
          </p:nvGrpSpPr>
          <p:grpSpPr>
            <a:xfrm>
              <a:off x="7574845" y="1814320"/>
              <a:ext cx="995660" cy="862905"/>
              <a:chOff x="5432226" y="5992204"/>
              <a:chExt cx="1327546" cy="862905"/>
            </a:xfrm>
          </p:grpSpPr>
          <p:sp>
            <p:nvSpPr>
              <p:cNvPr id="83" name="Obdélník: se zakulacenými rohy 16">
                <a:extLst>
                  <a:ext uri="{FF2B5EF4-FFF2-40B4-BE49-F238E27FC236}">
                    <a16:creationId xmlns="" xmlns:a16="http://schemas.microsoft.com/office/drawing/2014/main" id="{3F8C5BAB-8C3E-4E4A-9704-655717B29D91}"/>
                  </a:ext>
                </a:extLst>
              </p:cNvPr>
              <p:cNvSpPr/>
              <p:nvPr/>
            </p:nvSpPr>
            <p:spPr>
              <a:xfrm>
                <a:off x="5432226" y="5992204"/>
                <a:ext cx="1327546" cy="862905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4" name="Obdélník: se zakulacenými rohy 4">
                <a:extLst>
                  <a:ext uri="{FF2B5EF4-FFF2-40B4-BE49-F238E27FC236}">
                    <a16:creationId xmlns="" xmlns:a16="http://schemas.microsoft.com/office/drawing/2014/main" id="{9CAD44DA-30AD-47AE-8FDC-AF083F4602DD}"/>
                  </a:ext>
                </a:extLst>
              </p:cNvPr>
              <p:cNvSpPr txBox="1"/>
              <p:nvPr/>
            </p:nvSpPr>
            <p:spPr>
              <a:xfrm>
                <a:off x="5474350" y="6034328"/>
                <a:ext cx="1243298" cy="7786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200" dirty="0">
                    <a:solidFill>
                      <a:prstClr val="white"/>
                    </a:solidFill>
                  </a:rPr>
                  <a:t>ARMÁDA &amp; </a:t>
                </a:r>
                <a:r>
                  <a:rPr lang="cs-CZ" sz="1200" dirty="0" err="1">
                    <a:solidFill>
                      <a:prstClr val="white"/>
                    </a:solidFill>
                  </a:rPr>
                  <a:t>represní</a:t>
                </a:r>
                <a:r>
                  <a:rPr lang="cs-CZ" sz="1200" dirty="0">
                    <a:solidFill>
                      <a:prstClr val="white"/>
                    </a:solidFill>
                  </a:rPr>
                  <a:t> složky</a:t>
                </a:r>
              </a:p>
            </p:txBody>
          </p:sp>
        </p:grpSp>
        <p:pic>
          <p:nvPicPr>
            <p:cNvPr id="67" name="Grafický objekt 19" descr="Recyklace">
              <a:extLst>
                <a:ext uri="{FF2B5EF4-FFF2-40B4-BE49-F238E27FC236}">
                  <a16:creationId xmlns="" xmlns:a16="http://schemas.microsoft.com/office/drawing/2014/main" id="{7B1C21FF-6B8B-4653-B7B8-DC2ABFD50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526959" y="3864339"/>
              <a:ext cx="685800" cy="914400"/>
            </a:xfrm>
            <a:prstGeom prst="rect">
              <a:avLst/>
            </a:prstGeom>
          </p:spPr>
        </p:pic>
        <p:grpSp>
          <p:nvGrpSpPr>
            <p:cNvPr id="68" name="Skupina 67">
              <a:extLst>
                <a:ext uri="{FF2B5EF4-FFF2-40B4-BE49-F238E27FC236}">
                  <a16:creationId xmlns="" xmlns:a16="http://schemas.microsoft.com/office/drawing/2014/main" id="{514605F9-F04D-4630-A684-422A39D551CA}"/>
                </a:ext>
              </a:extLst>
            </p:cNvPr>
            <p:cNvGrpSpPr/>
            <p:nvPr/>
          </p:nvGrpSpPr>
          <p:grpSpPr>
            <a:xfrm>
              <a:off x="7245881" y="3922766"/>
              <a:ext cx="1218651" cy="946394"/>
              <a:chOff x="8426883" y="2997547"/>
              <a:chExt cx="1357737" cy="862905"/>
            </a:xfrm>
          </p:grpSpPr>
          <p:sp>
            <p:nvSpPr>
              <p:cNvPr id="81" name="Obdélník: se zakulacenými rohy 22">
                <a:extLst>
                  <a:ext uri="{FF2B5EF4-FFF2-40B4-BE49-F238E27FC236}">
                    <a16:creationId xmlns="" xmlns:a16="http://schemas.microsoft.com/office/drawing/2014/main" id="{361DD526-35B9-4DBF-BBAD-A1C70B5B10D1}"/>
                  </a:ext>
                </a:extLst>
              </p:cNvPr>
              <p:cNvSpPr/>
              <p:nvPr/>
            </p:nvSpPr>
            <p:spPr>
              <a:xfrm>
                <a:off x="8426883" y="2997547"/>
                <a:ext cx="1327546" cy="862905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Obdélník: se zakulacenými rohy 4">
                <a:extLst>
                  <a:ext uri="{FF2B5EF4-FFF2-40B4-BE49-F238E27FC236}">
                    <a16:creationId xmlns="" xmlns:a16="http://schemas.microsoft.com/office/drawing/2014/main" id="{6EB8B8CB-0F32-4604-9F24-CDABACE713D2}"/>
                  </a:ext>
                </a:extLst>
              </p:cNvPr>
              <p:cNvSpPr txBox="1"/>
              <p:nvPr/>
            </p:nvSpPr>
            <p:spPr>
              <a:xfrm>
                <a:off x="8541322" y="3023797"/>
                <a:ext cx="1243298" cy="7786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200" cap="all" dirty="0">
                    <a:solidFill>
                      <a:prstClr val="white"/>
                    </a:solidFill>
                  </a:rPr>
                  <a:t>Surovinové a</a:t>
                </a:r>
                <a:br>
                  <a:rPr lang="cs-CZ" sz="1200" cap="all" dirty="0">
                    <a:solidFill>
                      <a:prstClr val="white"/>
                    </a:solidFill>
                  </a:rPr>
                </a:br>
                <a:r>
                  <a:rPr lang="cs-CZ" sz="1200" cap="all" dirty="0">
                    <a:solidFill>
                      <a:prstClr val="white"/>
                    </a:solidFill>
                  </a:rPr>
                  <a:t> energetické  zdroje</a:t>
                </a:r>
                <a:endParaRPr lang="cs-CZ" sz="12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9" name="Skupina 68">
              <a:extLst>
                <a:ext uri="{FF2B5EF4-FFF2-40B4-BE49-F238E27FC236}">
                  <a16:creationId xmlns="" xmlns:a16="http://schemas.microsoft.com/office/drawing/2014/main" id="{79F4C918-C9D7-4C27-8555-742EE1EF500A}"/>
                </a:ext>
              </a:extLst>
            </p:cNvPr>
            <p:cNvGrpSpPr/>
            <p:nvPr/>
          </p:nvGrpSpPr>
          <p:grpSpPr>
            <a:xfrm>
              <a:off x="5594485" y="5137857"/>
              <a:ext cx="995660" cy="862905"/>
              <a:chOff x="7549768" y="5115089"/>
              <a:chExt cx="1327546" cy="862905"/>
            </a:xfrm>
            <a:solidFill>
              <a:srgbClr val="FFC000"/>
            </a:solidFill>
          </p:grpSpPr>
          <p:sp>
            <p:nvSpPr>
              <p:cNvPr id="79" name="Obdélník: se zakulacenými rohy 25">
                <a:extLst>
                  <a:ext uri="{FF2B5EF4-FFF2-40B4-BE49-F238E27FC236}">
                    <a16:creationId xmlns="" xmlns:a16="http://schemas.microsoft.com/office/drawing/2014/main" id="{D15A70CE-48D5-489A-8397-041BA63F7DBC}"/>
                  </a:ext>
                </a:extLst>
              </p:cNvPr>
              <p:cNvSpPr/>
              <p:nvPr/>
            </p:nvSpPr>
            <p:spPr>
              <a:xfrm>
                <a:off x="7549768" y="5115089"/>
                <a:ext cx="1327546" cy="862905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0" name="Obdélník: se zakulacenými rohy 4">
                <a:extLst>
                  <a:ext uri="{FF2B5EF4-FFF2-40B4-BE49-F238E27FC236}">
                    <a16:creationId xmlns="" xmlns:a16="http://schemas.microsoft.com/office/drawing/2014/main" id="{0381E24F-A9A6-4D32-8C86-C40F92111C6A}"/>
                  </a:ext>
                </a:extLst>
              </p:cNvPr>
              <p:cNvSpPr txBox="1"/>
              <p:nvPr/>
            </p:nvSpPr>
            <p:spPr>
              <a:xfrm>
                <a:off x="7591892" y="5157213"/>
                <a:ext cx="1243298" cy="77865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200" dirty="0">
                    <a:solidFill>
                      <a:srgbClr val="002060"/>
                    </a:solidFill>
                  </a:rPr>
                  <a:t>SOCIÁLNÍ</a:t>
                </a:r>
                <a:r>
                  <a:rPr lang="cs-CZ" sz="1200" dirty="0">
                    <a:solidFill>
                      <a:prstClr val="white"/>
                    </a:solidFill>
                  </a:rPr>
                  <a:t> </a:t>
                </a:r>
                <a:r>
                  <a:rPr lang="cs-CZ" sz="1200" dirty="0">
                    <a:solidFill>
                      <a:srgbClr val="002060"/>
                    </a:solidFill>
                  </a:rPr>
                  <a:t>ROVNOVÁHA</a:t>
                </a:r>
              </a:p>
            </p:txBody>
          </p:sp>
        </p:grpSp>
        <p:pic>
          <p:nvPicPr>
            <p:cNvPr id="70" name="Grafický objekt 20" descr="Uživatelé">
              <a:extLst>
                <a:ext uri="{FF2B5EF4-FFF2-40B4-BE49-F238E27FC236}">
                  <a16:creationId xmlns="" xmlns:a16="http://schemas.microsoft.com/office/drawing/2014/main" id="{94E07355-48C8-4F6E-B224-5C18AE1A8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893659" y="5150382"/>
              <a:ext cx="685800" cy="914400"/>
            </a:xfrm>
            <a:prstGeom prst="rect">
              <a:avLst/>
            </a:prstGeom>
          </p:spPr>
        </p:pic>
        <p:pic>
          <p:nvPicPr>
            <p:cNvPr id="71" name="Grafický objekt 27" descr="Atom">
              <a:extLst>
                <a:ext uri="{FF2B5EF4-FFF2-40B4-BE49-F238E27FC236}">
                  <a16:creationId xmlns="" xmlns:a16="http://schemas.microsoft.com/office/drawing/2014/main" id="{903F6312-80C2-486A-89A1-A76EEAB49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79992" y="3843528"/>
              <a:ext cx="685800" cy="914400"/>
            </a:xfrm>
            <a:prstGeom prst="rect">
              <a:avLst/>
            </a:prstGeom>
          </p:spPr>
        </p:pic>
        <p:grpSp>
          <p:nvGrpSpPr>
            <p:cNvPr id="72" name="Skupina 71">
              <a:extLst>
                <a:ext uri="{FF2B5EF4-FFF2-40B4-BE49-F238E27FC236}">
                  <a16:creationId xmlns="" xmlns:a16="http://schemas.microsoft.com/office/drawing/2014/main" id="{1EBC4EF9-768D-4B7B-AA98-B5E37A20292F}"/>
                </a:ext>
              </a:extLst>
            </p:cNvPr>
            <p:cNvGrpSpPr/>
            <p:nvPr/>
          </p:nvGrpSpPr>
          <p:grpSpPr>
            <a:xfrm>
              <a:off x="1628206" y="3880642"/>
              <a:ext cx="995660" cy="862905"/>
              <a:chOff x="3314683" y="880004"/>
              <a:chExt cx="1327546" cy="862905"/>
            </a:xfrm>
          </p:grpSpPr>
          <p:sp>
            <p:nvSpPr>
              <p:cNvPr id="77" name="Obdélník: se zakulacenými rohy 29">
                <a:extLst>
                  <a:ext uri="{FF2B5EF4-FFF2-40B4-BE49-F238E27FC236}">
                    <a16:creationId xmlns="" xmlns:a16="http://schemas.microsoft.com/office/drawing/2014/main" id="{9248CDCA-E334-4923-AE4A-8BA587D07572}"/>
                  </a:ext>
                </a:extLst>
              </p:cNvPr>
              <p:cNvSpPr/>
              <p:nvPr/>
            </p:nvSpPr>
            <p:spPr>
              <a:xfrm>
                <a:off x="3314683" y="880004"/>
                <a:ext cx="1327546" cy="862905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8" name="Obdélník: se zakulacenými rohy 4">
                <a:extLst>
                  <a:ext uri="{FF2B5EF4-FFF2-40B4-BE49-F238E27FC236}">
                    <a16:creationId xmlns="" xmlns:a16="http://schemas.microsoft.com/office/drawing/2014/main" id="{52866775-51B5-4A83-A43A-886E0A8B62EB}"/>
                  </a:ext>
                </a:extLst>
              </p:cNvPr>
              <p:cNvSpPr txBox="1"/>
              <p:nvPr/>
            </p:nvSpPr>
            <p:spPr>
              <a:xfrm>
                <a:off x="3356807" y="922128"/>
                <a:ext cx="1243298" cy="7786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200" dirty="0" err="1">
                    <a:solidFill>
                      <a:prstClr val="white"/>
                    </a:solidFill>
                  </a:rPr>
                  <a:t>VaVaI</a:t>
                </a:r>
                <a:endParaRPr lang="cs-CZ" sz="12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3" name="Skupina 72">
              <a:extLst>
                <a:ext uri="{FF2B5EF4-FFF2-40B4-BE49-F238E27FC236}">
                  <a16:creationId xmlns="" xmlns:a16="http://schemas.microsoft.com/office/drawing/2014/main" id="{18311EFC-26EB-4DA7-950C-61E16A43F12E}"/>
                </a:ext>
              </a:extLst>
            </p:cNvPr>
            <p:cNvGrpSpPr/>
            <p:nvPr/>
          </p:nvGrpSpPr>
          <p:grpSpPr>
            <a:xfrm>
              <a:off x="3427561" y="5112994"/>
              <a:ext cx="995660" cy="862905"/>
              <a:chOff x="2437568" y="2997547"/>
              <a:chExt cx="1327546" cy="862905"/>
            </a:xfrm>
          </p:grpSpPr>
          <p:sp>
            <p:nvSpPr>
              <p:cNvPr id="75" name="Obdélník: se zakulacenými rohy 35">
                <a:extLst>
                  <a:ext uri="{FF2B5EF4-FFF2-40B4-BE49-F238E27FC236}">
                    <a16:creationId xmlns="" xmlns:a16="http://schemas.microsoft.com/office/drawing/2014/main" id="{BFFC6690-E998-48E2-B527-04D4F3AA4609}"/>
                  </a:ext>
                </a:extLst>
              </p:cNvPr>
              <p:cNvSpPr/>
              <p:nvPr/>
            </p:nvSpPr>
            <p:spPr>
              <a:xfrm>
                <a:off x="2437568" y="2997547"/>
                <a:ext cx="1327546" cy="862905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 useBgFill="1">
            <p:nvSpPr>
              <p:cNvPr id="76" name="Obdélník: se zakulacenými rohy 4">
                <a:extLst>
                  <a:ext uri="{FF2B5EF4-FFF2-40B4-BE49-F238E27FC236}">
                    <a16:creationId xmlns="" xmlns:a16="http://schemas.microsoft.com/office/drawing/2014/main" id="{E8BD00D9-3A22-4C4A-A399-EC00DEC62CEF}"/>
                  </a:ext>
                </a:extLst>
              </p:cNvPr>
              <p:cNvSpPr txBox="1"/>
              <p:nvPr/>
            </p:nvSpPr>
            <p:spPr>
              <a:xfrm>
                <a:off x="2479692" y="3039671"/>
                <a:ext cx="1243298" cy="7786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200" dirty="0">
                    <a:solidFill>
                      <a:srgbClr val="002060"/>
                    </a:solidFill>
                  </a:rPr>
                  <a:t>KRITICKÁ INFRASTRUKTURA</a:t>
                </a:r>
              </a:p>
            </p:txBody>
          </p:sp>
        </p:grpSp>
        <p:pic>
          <p:nvPicPr>
            <p:cNvPr id="74" name="Zástupný symbol pro obsah 7" descr="Vlak">
              <a:extLst>
                <a:ext uri="{FF2B5EF4-FFF2-40B4-BE49-F238E27FC236}">
                  <a16:creationId xmlns="" xmlns:a16="http://schemas.microsoft.com/office/drawing/2014/main" id="{B5533003-9CC0-436B-8061-9994A896E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2838596" y="5115488"/>
              <a:ext cx="685800" cy="914400"/>
            </a:xfrm>
            <a:prstGeom prst="rect">
              <a:avLst/>
            </a:prstGeom>
          </p:spPr>
        </p:pic>
      </p:grp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6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Doporučení na národní úrovni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Nejsme demokratickou </a:t>
            </a:r>
            <a:r>
              <a:rPr lang="cs-CZ" dirty="0" smtClean="0"/>
              <a:t>společností, demokratické principy musí být obnoveny</a:t>
            </a:r>
          </a:p>
          <a:p>
            <a:r>
              <a:rPr lang="cs-CZ" b="1" dirty="0" smtClean="0"/>
              <a:t>Progresivismus</a:t>
            </a:r>
            <a:r>
              <a:rPr lang="cs-CZ" dirty="0" smtClean="0"/>
              <a:t> je pro českou </a:t>
            </a:r>
            <a:r>
              <a:rPr lang="cs-CZ" dirty="0"/>
              <a:t>společnost i </a:t>
            </a:r>
            <a:r>
              <a:rPr lang="cs-CZ" dirty="0" smtClean="0"/>
              <a:t>ekonomiku zhoubný</a:t>
            </a:r>
          </a:p>
          <a:p>
            <a:r>
              <a:rPr lang="cs-CZ" b="1" dirty="0" smtClean="0"/>
              <a:t>Kvalita vládnutí </a:t>
            </a:r>
            <a:r>
              <a:rPr lang="cs-CZ" dirty="0" smtClean="0"/>
              <a:t>ničí ekonomiku, urychleně řešit</a:t>
            </a:r>
          </a:p>
          <a:p>
            <a:r>
              <a:rPr lang="cs-CZ" b="1" dirty="0" smtClean="0"/>
              <a:t>Ekonomika</a:t>
            </a:r>
            <a:r>
              <a:rPr lang="cs-CZ" dirty="0" smtClean="0"/>
              <a:t> musí být decentralizována, zbavena byrokratického omezení, dotační politiky a zelené ideologie</a:t>
            </a:r>
          </a:p>
          <a:p>
            <a:r>
              <a:rPr lang="cs-CZ" dirty="0" smtClean="0"/>
              <a:t>Musí být obnoveno </a:t>
            </a:r>
            <a:r>
              <a:rPr lang="cs-CZ" b="1" dirty="0" smtClean="0"/>
              <a:t>kvalitní klasické vzdělávání </a:t>
            </a:r>
            <a:r>
              <a:rPr lang="cs-CZ" dirty="0" smtClean="0"/>
              <a:t>podporou kritického myšlení 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10</a:t>
            </a:fld>
            <a:endParaRPr lang="cs-CZ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960006" y="1070307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11792" y="1002432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Doporučení na mezinárodní úrovni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130" y="177281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Evropský prostor se musí stát </a:t>
            </a:r>
            <a:r>
              <a:rPr lang="cs-CZ" b="1" dirty="0" smtClean="0"/>
              <a:t>neutrálním</a:t>
            </a:r>
          </a:p>
          <a:p>
            <a:r>
              <a:rPr lang="cs-CZ" dirty="0" smtClean="0"/>
              <a:t>EU se musí být </a:t>
            </a:r>
            <a:r>
              <a:rPr lang="cs-CZ" b="1" dirty="0" smtClean="0"/>
              <a:t>suverénní</a:t>
            </a:r>
            <a:r>
              <a:rPr lang="cs-CZ" dirty="0" smtClean="0"/>
              <a:t>, konkurenceschopnou ekonomikou na bázi </a:t>
            </a:r>
            <a:r>
              <a:rPr lang="cs-CZ" b="1" dirty="0" smtClean="0"/>
              <a:t>volného trhu</a:t>
            </a:r>
            <a:r>
              <a:rPr lang="cs-CZ" dirty="0" smtClean="0"/>
              <a:t>, bez administrativních bariér a zátěží, </a:t>
            </a:r>
            <a:r>
              <a:rPr lang="cs-CZ" dirty="0"/>
              <a:t>rovnoprávnosti svých </a:t>
            </a:r>
            <a:r>
              <a:rPr lang="cs-CZ" dirty="0" smtClean="0"/>
              <a:t>členů, respektu k národní identitě</a:t>
            </a:r>
          </a:p>
          <a:p>
            <a:r>
              <a:rPr lang="cs-CZ" dirty="0" smtClean="0"/>
              <a:t>EU musí </a:t>
            </a:r>
            <a:r>
              <a:rPr lang="cs-CZ" b="1" dirty="0" smtClean="0"/>
              <a:t>oprostit</a:t>
            </a:r>
            <a:r>
              <a:rPr lang="cs-CZ" dirty="0" smtClean="0"/>
              <a:t> od liberální ideologie, </a:t>
            </a:r>
            <a:r>
              <a:rPr lang="cs-CZ" dirty="0" err="1" smtClean="0"/>
              <a:t>přeregulovanosti</a:t>
            </a:r>
            <a:r>
              <a:rPr lang="cs-CZ" dirty="0" smtClean="0"/>
              <a:t>, dotační ekonomiky, vrátit se k původním myšlenkám jednotného trhu</a:t>
            </a:r>
          </a:p>
          <a:p>
            <a:r>
              <a:rPr lang="cs-CZ" dirty="0" smtClean="0"/>
              <a:t>Mezinárodní vztahy založené na suverénním partnerství a </a:t>
            </a:r>
            <a:r>
              <a:rPr lang="cs-CZ" b="1" dirty="0" smtClean="0"/>
              <a:t>politiky všech azimutů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11</a:t>
            </a:fld>
            <a:endParaRPr lang="cs-CZ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960006" y="1070307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11792" y="1002432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2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Příloha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Společnost a geopolitika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12</a:t>
            </a:fld>
            <a:endParaRPr lang="cs-CZ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420464" y="49798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72250" y="430114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9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Bidermanova</a:t>
            </a:r>
            <a:r>
              <a:rPr lang="cs-CZ" b="1" dirty="0" smtClean="0"/>
              <a:t> tabulka ovládnutí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1. </a:t>
            </a:r>
            <a:r>
              <a:rPr lang="cs-CZ" b="1" dirty="0" smtClean="0"/>
              <a:t>Izolace: </a:t>
            </a:r>
            <a:r>
              <a:rPr lang="cs-CZ" dirty="0" smtClean="0"/>
              <a:t>odstranění schopnosti odporovat</a:t>
            </a:r>
          </a:p>
          <a:p>
            <a:pPr marL="0" indent="0">
              <a:buNone/>
            </a:pPr>
            <a:r>
              <a:rPr lang="cs-CZ" b="1" dirty="0"/>
              <a:t>2. Monopolizace </a:t>
            </a:r>
            <a:r>
              <a:rPr lang="cs-CZ" b="1" dirty="0" smtClean="0"/>
              <a:t>chápání: </a:t>
            </a:r>
            <a:r>
              <a:rPr lang="cs-CZ" dirty="0" smtClean="0"/>
              <a:t>zaměření </a:t>
            </a:r>
            <a:r>
              <a:rPr lang="cs-CZ" dirty="0"/>
              <a:t>pozornosti pouze na vybrané </a:t>
            </a:r>
            <a:r>
              <a:rPr lang="cs-CZ" dirty="0" smtClean="0"/>
              <a:t>náměty</a:t>
            </a:r>
          </a:p>
          <a:p>
            <a:pPr marL="0" indent="0">
              <a:buNone/>
            </a:pPr>
            <a:r>
              <a:rPr lang="cs-CZ" b="1" dirty="0"/>
              <a:t>3. Záměrně způsobené vyčerpání a </a:t>
            </a:r>
            <a:r>
              <a:rPr lang="cs-CZ" b="1" dirty="0" err="1" smtClean="0"/>
              <a:t>debilizace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/>
              <a:t>4. </a:t>
            </a:r>
            <a:r>
              <a:rPr lang="cs-CZ" b="1" dirty="0" smtClean="0"/>
              <a:t>Výhrůžky: </a:t>
            </a:r>
            <a:r>
              <a:rPr lang="cs-CZ" dirty="0" smtClean="0"/>
              <a:t>např. nošení roušek</a:t>
            </a:r>
          </a:p>
          <a:p>
            <a:pPr marL="0" indent="0">
              <a:buNone/>
            </a:pPr>
            <a:r>
              <a:rPr lang="cs-CZ" b="1" dirty="0"/>
              <a:t>5. Občasné </a:t>
            </a:r>
            <a:r>
              <a:rPr lang="cs-CZ" b="1" dirty="0" smtClean="0"/>
              <a:t>uvolnění: </a:t>
            </a:r>
            <a:r>
              <a:rPr lang="cs-CZ" dirty="0" smtClean="0"/>
              <a:t>dočasné </a:t>
            </a:r>
            <a:r>
              <a:rPr lang="cs-CZ" dirty="0"/>
              <a:t>zmírnění </a:t>
            </a:r>
            <a:r>
              <a:rPr lang="cs-CZ" dirty="0" smtClean="0"/>
              <a:t>požadavků</a:t>
            </a:r>
          </a:p>
          <a:p>
            <a:pPr marL="0" indent="0">
              <a:buNone/>
            </a:pPr>
            <a:r>
              <a:rPr lang="cs-CZ" b="1" dirty="0"/>
              <a:t>6. Ukazování všemocnosti a </a:t>
            </a:r>
            <a:r>
              <a:rPr lang="cs-CZ" b="1" dirty="0" smtClean="0"/>
              <a:t>vševědoucnosti</a:t>
            </a:r>
          </a:p>
          <a:p>
            <a:pPr marL="0" indent="0">
              <a:buNone/>
            </a:pPr>
            <a:r>
              <a:rPr lang="cs-CZ" b="1" dirty="0"/>
              <a:t>7. </a:t>
            </a:r>
            <a:r>
              <a:rPr lang="cs-CZ" b="1" dirty="0" smtClean="0"/>
              <a:t>Ponižování</a:t>
            </a:r>
          </a:p>
          <a:p>
            <a:pPr marL="0" indent="0">
              <a:buNone/>
            </a:pPr>
            <a:r>
              <a:rPr lang="cs-CZ" b="1" dirty="0"/>
              <a:t>8. Vyžadování něčeho nesmyslného a nedůležitého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13</a:t>
            </a:fld>
            <a:endParaRPr lang="cs-CZ"/>
          </a:p>
        </p:txBody>
      </p:sp>
      <p:sp>
        <p:nvSpPr>
          <p:cNvPr id="6" name="Obdélník: se zakulacenými rohy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815990" y="1070307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7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67776" y="1002432"/>
            <a:ext cx="685800" cy="9144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</p:spTree>
    <p:extLst>
      <p:ext uri="{BB962C8B-B14F-4D97-AF65-F5344CB8AC3E}">
        <p14:creationId xmlns:p14="http://schemas.microsoft.com/office/powerpoint/2010/main" val="1701505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Oligarchická demokracie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131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Liberální </a:t>
            </a:r>
            <a:r>
              <a:rPr lang="cs-CZ" b="1" dirty="0"/>
              <a:t>demokracie</a:t>
            </a:r>
            <a:r>
              <a:rPr lang="cs-CZ" dirty="0"/>
              <a:t> je založena na principech svobodných a spravedlivých voleb, </a:t>
            </a:r>
            <a:r>
              <a:rPr lang="cs-CZ" dirty="0" smtClean="0"/>
              <a:t>ochraně </a:t>
            </a:r>
            <a:r>
              <a:rPr lang="cs-CZ" dirty="0"/>
              <a:t>lidských </a:t>
            </a:r>
            <a:r>
              <a:rPr lang="cs-CZ" smtClean="0"/>
              <a:t>práv menšin, </a:t>
            </a:r>
            <a:r>
              <a:rPr lang="cs-CZ" dirty="0" smtClean="0"/>
              <a:t>dělbě </a:t>
            </a:r>
            <a:r>
              <a:rPr lang="cs-CZ" dirty="0"/>
              <a:t>moci a právního </a:t>
            </a:r>
            <a:r>
              <a:rPr lang="cs-CZ" dirty="0" smtClean="0"/>
              <a:t>státu</a:t>
            </a:r>
          </a:p>
          <a:p>
            <a:r>
              <a:rPr lang="cs-CZ" b="1" dirty="0"/>
              <a:t>Oligarchie</a:t>
            </a:r>
            <a:r>
              <a:rPr lang="cs-CZ" dirty="0"/>
              <a:t> </a:t>
            </a:r>
            <a:r>
              <a:rPr lang="cs-CZ" dirty="0" smtClean="0"/>
              <a:t>je vládou </a:t>
            </a:r>
            <a:r>
              <a:rPr lang="cs-CZ" dirty="0"/>
              <a:t>malé skupiny lidí, kteří mají značnou moc a vliv, často díky svému bohatství, rodinným vazbám nebo politickým </a:t>
            </a:r>
            <a:r>
              <a:rPr lang="cs-CZ" dirty="0" smtClean="0"/>
              <a:t>kontaktům</a:t>
            </a:r>
          </a:p>
          <a:p>
            <a:r>
              <a:rPr lang="cs-CZ" b="1" dirty="0" smtClean="0"/>
              <a:t>“</a:t>
            </a:r>
            <a:r>
              <a:rPr lang="cs-CZ" b="1" dirty="0"/>
              <a:t>oligarchická demokracie”</a:t>
            </a:r>
            <a:r>
              <a:rPr lang="cs-CZ" dirty="0"/>
              <a:t> nebo </a:t>
            </a:r>
            <a:r>
              <a:rPr lang="cs-CZ" b="1" dirty="0"/>
              <a:t>"elitní </a:t>
            </a:r>
            <a:r>
              <a:rPr lang="cs-CZ" b="1" dirty="0" smtClean="0"/>
              <a:t>demokracie„: </a:t>
            </a:r>
            <a:r>
              <a:rPr lang="cs-CZ" dirty="0"/>
              <a:t>formálně demokratické instituce a procesy existují, ale skutečná moc je soustředěna v rukou malé elity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14</a:t>
            </a:fld>
            <a:endParaRPr lang="cs-CZ"/>
          </a:p>
        </p:txBody>
      </p:sp>
      <p:sp>
        <p:nvSpPr>
          <p:cNvPr id="6" name="Obdélník: se zakulacenými rohy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8104022" y="926291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7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55808" y="858416"/>
            <a:ext cx="685800" cy="9144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</p:spTree>
    <p:extLst>
      <p:ext uri="{BB962C8B-B14F-4D97-AF65-F5344CB8AC3E}">
        <p14:creationId xmlns:p14="http://schemas.microsoft.com/office/powerpoint/2010/main" val="1052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Demokracie v pojetí </a:t>
            </a:r>
            <a:r>
              <a:rPr lang="cs-CZ" b="1" dirty="0" err="1" smtClean="0"/>
              <a:t>Orwella</a:t>
            </a:r>
            <a:r>
              <a:rPr lang="cs-CZ" b="1" dirty="0" smtClean="0"/>
              <a:t>/Huxley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cap="all" dirty="0"/>
              <a:t>NEIL POSTMAN, </a:t>
            </a:r>
            <a:r>
              <a:rPr lang="cs-CZ" dirty="0"/>
              <a:t>spisovatel:</a:t>
            </a:r>
            <a:endParaRPr lang="cs-CZ" b="1" dirty="0" smtClean="0"/>
          </a:p>
          <a:p>
            <a:r>
              <a:rPr lang="cs-CZ" b="1" dirty="0" err="1" smtClean="0"/>
              <a:t>Orwell</a:t>
            </a:r>
            <a:r>
              <a:rPr lang="cs-CZ" b="1" dirty="0" smtClean="0"/>
              <a:t> </a:t>
            </a:r>
            <a:r>
              <a:rPr lang="cs-CZ" dirty="0"/>
              <a:t>se bál těch, kdo zakazují knihy</a:t>
            </a:r>
            <a:r>
              <a:rPr lang="cs-CZ" b="1" dirty="0"/>
              <a:t>. Huxley </a:t>
            </a:r>
            <a:r>
              <a:rPr lang="cs-CZ" dirty="0"/>
              <a:t>se bál toho, že nebude důvod knihy zakazovat, protože nebude nikdo, kdo by je chtěl číst. </a:t>
            </a:r>
            <a:endParaRPr lang="cs-CZ" dirty="0" smtClean="0"/>
          </a:p>
          <a:p>
            <a:r>
              <a:rPr lang="cs-CZ" b="1" dirty="0" err="1" smtClean="0"/>
              <a:t>Orwell</a:t>
            </a:r>
            <a:r>
              <a:rPr lang="cs-CZ" b="1" dirty="0" smtClean="0"/>
              <a:t> </a:t>
            </a:r>
            <a:r>
              <a:rPr lang="cs-CZ" dirty="0"/>
              <a:t>se bál těch, kdo nás chtějí zbavit informací. </a:t>
            </a:r>
            <a:r>
              <a:rPr lang="cs-CZ" b="1" dirty="0"/>
              <a:t>Huxley </a:t>
            </a:r>
            <a:r>
              <a:rPr lang="cs-CZ" dirty="0"/>
              <a:t>se bál těch, kdo nám nabídnou příliš mnoho informací a zatlačí nás do pasivity a egoismu.</a:t>
            </a:r>
            <a:r>
              <a:rPr lang="cs-CZ" b="1" dirty="0"/>
              <a:t> </a:t>
            </a:r>
            <a:endParaRPr lang="cs-CZ" b="1" dirty="0" smtClean="0"/>
          </a:p>
          <a:p>
            <a:r>
              <a:rPr lang="cs-CZ" b="1" dirty="0" err="1" smtClean="0"/>
              <a:t>Orwell</a:t>
            </a:r>
            <a:r>
              <a:rPr lang="cs-CZ" b="1" dirty="0" smtClean="0"/>
              <a:t> </a:t>
            </a:r>
            <a:r>
              <a:rPr lang="cs-CZ" dirty="0"/>
              <a:t>se bál, že před námi skryjí pravdu. </a:t>
            </a:r>
            <a:r>
              <a:rPr lang="cs-CZ" b="1" dirty="0"/>
              <a:t>Huxley </a:t>
            </a:r>
            <a:r>
              <a:rPr lang="cs-CZ" dirty="0"/>
              <a:t>se obával, že pravda zmizí v moři nepodstatného.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15</a:t>
            </a:fld>
            <a:endParaRPr lang="cs-CZ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815990" y="1142315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67776" y="1074440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88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Národní hodnoty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smtClean="0"/>
              <a:t>Existence národa</a:t>
            </a:r>
            <a:r>
              <a:rPr lang="cs-CZ" dirty="0" smtClean="0"/>
              <a:t>, historické zkušenosti</a:t>
            </a:r>
          </a:p>
          <a:p>
            <a:r>
              <a:rPr lang="cs-CZ" b="1" dirty="0" smtClean="0"/>
              <a:t>Respekt</a:t>
            </a:r>
            <a:r>
              <a:rPr lang="cs-CZ" dirty="0" smtClean="0"/>
              <a:t> k našim předkům a dříve uzavřeným smlouvám k zajištění nezávislosti, svobody a demokracie</a:t>
            </a:r>
          </a:p>
          <a:p>
            <a:r>
              <a:rPr lang="cs-CZ" b="1" dirty="0" smtClean="0"/>
              <a:t>Rodina je základem </a:t>
            </a:r>
            <a:r>
              <a:rPr lang="cs-CZ" dirty="0" smtClean="0"/>
              <a:t>zajištění výchovy mladé generace postavené na </a:t>
            </a:r>
            <a:r>
              <a:rPr lang="cs-CZ" dirty="0" err="1" smtClean="0"/>
              <a:t>křesťansko</a:t>
            </a:r>
            <a:r>
              <a:rPr lang="cs-CZ" dirty="0" smtClean="0"/>
              <a:t>/židovských hodnotách a kreativitě. Úcta ke stáří a důstojnému dožití starších generací</a:t>
            </a:r>
          </a:p>
          <a:p>
            <a:r>
              <a:rPr lang="cs-CZ" dirty="0" smtClean="0"/>
              <a:t>Zajištění </a:t>
            </a:r>
            <a:r>
              <a:rPr lang="cs-CZ" b="1" dirty="0" smtClean="0"/>
              <a:t>sociální soudržnosti</a:t>
            </a:r>
            <a:r>
              <a:rPr lang="cs-CZ" dirty="0" smtClean="0"/>
              <a:t>, podmínek pro růst ekonomiky, životní úrovně, ústavních hodnot, zajištění občanské obslužnosti: zdravotnictví vč. léků a prevence, školství, dopravy,  bytové výstavby </a:t>
            </a:r>
            <a:r>
              <a:rPr lang="cs-CZ" dirty="0" err="1" smtClean="0"/>
              <a:t>atd</a:t>
            </a:r>
            <a:r>
              <a:rPr lang="cs-CZ" dirty="0" smtClean="0"/>
              <a:t> …….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16</a:t>
            </a:fld>
            <a:endParaRPr lang="cs-CZ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420464" y="49798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72250" y="430114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34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USA</a:t>
            </a:r>
            <a:endParaRPr lang="cs-CZ" b="1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Společnost a geopolitika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17</a:t>
            </a:fld>
            <a:endParaRPr lang="cs-CZ"/>
          </a:p>
        </p:txBody>
      </p:sp>
      <p:sp>
        <p:nvSpPr>
          <p:cNvPr id="8" name="Obdélník: se zakulacenými rohy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420464" y="926291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72250" y="858416"/>
            <a:ext cx="685800" cy="9144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</p:spTree>
    <p:extLst>
      <p:ext uri="{BB962C8B-B14F-4D97-AF65-F5344CB8AC3E}">
        <p14:creationId xmlns:p14="http://schemas.microsoft.com/office/powerpoint/2010/main" val="220778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Zahraniční intervence USA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Druhá světová válka (1941–1945, vstup USA)</a:t>
            </a:r>
          </a:p>
          <a:p>
            <a:pPr lvl="0"/>
            <a:r>
              <a:rPr lang="cs-CZ" dirty="0"/>
              <a:t>Korejská válka (1950–1953)</a:t>
            </a:r>
          </a:p>
          <a:p>
            <a:pPr lvl="0"/>
            <a:r>
              <a:rPr lang="cs-CZ" dirty="0"/>
              <a:t>Válka ve Vietnamu (1955–1975)</a:t>
            </a:r>
          </a:p>
          <a:p>
            <a:pPr lvl="0"/>
            <a:r>
              <a:rPr lang="cs-CZ" dirty="0"/>
              <a:t>Invaze na Grenadu (1983)</a:t>
            </a:r>
          </a:p>
          <a:p>
            <a:pPr lvl="0"/>
            <a:r>
              <a:rPr lang="cs-CZ" dirty="0"/>
              <a:t>Invaze do Panamy (1989–1990)</a:t>
            </a:r>
          </a:p>
          <a:p>
            <a:pPr lvl="0"/>
            <a:r>
              <a:rPr lang="cs-CZ" dirty="0"/>
              <a:t>Válka v Zálivu (1990–1991)</a:t>
            </a:r>
          </a:p>
          <a:p>
            <a:pPr lvl="0"/>
            <a:r>
              <a:rPr lang="cs-CZ" dirty="0"/>
              <a:t>Válka v Jugoslávii (1991–2001)</a:t>
            </a:r>
          </a:p>
          <a:p>
            <a:pPr lvl="0"/>
            <a:r>
              <a:rPr lang="cs-CZ" dirty="0"/>
              <a:t>Válka v Afghánistánu (2001–2021)</a:t>
            </a:r>
          </a:p>
          <a:p>
            <a:pPr lvl="0"/>
            <a:r>
              <a:rPr lang="cs-CZ" dirty="0"/>
              <a:t>Válka v Iráku (2003–2011)</a:t>
            </a:r>
          </a:p>
          <a:p>
            <a:pPr lvl="0"/>
            <a:r>
              <a:rPr lang="cs-CZ" dirty="0"/>
              <a:t>Intervence v Libyi (2011)</a:t>
            </a:r>
          </a:p>
          <a:p>
            <a:r>
              <a:rPr lang="cs-CZ" dirty="0"/>
              <a:t>Vojenské operace proti ISIS (od 2014)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18</a:t>
            </a:fld>
            <a:endParaRPr lang="cs-CZ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8104022" y="1142315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55808" y="1074440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96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Aktivity CIA v Evropě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/>
              <a:t>CIA hrála významnou roli v podpoře změn režimů v bývalých zemích sovětského bloku, zejména během studené války. Zde jsou některé způsoby, jakými CIA přispěla k těmto změnám</a:t>
            </a:r>
            <a:r>
              <a:rPr lang="cs-CZ" b="1" dirty="0" smtClean="0"/>
              <a:t>:</a:t>
            </a:r>
          </a:p>
          <a:p>
            <a:endParaRPr lang="cs-CZ" dirty="0"/>
          </a:p>
          <a:p>
            <a:pPr lvl="0"/>
            <a:r>
              <a:rPr lang="cs-CZ" b="1" dirty="0"/>
              <a:t>Podpora disidentských hnutí</a:t>
            </a:r>
            <a:r>
              <a:rPr lang="cs-CZ" dirty="0"/>
              <a:t>: CIA poskytovala finanční a logistickou podporu disidentským skupinám a opozičním hnutím v zemích sovětského bloku. </a:t>
            </a:r>
            <a:r>
              <a:rPr lang="cs-CZ" u="sng" dirty="0">
                <a:hlinkClick r:id="rId2"/>
              </a:rPr>
              <a:t>Tato podpora zahrnovala distribuci zakázané literatury, vysílání rádiových stanic jako </a:t>
            </a:r>
            <a:r>
              <a:rPr lang="cs-CZ" u="sng" dirty="0" err="1">
                <a:hlinkClick r:id="rId2"/>
              </a:rPr>
              <a:t>Radio</a:t>
            </a:r>
            <a:r>
              <a:rPr lang="cs-CZ" u="sng" dirty="0">
                <a:hlinkClick r:id="rId2"/>
              </a:rPr>
              <a:t> Free </a:t>
            </a:r>
            <a:r>
              <a:rPr lang="cs-CZ" u="sng" dirty="0" err="1">
                <a:hlinkClick r:id="rId2"/>
              </a:rPr>
              <a:t>Europe</a:t>
            </a:r>
            <a:r>
              <a:rPr lang="cs-CZ" u="sng" dirty="0">
                <a:hlinkClick r:id="rId2"/>
              </a:rPr>
              <a:t> a </a:t>
            </a:r>
            <a:r>
              <a:rPr lang="cs-CZ" u="sng" dirty="0" err="1">
                <a:hlinkClick r:id="rId2"/>
              </a:rPr>
              <a:t>Radio</a:t>
            </a:r>
            <a:r>
              <a:rPr lang="cs-CZ" u="sng" dirty="0">
                <a:hlinkClick r:id="rId2"/>
              </a:rPr>
              <a:t> </a:t>
            </a:r>
            <a:r>
              <a:rPr lang="cs-CZ" u="sng" dirty="0" err="1">
                <a:hlinkClick r:id="rId2"/>
              </a:rPr>
              <a:t>Liberty</a:t>
            </a:r>
            <a:r>
              <a:rPr lang="cs-CZ" u="sng" dirty="0">
                <a:hlinkClick r:id="rId2"/>
              </a:rPr>
              <a:t>, které šířily informace a propagandu proti komunistickým režimům</a:t>
            </a:r>
            <a:r>
              <a:rPr lang="cs-CZ" u="sng" baseline="30000" dirty="0">
                <a:hlinkClick r:id="rId2"/>
              </a:rPr>
              <a:t>1</a:t>
            </a:r>
            <a:r>
              <a:rPr lang="cs-CZ" dirty="0" smtClean="0"/>
              <a:t>.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Operace </a:t>
            </a:r>
            <a:r>
              <a:rPr lang="cs-CZ" b="1" dirty="0" err="1"/>
              <a:t>Gladio</a:t>
            </a:r>
            <a:r>
              <a:rPr lang="cs-CZ" dirty="0"/>
              <a:t>: V některých evropských zemích, jako je Itálie, CIA spolupracovala s místními tajnými službami na vytvoření tajných armád, které měly být aktivovány v případě komunistického převratu. </a:t>
            </a:r>
            <a:r>
              <a:rPr lang="cs-CZ" u="sng" dirty="0">
                <a:hlinkClick r:id="rId3"/>
              </a:rPr>
              <a:t>Tyto operace měly za cíl destabilizovat komunistické vlády a podporovat prozápadní síly</a:t>
            </a:r>
            <a:r>
              <a:rPr lang="cs-CZ" u="sng" baseline="30000" dirty="0">
                <a:hlinkClick r:id="rId3"/>
              </a:rPr>
              <a:t>2</a:t>
            </a:r>
            <a:r>
              <a:rPr lang="cs-CZ" dirty="0" smtClean="0"/>
              <a:t>.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Ekonomické sankce a diplomatický tlak</a:t>
            </a:r>
            <a:r>
              <a:rPr lang="cs-CZ" dirty="0"/>
              <a:t>: CIA a další americké agentury hrály roli v prosazování ekonomických sankcí a diplomatického tlaku na sovětské satelity. </a:t>
            </a:r>
            <a:r>
              <a:rPr lang="cs-CZ" u="sng" dirty="0">
                <a:hlinkClick r:id="rId4"/>
              </a:rPr>
              <a:t>Tyto kroky měly za cíl oslabit ekonomiky těchto zemí a podpořit nespokojenost obyvatelstva s komunistickými režimy</a:t>
            </a:r>
            <a:r>
              <a:rPr lang="cs-CZ" u="sng" baseline="30000" dirty="0">
                <a:hlinkClick r:id="rId4"/>
              </a:rPr>
              <a:t>3</a:t>
            </a:r>
            <a:r>
              <a:rPr lang="cs-CZ" dirty="0" smtClean="0"/>
              <a:t>.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Podpora převratů a revolucí</a:t>
            </a:r>
            <a:r>
              <a:rPr lang="cs-CZ" dirty="0"/>
              <a:t>: CIA byla zapojena do podpory převratů a revolucí v několika zemích. </a:t>
            </a:r>
            <a:r>
              <a:rPr lang="cs-CZ" u="sng" dirty="0">
                <a:hlinkClick r:id="rId2"/>
              </a:rPr>
              <a:t>Například v Maďarsku v roce 1956 a v Československu během Pražského jara v roce 1968 poskytovala CIA podporu místním opozičním silám, i když tyto snahy nebyly vždy úspěšné</a:t>
            </a:r>
            <a:r>
              <a:rPr lang="cs-CZ" u="sng" baseline="30000" dirty="0">
                <a:hlinkClick r:id="rId5"/>
              </a:rPr>
              <a:t>4</a:t>
            </a:r>
            <a:r>
              <a:rPr lang="cs-CZ" dirty="0" smtClean="0"/>
              <a:t>.</a:t>
            </a:r>
          </a:p>
          <a:p>
            <a:pPr lvl="0"/>
            <a:endParaRPr lang="cs-CZ" dirty="0"/>
          </a:p>
          <a:p>
            <a:pPr marL="0" indent="0">
              <a:buNone/>
            </a:pPr>
            <a:r>
              <a:rPr lang="cs-CZ" dirty="0"/>
              <a:t>Tyto aktivity byly součástí širší strategie USA zaměřené na oslabení sovětského vlivu a podporu demokratických změn v Evropě.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19</a:t>
            </a:fld>
            <a:endParaRPr lang="cs-CZ"/>
          </a:p>
        </p:txBody>
      </p:sp>
      <p:sp>
        <p:nvSpPr>
          <p:cNvPr id="8" name="Obdélník: se zakulacenými rohy 4">
            <a:hlinkClick r:id="rId7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887998" y="49798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039784" y="430114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3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Princip RM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Bez </a:t>
            </a:r>
            <a:r>
              <a:rPr lang="cs-CZ" b="1" dirty="0" smtClean="0"/>
              <a:t>odhalení pravých příčin </a:t>
            </a:r>
            <a:r>
              <a:rPr lang="cs-CZ" dirty="0" smtClean="0"/>
              <a:t>nelze předcházet a také efektivně řešit následky rizikových dějů </a:t>
            </a:r>
          </a:p>
          <a:p>
            <a:pPr lvl="1"/>
            <a:r>
              <a:rPr lang="cs-CZ" dirty="0" smtClean="0"/>
              <a:t>hrozí řetězení nezávislých negativních událostí s následkem růstu škod vč. nákladů na jejich odstranění</a:t>
            </a:r>
          </a:p>
          <a:p>
            <a:pPr lvl="1"/>
            <a:r>
              <a:rPr lang="cs-CZ" dirty="0" smtClean="0"/>
              <a:t>nutno se oprostit od osobních ideologických priorit</a:t>
            </a:r>
          </a:p>
          <a:p>
            <a:pPr lvl="1"/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Příklad:</a:t>
            </a:r>
          </a:p>
          <a:p>
            <a:r>
              <a:rPr lang="cs-CZ" b="1" dirty="0" smtClean="0"/>
              <a:t>Desinformace/manipulace</a:t>
            </a:r>
            <a:r>
              <a:rPr lang="cs-CZ" dirty="0" smtClean="0"/>
              <a:t>?(</a:t>
            </a:r>
            <a:r>
              <a:rPr lang="cs-CZ" dirty="0" err="1" smtClean="0"/>
              <a:t>bidermanova</a:t>
            </a:r>
            <a:r>
              <a:rPr lang="cs-CZ" dirty="0" smtClean="0"/>
              <a:t> tabulka ovládání lidí): Bečva, </a:t>
            </a:r>
            <a:r>
              <a:rPr lang="cs-CZ" dirty="0" err="1"/>
              <a:t>Vrbětice</a:t>
            </a:r>
            <a:r>
              <a:rPr lang="cs-CZ" dirty="0"/>
              <a:t>, </a:t>
            </a:r>
            <a:r>
              <a:rPr lang="cs-CZ" dirty="0" smtClean="0"/>
              <a:t>Filozofická fakulta, </a:t>
            </a:r>
            <a:r>
              <a:rPr lang="cs-CZ" dirty="0" err="1" smtClean="0"/>
              <a:t>Nordstream</a:t>
            </a:r>
            <a:r>
              <a:rPr lang="cs-CZ" dirty="0" smtClean="0"/>
              <a:t> 2…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88" y="271391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2</a:t>
            </a:fld>
            <a:endParaRPr lang="cs-CZ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420464" y="49798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72250" y="430114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2838" y="274638"/>
            <a:ext cx="7105262" cy="1143000"/>
          </a:xfrm>
        </p:spPr>
        <p:txBody>
          <a:bodyPr/>
          <a:lstStyle/>
          <a:p>
            <a:pPr algn="l"/>
            <a:r>
              <a:rPr lang="cs-CZ" b="1" dirty="0"/>
              <a:t>Konec studené války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184576"/>
          </a:xfrm>
        </p:spPr>
        <p:txBody>
          <a:bodyPr>
            <a:noAutofit/>
          </a:bodyPr>
          <a:lstStyle/>
          <a:p>
            <a:r>
              <a:rPr lang="cs-CZ" sz="1800" dirty="0"/>
              <a:t>Studená válka: 1947 – </a:t>
            </a:r>
            <a:r>
              <a:rPr lang="cs-CZ" sz="1800" dirty="0" smtClean="0"/>
              <a:t>1991 (Malta prohlášení Gorbačova1989)</a:t>
            </a:r>
            <a:endParaRPr lang="cs-CZ" sz="1800" dirty="0"/>
          </a:p>
          <a:p>
            <a:r>
              <a:rPr lang="cs-CZ" sz="1800" b="1" dirty="0" smtClean="0"/>
              <a:t>Etapa I</a:t>
            </a:r>
            <a:r>
              <a:rPr lang="cs-CZ" sz="1800" dirty="0" smtClean="0"/>
              <a:t>: formování </a:t>
            </a:r>
            <a:r>
              <a:rPr lang="cs-CZ" sz="1800" dirty="0"/>
              <a:t>nové </a:t>
            </a:r>
            <a:r>
              <a:rPr lang="cs-CZ" sz="1800" dirty="0" smtClean="0"/>
              <a:t>Evropy:</a:t>
            </a:r>
            <a:endParaRPr lang="cs-CZ" sz="1800" dirty="0"/>
          </a:p>
          <a:p>
            <a:pPr lvl="1"/>
            <a:r>
              <a:rPr lang="cs-CZ" sz="1800" dirty="0"/>
              <a:t>Ronald Reagan: prezident do </a:t>
            </a:r>
            <a:r>
              <a:rPr lang="cs-CZ" sz="1800" dirty="0" smtClean="0"/>
              <a:t>1989</a:t>
            </a:r>
          </a:p>
          <a:p>
            <a:pPr lvl="1"/>
            <a:r>
              <a:rPr lang="cs-CZ" sz="1800" dirty="0" smtClean="0"/>
              <a:t>Rozpad SSSR: 1991 </a:t>
            </a:r>
          </a:p>
          <a:p>
            <a:pPr lvl="1"/>
            <a:r>
              <a:rPr lang="cs-CZ" sz="1800" dirty="0" err="1" smtClean="0"/>
              <a:t>Michali</a:t>
            </a:r>
            <a:r>
              <a:rPr lang="cs-CZ" sz="1800" dirty="0" smtClean="0"/>
              <a:t> </a:t>
            </a:r>
            <a:r>
              <a:rPr lang="cs-CZ" sz="1800" dirty="0"/>
              <a:t>Sergejevič Gorbačov: </a:t>
            </a:r>
            <a:r>
              <a:rPr lang="cs-CZ" sz="1800" dirty="0" smtClean="0"/>
              <a:t>konec studené války, prezident SSSR do 1991</a:t>
            </a:r>
          </a:p>
          <a:p>
            <a:pPr lvl="1"/>
            <a:r>
              <a:rPr lang="cs-CZ" sz="1800" dirty="0"/>
              <a:t>Boris Jelcin byl prvním prezidentem Ruské federace, který sloužil od července 1991 do prosince 1999</a:t>
            </a:r>
          </a:p>
          <a:p>
            <a:pPr lvl="1"/>
            <a:r>
              <a:rPr lang="cs-CZ" sz="1800" dirty="0"/>
              <a:t>Margaret Thatcher: šéf konzervativní strany, předseda vlády do roku 1990</a:t>
            </a:r>
          </a:p>
          <a:p>
            <a:pPr lvl="1"/>
            <a:r>
              <a:rPr lang="cs-CZ" sz="1800" dirty="0"/>
              <a:t>Helmuth Kohl: šéf CDU – Křesťanskodemokratická unie, kancléř </a:t>
            </a:r>
            <a:r>
              <a:rPr lang="cs-CZ" sz="1800" dirty="0" err="1"/>
              <a:t>bundestágu</a:t>
            </a:r>
            <a:r>
              <a:rPr lang="cs-CZ" sz="1800" dirty="0"/>
              <a:t> do 1998</a:t>
            </a:r>
          </a:p>
          <a:p>
            <a:pPr lvl="1"/>
            <a:r>
              <a:rPr lang="cs-CZ" sz="1800" dirty="0" err="1"/>
              <a:t>François</a:t>
            </a:r>
            <a:r>
              <a:rPr lang="cs-CZ" sz="1800" dirty="0"/>
              <a:t> </a:t>
            </a:r>
            <a:r>
              <a:rPr lang="cs-CZ" sz="1800" dirty="0" err="1"/>
              <a:t>Mitterrand</a:t>
            </a:r>
            <a:r>
              <a:rPr lang="cs-CZ" sz="1800" dirty="0"/>
              <a:t>, president do 1995</a:t>
            </a:r>
          </a:p>
          <a:p>
            <a:pPr lvl="1"/>
            <a:r>
              <a:rPr lang="cs-CZ" sz="1800" dirty="0" smtClean="0"/>
              <a:t>George </a:t>
            </a:r>
            <a:r>
              <a:rPr lang="cs-CZ" sz="1800" dirty="0"/>
              <a:t>H.W. Bush st.: prezident do </a:t>
            </a:r>
            <a:r>
              <a:rPr lang="cs-CZ" sz="1800" dirty="0" smtClean="0"/>
              <a:t>1993</a:t>
            </a:r>
            <a:endParaRPr lang="cs-CZ" sz="1800" dirty="0"/>
          </a:p>
          <a:p>
            <a:r>
              <a:rPr lang="cs-CZ" sz="1800" b="1" dirty="0"/>
              <a:t>Etapa </a:t>
            </a:r>
            <a:r>
              <a:rPr lang="cs-CZ" sz="1800" b="1" dirty="0" smtClean="0"/>
              <a:t>II</a:t>
            </a:r>
            <a:r>
              <a:rPr lang="cs-CZ" sz="1800" dirty="0" smtClean="0"/>
              <a:t> (odchod </a:t>
            </a:r>
            <a:r>
              <a:rPr lang="cs-CZ" sz="1800" dirty="0"/>
              <a:t>garantů dohody etapy </a:t>
            </a:r>
            <a:r>
              <a:rPr lang="cs-CZ" sz="1800" dirty="0" smtClean="0"/>
              <a:t>I </a:t>
            </a:r>
            <a:r>
              <a:rPr lang="cs-CZ" sz="1800" dirty="0"/>
              <a:t>– </a:t>
            </a:r>
            <a:r>
              <a:rPr lang="cs-CZ" sz="1800" dirty="0" smtClean="0"/>
              <a:t>nástup nové generace): Bush </a:t>
            </a:r>
            <a:r>
              <a:rPr lang="cs-CZ" sz="1800" dirty="0"/>
              <a:t>ml …+ </a:t>
            </a:r>
            <a:r>
              <a:rPr lang="cs-CZ" sz="1800" dirty="0" smtClean="0"/>
              <a:t>Merkel, </a:t>
            </a:r>
            <a:r>
              <a:rPr lang="cs-CZ" sz="1800" dirty="0" err="1" smtClean="0"/>
              <a:t>Hollande</a:t>
            </a:r>
            <a:r>
              <a:rPr lang="cs-CZ" sz="1800" dirty="0" smtClean="0"/>
              <a:t>, </a:t>
            </a:r>
            <a:r>
              <a:rPr lang="cs-CZ" sz="1800" dirty="0" err="1" smtClean="0"/>
              <a:t>Macron</a:t>
            </a:r>
            <a:r>
              <a:rPr lang="cs-CZ" sz="1800" dirty="0" smtClean="0"/>
              <a:t>, </a:t>
            </a:r>
            <a:r>
              <a:rPr lang="cs-CZ" sz="1800" dirty="0" err="1" smtClean="0"/>
              <a:t>Belruskony</a:t>
            </a:r>
            <a:r>
              <a:rPr lang="cs-CZ" sz="1800" dirty="0" smtClean="0"/>
              <a:t>, Major</a:t>
            </a:r>
            <a:r>
              <a:rPr lang="cs-CZ" sz="1800" dirty="0"/>
              <a:t>, Blair, Brown, </a:t>
            </a:r>
            <a:r>
              <a:rPr lang="cs-CZ" sz="1800" dirty="0" err="1" smtClean="0"/>
              <a:t>Cameron</a:t>
            </a:r>
            <a:r>
              <a:rPr lang="cs-CZ" sz="1800" dirty="0" smtClean="0"/>
              <a:t>, </a:t>
            </a:r>
            <a:r>
              <a:rPr lang="cs-CZ" sz="1800" dirty="0"/>
              <a:t>Theresa May, Johnson </a:t>
            </a:r>
            <a:r>
              <a:rPr lang="cs-CZ" sz="1800" dirty="0" smtClean="0"/>
              <a:t>…. </a:t>
            </a:r>
            <a:r>
              <a:rPr lang="cs-CZ" sz="1800" b="1" dirty="0"/>
              <a:t>Vladimir Putin</a:t>
            </a:r>
            <a:r>
              <a:rPr lang="cs-CZ" sz="1800" dirty="0"/>
              <a:t> </a:t>
            </a:r>
            <a:r>
              <a:rPr lang="cs-CZ" sz="1800" dirty="0" smtClean="0"/>
              <a:t>byl </a:t>
            </a:r>
            <a:r>
              <a:rPr lang="cs-CZ" sz="1800" dirty="0"/>
              <a:t>zvolen prezidentem v roce </a:t>
            </a:r>
            <a:r>
              <a:rPr lang="cs-CZ" sz="1800" dirty="0" smtClean="0"/>
              <a:t>2000, v </a:t>
            </a:r>
            <a:r>
              <a:rPr lang="cs-CZ" sz="1800" dirty="0"/>
              <a:t>roce </a:t>
            </a:r>
            <a:r>
              <a:rPr lang="cs-CZ" sz="1800" dirty="0" smtClean="0"/>
              <a:t>2004</a:t>
            </a:r>
            <a:r>
              <a:rPr lang="cs-CZ" sz="1800" dirty="0"/>
              <a:t>,</a:t>
            </a:r>
            <a:r>
              <a:rPr lang="cs-CZ" sz="1800" dirty="0" smtClean="0"/>
              <a:t> 2012 </a:t>
            </a:r>
            <a:r>
              <a:rPr lang="cs-CZ" sz="1800" dirty="0"/>
              <a:t>a </a:t>
            </a:r>
            <a:r>
              <a:rPr lang="cs-CZ" sz="1800" dirty="0" smtClean="0"/>
              <a:t>v </a:t>
            </a:r>
            <a:r>
              <a:rPr lang="cs-CZ" sz="1800" dirty="0"/>
              <a:t>letech 2018 a </a:t>
            </a:r>
            <a:r>
              <a:rPr lang="cs-CZ" sz="1800" dirty="0" smtClean="0"/>
              <a:t>2024</a:t>
            </a:r>
            <a:endParaRPr lang="cs-CZ" sz="1800" dirty="0"/>
          </a:p>
          <a:p>
            <a:r>
              <a:rPr lang="cs-CZ" sz="1800" b="1" dirty="0"/>
              <a:t>Etapa </a:t>
            </a:r>
            <a:r>
              <a:rPr lang="cs-CZ" sz="1800" b="1" dirty="0" smtClean="0"/>
              <a:t>III/ IV</a:t>
            </a:r>
            <a:r>
              <a:rPr lang="cs-CZ" sz="1800" dirty="0" smtClean="0"/>
              <a:t>: vývoz liberální demokracie: </a:t>
            </a:r>
            <a:r>
              <a:rPr lang="cs-CZ" sz="1800" b="1" dirty="0" smtClean="0"/>
              <a:t>Clinton</a:t>
            </a:r>
            <a:r>
              <a:rPr lang="cs-CZ" sz="1800" b="1" dirty="0"/>
              <a:t>, </a:t>
            </a:r>
            <a:r>
              <a:rPr lang="cs-CZ" sz="1800" b="1" dirty="0" smtClean="0"/>
              <a:t>Obama, </a:t>
            </a:r>
            <a:r>
              <a:rPr lang="cs-CZ" sz="1800" b="1" dirty="0" err="1" smtClean="0"/>
              <a:t>Biden</a:t>
            </a:r>
            <a:r>
              <a:rPr lang="cs-CZ" sz="1800" dirty="0" smtClean="0"/>
              <a:t> (demokraté)</a:t>
            </a:r>
            <a:endParaRPr lang="cs-CZ" sz="1800" dirty="0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2A4D6122-B271-41AF-BDC3-5647FB7EC142}"/>
              </a:ext>
            </a:extLst>
          </p:cNvPr>
          <p:cNvSpPr txBox="1"/>
          <p:nvPr/>
        </p:nvSpPr>
        <p:spPr>
          <a:xfrm>
            <a:off x="7420464" y="49798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srgbClr val="FFFFFF"/>
                </a:solidFill>
              </a:rPr>
              <a:t>GEOPOLITIKA</a:t>
            </a:r>
          </a:p>
        </p:txBody>
      </p:sp>
      <p:pic>
        <p:nvPicPr>
          <p:cNvPr id="9" name="Grafický objekt 8" descr="Svět">
            <a:extLst>
              <a:ext uri="{FF2B5EF4-FFF2-40B4-BE49-F238E27FC236}">
                <a16:creationId xmlns:a16="http://schemas.microsoft.com/office/drawing/2014/main" xmlns="" id="{A57CDB50-AEA2-46E3-B9BA-A7D49D709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72250" y="430114"/>
            <a:ext cx="685800" cy="9144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0F1FC-B9CB-4D53-95D6-FF89BE091584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Pojmy</a:t>
            </a:r>
            <a:endParaRPr lang="cs-CZ" b="1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Společnost a geopolitika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21</a:t>
            </a:fld>
            <a:endParaRPr lang="cs-CZ"/>
          </a:p>
        </p:txBody>
      </p:sp>
      <p:sp>
        <p:nvSpPr>
          <p:cNvPr id="8" name="Obdélník: se zakulacenými rohy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420464" y="926291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72250" y="858416"/>
            <a:ext cx="685800" cy="9144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</p:spTree>
    <p:extLst>
      <p:ext uri="{BB962C8B-B14F-4D97-AF65-F5344CB8AC3E}">
        <p14:creationId xmlns:p14="http://schemas.microsoft.com/office/powerpoint/2010/main" val="1737705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Zákon FARA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 fontScale="70000" lnSpcReduction="20000"/>
          </a:bodyPr>
          <a:lstStyle/>
          <a:p>
            <a:r>
              <a:rPr lang="cs-CZ" sz="2800" dirty="0"/>
              <a:t>FARA (</a:t>
            </a:r>
            <a:r>
              <a:rPr lang="cs-CZ" sz="2800" dirty="0" err="1"/>
              <a:t>Foreign</a:t>
            </a:r>
            <a:r>
              <a:rPr lang="cs-CZ" sz="2800" dirty="0"/>
              <a:t> </a:t>
            </a:r>
            <a:r>
              <a:rPr lang="cs-CZ" sz="2800" dirty="0" err="1"/>
              <a:t>Agents</a:t>
            </a:r>
            <a:r>
              <a:rPr lang="cs-CZ" sz="2800" dirty="0"/>
              <a:t> </a:t>
            </a:r>
            <a:r>
              <a:rPr lang="cs-CZ" sz="2800" dirty="0" err="1"/>
              <a:t>Registration</a:t>
            </a:r>
            <a:r>
              <a:rPr lang="cs-CZ" sz="2800" dirty="0"/>
              <a:t> </a:t>
            </a:r>
            <a:r>
              <a:rPr lang="cs-CZ" sz="2800" dirty="0" err="1"/>
              <a:t>Act</a:t>
            </a:r>
            <a:r>
              <a:rPr lang="cs-CZ" sz="2800" dirty="0"/>
              <a:t>): V právním kontextu </a:t>
            </a:r>
            <a:r>
              <a:rPr lang="cs-CZ" sz="2800" b="1" dirty="0"/>
              <a:t>Spojených </a:t>
            </a:r>
            <a:r>
              <a:rPr lang="cs-CZ" sz="2800" b="1" dirty="0" smtClean="0"/>
              <a:t>států </a:t>
            </a:r>
            <a:r>
              <a:rPr lang="cs-CZ" sz="2800" dirty="0" smtClean="0"/>
              <a:t>je </a:t>
            </a:r>
            <a:r>
              <a:rPr lang="cs-CZ" sz="2800" dirty="0"/>
              <a:t>zákon, který vyžaduje, aby osoby jednající jako zástupci zahraničních subjektů v politických nebo kvazi-politických aktivitách zveřejnily svůj vztah k zahraničním subjektům a poskytly informace o svých aktivitách a </a:t>
            </a:r>
            <a:r>
              <a:rPr lang="cs-CZ" sz="2800" dirty="0" smtClean="0"/>
              <a:t>financích. Byl </a:t>
            </a:r>
            <a:r>
              <a:rPr lang="cs-CZ" sz="2800" b="1" dirty="0"/>
              <a:t>zaveden </a:t>
            </a:r>
            <a:r>
              <a:rPr lang="cs-CZ" sz="2800" b="1" dirty="0" smtClean="0"/>
              <a:t>v </a:t>
            </a:r>
            <a:r>
              <a:rPr lang="cs-CZ" sz="2800" b="1" dirty="0"/>
              <a:t>roce </a:t>
            </a:r>
            <a:r>
              <a:rPr lang="cs-CZ" sz="2800" b="1" dirty="0" smtClean="0"/>
              <a:t>1938</a:t>
            </a:r>
            <a:r>
              <a:rPr lang="cs-CZ" sz="2800" dirty="0" smtClean="0"/>
              <a:t>.</a:t>
            </a:r>
          </a:p>
          <a:p>
            <a:r>
              <a:rPr lang="cs-CZ" sz="2800" dirty="0"/>
              <a:t>Podobné zákony byly přijaty i v jiných zemích, například:</a:t>
            </a:r>
          </a:p>
          <a:p>
            <a:pPr lvl="0"/>
            <a:r>
              <a:rPr lang="cs-CZ" sz="2800" b="1" dirty="0"/>
              <a:t>Rusko</a:t>
            </a:r>
            <a:r>
              <a:rPr lang="cs-CZ" sz="2800" dirty="0"/>
              <a:t>: V roce </a:t>
            </a:r>
            <a:r>
              <a:rPr lang="cs-CZ" sz="2800" b="1" dirty="0"/>
              <a:t>2012</a:t>
            </a:r>
            <a:r>
              <a:rPr lang="cs-CZ" sz="2800" dirty="0"/>
              <a:t> přijalo zákon o zahraničních agentech, který vyžaduje, aby nevládní organizace financované ze zahraničí a zapojené do politických aktivit se registrovaly jako zahraniční </a:t>
            </a:r>
            <a:r>
              <a:rPr lang="cs-CZ" sz="2800" dirty="0" smtClean="0"/>
              <a:t>agenti.</a:t>
            </a:r>
            <a:endParaRPr lang="cs-CZ" sz="2800" dirty="0"/>
          </a:p>
          <a:p>
            <a:pPr lvl="0"/>
            <a:r>
              <a:rPr lang="cs-CZ" sz="2800" b="1" dirty="0"/>
              <a:t>Izrael</a:t>
            </a:r>
            <a:r>
              <a:rPr lang="cs-CZ" sz="2800" dirty="0"/>
              <a:t>: V roce </a:t>
            </a:r>
            <a:r>
              <a:rPr lang="cs-CZ" sz="2800" b="1" dirty="0"/>
              <a:t>2016</a:t>
            </a:r>
            <a:r>
              <a:rPr lang="cs-CZ" sz="2800" dirty="0"/>
              <a:t> byl přijat zákon, který vyžaduje, aby nevládní organizace financované ze zahraničí zveřejňovaly původ svých </a:t>
            </a:r>
            <a:r>
              <a:rPr lang="cs-CZ" sz="2800" dirty="0" smtClean="0"/>
              <a:t>příjmů.</a:t>
            </a:r>
          </a:p>
          <a:p>
            <a:r>
              <a:rPr lang="cs-CZ" sz="2800" b="1" dirty="0" smtClean="0"/>
              <a:t>Maďarsko</a:t>
            </a:r>
            <a:r>
              <a:rPr lang="cs-CZ" sz="2800" dirty="0" smtClean="0"/>
              <a:t>: Přijalo </a:t>
            </a:r>
            <a:r>
              <a:rPr lang="cs-CZ" sz="2800" dirty="0"/>
              <a:t>zákony, které vyžadují, aby nevládní organizace financované ze zahraničí zveřejňovaly své financování. Tento zákon je podobný FARA, ale není jeho přímým </a:t>
            </a:r>
            <a:r>
              <a:rPr lang="cs-CZ" sz="2800" dirty="0" smtClean="0"/>
              <a:t>ekvivalentem.</a:t>
            </a:r>
          </a:p>
          <a:p>
            <a:r>
              <a:rPr lang="cs-CZ" sz="2900" b="1" dirty="0"/>
              <a:t>Slovensko</a:t>
            </a:r>
            <a:r>
              <a:rPr lang="cs-CZ" sz="2900" dirty="0"/>
              <a:t>: Na Slovensku byly předloženy návrhy zákonů inspirované FARA, které měly za cíl regulovat nevládní organizace financované ze zahraničí. Tyto návrhy však nebyly </a:t>
            </a:r>
            <a:r>
              <a:rPr lang="cs-CZ" sz="2900" dirty="0" smtClean="0"/>
              <a:t>schváleny</a:t>
            </a:r>
            <a:endParaRPr lang="cs-CZ" sz="2800" dirty="0" smtClean="0"/>
          </a:p>
          <a:p>
            <a:endParaRPr lang="cs-CZ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22</a:t>
            </a:fld>
            <a:endParaRPr lang="cs-CZ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420464" y="49798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72250" y="430114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48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Deep</a:t>
            </a:r>
            <a:r>
              <a:rPr lang="cs-CZ" b="1" dirty="0" smtClean="0"/>
              <a:t> </a:t>
            </a:r>
            <a:r>
              <a:rPr lang="cs-CZ" b="1" dirty="0" err="1" smtClean="0"/>
              <a:t>State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Definice</a:t>
            </a:r>
            <a:r>
              <a:rPr lang="cs-CZ" dirty="0"/>
              <a:t> (hluboký stát</a:t>
            </a:r>
            <a:r>
              <a:rPr lang="cs-CZ" dirty="0" smtClean="0"/>
              <a:t>), označuje </a:t>
            </a:r>
            <a:r>
              <a:rPr lang="cs-CZ" dirty="0"/>
              <a:t>údajnou tajnou </a:t>
            </a:r>
            <a:r>
              <a:rPr lang="cs-CZ" dirty="0" smtClean="0"/>
              <a:t>síť: </a:t>
            </a:r>
          </a:p>
          <a:p>
            <a:pPr lvl="1"/>
            <a:r>
              <a:rPr lang="cs-CZ" dirty="0" smtClean="0"/>
              <a:t>nevolených </a:t>
            </a:r>
            <a:r>
              <a:rPr lang="cs-CZ" dirty="0"/>
              <a:t>vládních úředníků </a:t>
            </a:r>
            <a:r>
              <a:rPr lang="cs-CZ" dirty="0" smtClean="0"/>
              <a:t>politiků, soudců a členů bezpečnostní komunity (podle </a:t>
            </a:r>
            <a:r>
              <a:rPr lang="cs-CZ" dirty="0" err="1" smtClean="0"/>
              <a:t>Trumpa</a:t>
            </a:r>
            <a:r>
              <a:rPr lang="cs-CZ" dirty="0" smtClean="0"/>
              <a:t> v USA FBI a CIA)</a:t>
            </a:r>
          </a:p>
          <a:p>
            <a:pPr lvl="1"/>
            <a:r>
              <a:rPr lang="cs-CZ" dirty="0" smtClean="0"/>
              <a:t>soukromých </a:t>
            </a:r>
            <a:r>
              <a:rPr lang="cs-CZ" dirty="0"/>
              <a:t>subjektů (například z </a:t>
            </a:r>
            <a:r>
              <a:rPr lang="cs-CZ" dirty="0" smtClean="0"/>
              <a:t>finančního, obranného, </a:t>
            </a:r>
            <a:r>
              <a:rPr lang="cs-CZ" dirty="0" err="1" smtClean="0"/>
              <a:t>farmatického</a:t>
            </a:r>
            <a:r>
              <a:rPr lang="cs-CZ" dirty="0" smtClean="0"/>
              <a:t>, IT </a:t>
            </a:r>
            <a:r>
              <a:rPr lang="cs-CZ" dirty="0"/>
              <a:t>průmyslu</a:t>
            </a:r>
            <a:r>
              <a:rPr lang="cs-CZ" dirty="0" smtClean="0"/>
              <a:t>), </a:t>
            </a:r>
          </a:p>
          <a:p>
            <a:pPr marL="457200" lvl="1" indent="0">
              <a:buNone/>
            </a:pPr>
            <a:r>
              <a:rPr lang="cs-CZ" dirty="0" smtClean="0"/>
              <a:t>kteří </a:t>
            </a:r>
            <a:r>
              <a:rPr lang="cs-CZ" dirty="0"/>
              <a:t>mají vliv na vládní politiku </a:t>
            </a:r>
            <a:r>
              <a:rPr lang="cs-CZ" b="1" dirty="0"/>
              <a:t>mimo rámec demokratických </a:t>
            </a:r>
            <a:r>
              <a:rPr lang="cs-CZ" b="1" dirty="0" smtClean="0"/>
              <a:t>procesů</a:t>
            </a:r>
          </a:p>
          <a:p>
            <a:r>
              <a:rPr lang="cs-CZ" sz="3600" b="1" dirty="0" err="1" smtClean="0"/>
              <a:t>Trump</a:t>
            </a:r>
            <a:r>
              <a:rPr lang="cs-CZ" sz="3600" b="1" dirty="0" smtClean="0"/>
              <a:t>: </a:t>
            </a:r>
            <a:r>
              <a:rPr lang="cs-CZ" dirty="0"/>
              <a:t>má 10bodový plán boje proti</a:t>
            </a:r>
            <a:r>
              <a:rPr lang="cs-CZ" sz="3600" b="1" dirty="0" smtClean="0"/>
              <a:t> </a:t>
            </a:r>
            <a:r>
              <a:rPr lang="cs-CZ" dirty="0" err="1"/>
              <a:t>deep</a:t>
            </a:r>
            <a:r>
              <a:rPr lang="cs-CZ" dirty="0"/>
              <a:t> </a:t>
            </a:r>
            <a:r>
              <a:rPr lang="cs-CZ" dirty="0" err="1"/>
              <a:t>state</a:t>
            </a:r>
            <a:endParaRPr lang="cs-CZ" dirty="0"/>
          </a:p>
          <a:p>
            <a:pPr marL="457200" lvl="1" indent="0">
              <a:buNone/>
            </a:pPr>
            <a:endParaRPr lang="cs-CZ" b="1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23</a:t>
            </a:fld>
            <a:endParaRPr lang="cs-CZ"/>
          </a:p>
        </p:txBody>
      </p:sp>
      <p:sp>
        <p:nvSpPr>
          <p:cNvPr id="6" name="Obdélník: se zakulacenými rohy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400769" y="469091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7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52555" y="401216"/>
            <a:ext cx="685800" cy="9144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</p:spTree>
    <p:extLst>
      <p:ext uri="{BB962C8B-B14F-4D97-AF65-F5344CB8AC3E}">
        <p14:creationId xmlns:p14="http://schemas.microsoft.com/office/powerpoint/2010/main" val="71550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SWIFT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Je zkratka pro Společnost pro celosvětovou mezibankovní finanční telekomunikaci</a:t>
            </a:r>
          </a:p>
          <a:p>
            <a:r>
              <a:rPr lang="cs-CZ" dirty="0" smtClean="0"/>
              <a:t>Je klíčová pro mezinárodní bankovní převody, protože každá banka zapojená do této sítě má svůj jedinečný SWIFT/BIC kód, který slouží k identifikaci banky při převodech peněz  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24</a:t>
            </a:fld>
            <a:endParaRPr lang="cs-CZ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420464" y="49798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72250" y="430114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68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BRICS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7937" y="1340768"/>
            <a:ext cx="8229600" cy="4896544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Je </a:t>
            </a:r>
            <a:r>
              <a:rPr lang="cs-CZ" dirty="0"/>
              <a:t>ekonomická aliance původně tvořená </a:t>
            </a:r>
            <a:r>
              <a:rPr lang="cs-CZ" b="1" dirty="0"/>
              <a:t>Brazílií, Ruskem, Indií, Čínou a Jihoafrickou republikou</a:t>
            </a:r>
            <a:r>
              <a:rPr lang="cs-CZ" dirty="0"/>
              <a:t>. Po nedávné schůzce v Kazani, </a:t>
            </a:r>
            <a:r>
              <a:rPr lang="cs-CZ" dirty="0" smtClean="0"/>
              <a:t>se </a:t>
            </a:r>
            <a:r>
              <a:rPr lang="cs-CZ" dirty="0"/>
              <a:t>skupina rozšířila o pět nových členů: </a:t>
            </a:r>
            <a:r>
              <a:rPr lang="cs-CZ" b="1" dirty="0"/>
              <a:t>Egypt, Etiopii, Írán, Saúdskou </a:t>
            </a:r>
            <a:r>
              <a:rPr lang="cs-CZ" b="1" dirty="0" smtClean="0"/>
              <a:t>Arábii, Spojené </a:t>
            </a:r>
            <a:r>
              <a:rPr lang="cs-CZ" b="1" dirty="0"/>
              <a:t>arabské </a:t>
            </a:r>
            <a:r>
              <a:rPr lang="cs-CZ" b="1" dirty="0" smtClean="0"/>
              <a:t>emiráty a Argentina</a:t>
            </a:r>
          </a:p>
          <a:p>
            <a:r>
              <a:rPr lang="cs-CZ" dirty="0"/>
              <a:t>BRICS+ </a:t>
            </a:r>
            <a:r>
              <a:rPr lang="cs-CZ" dirty="0" smtClean="0"/>
              <a:t>zahrnuje </a:t>
            </a:r>
            <a:r>
              <a:rPr lang="cs-CZ" dirty="0"/>
              <a:t>11 zemí, </a:t>
            </a:r>
            <a:r>
              <a:rPr lang="cs-CZ" dirty="0" smtClean="0"/>
              <a:t> s populací 3,6 </a:t>
            </a:r>
            <a:r>
              <a:rPr lang="cs-CZ" dirty="0"/>
              <a:t>miliardy lidí, což je téměř </a:t>
            </a:r>
            <a:r>
              <a:rPr lang="cs-CZ" b="1" dirty="0"/>
              <a:t>polovina světové </a:t>
            </a:r>
            <a:r>
              <a:rPr lang="cs-CZ" b="1" dirty="0" smtClean="0"/>
              <a:t>populace </a:t>
            </a:r>
            <a:r>
              <a:rPr lang="cs-CZ" dirty="0" smtClean="0"/>
              <a:t>(trojnásobná </a:t>
            </a:r>
            <a:r>
              <a:rPr lang="cs-CZ" dirty="0"/>
              <a:t>oproti </a:t>
            </a:r>
            <a:r>
              <a:rPr lang="cs-CZ" dirty="0" smtClean="0"/>
              <a:t>G7)</a:t>
            </a:r>
          </a:p>
          <a:p>
            <a:r>
              <a:rPr lang="cs-CZ" dirty="0"/>
              <a:t>Představují přibližně </a:t>
            </a:r>
            <a:r>
              <a:rPr lang="cs-CZ" b="1" dirty="0" smtClean="0"/>
              <a:t>30 </a:t>
            </a:r>
            <a:r>
              <a:rPr lang="cs-CZ" b="1" dirty="0"/>
              <a:t>% světového HDP </a:t>
            </a:r>
            <a:r>
              <a:rPr lang="cs-CZ" dirty="0"/>
              <a:t>a </a:t>
            </a:r>
            <a:r>
              <a:rPr lang="cs-CZ" dirty="0" smtClean="0"/>
              <a:t>podíl </a:t>
            </a:r>
            <a:r>
              <a:rPr lang="cs-CZ" dirty="0"/>
              <a:t>na globálním obchodu je také </a:t>
            </a:r>
            <a:r>
              <a:rPr lang="cs-CZ" dirty="0" smtClean="0"/>
              <a:t>významný</a:t>
            </a:r>
          </a:p>
          <a:p>
            <a:r>
              <a:rPr lang="cs-CZ" dirty="0"/>
              <a:t>Bohatá surovinová </a:t>
            </a:r>
            <a:r>
              <a:rPr lang="cs-CZ" dirty="0" smtClean="0"/>
              <a:t>základna</a:t>
            </a:r>
            <a:r>
              <a:rPr lang="cs-CZ" b="1" dirty="0" smtClean="0"/>
              <a:t>: 50 % zásob ropy a plynu,  80 % světových zásob hliníku, lithium v Číně</a:t>
            </a:r>
          </a:p>
          <a:p>
            <a:r>
              <a:rPr lang="cs-CZ" dirty="0"/>
              <a:t>Cílem této iniciativy je snížit závislost na americkém dolaru a posílit ekonomickou nezávislost členských zemí BRICS.</a:t>
            </a:r>
            <a:endParaRPr lang="cs-CZ" dirty="0" smtClean="0"/>
          </a:p>
          <a:p>
            <a:r>
              <a:rPr lang="cs-CZ" dirty="0" smtClean="0"/>
              <a:t>Dohoda na tématu: podpora multipolárního světa, ekonomická spolupráce, reforma </a:t>
            </a:r>
            <a:r>
              <a:rPr lang="cs-CZ" dirty="0"/>
              <a:t>globálních </a:t>
            </a:r>
            <a:r>
              <a:rPr lang="cs-CZ" dirty="0" smtClean="0"/>
              <a:t>institucí.</a:t>
            </a:r>
          </a:p>
          <a:p>
            <a:endParaRPr lang="cs-CZ" dirty="0"/>
          </a:p>
          <a:p>
            <a:endParaRPr lang="cs-CZ" u="sng" dirty="0" smtClean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25</a:t>
            </a:fld>
            <a:endParaRPr lang="cs-CZ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420464" y="49798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72250" y="430114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81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BRICS</a:t>
            </a: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26</a:t>
            </a:fld>
            <a:endParaRPr lang="cs-CZ"/>
          </a:p>
        </p:txBody>
      </p:sp>
      <p:pic>
        <p:nvPicPr>
          <p:cNvPr id="6" name="Zástupný symbol pro obsah 5" descr="https://www.newstream.cz/uploads/image/xxxxxxxxxxxthumbnail-image001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36" y="1600200"/>
            <a:ext cx="544392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: se zakulacenými rohy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420464" y="49798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8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72250" y="430114"/>
            <a:ext cx="685800" cy="9144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</p:spTree>
    <p:extLst>
      <p:ext uri="{BB962C8B-B14F-4D97-AF65-F5344CB8AC3E}">
        <p14:creationId xmlns:p14="http://schemas.microsoft.com/office/powerpoint/2010/main" val="1362907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Lisabonská smlouva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Právní subjektivita EU</a:t>
            </a:r>
            <a:r>
              <a:rPr lang="cs-CZ" dirty="0"/>
              <a:t>: </a:t>
            </a:r>
            <a:r>
              <a:rPr lang="cs-CZ" dirty="0" smtClean="0"/>
              <a:t>umožňuje jí uzavírat </a:t>
            </a:r>
            <a:r>
              <a:rPr lang="cs-CZ" dirty="0"/>
              <a:t>mezinárodní smlouvy a být členem mezinárodních </a:t>
            </a:r>
            <a:r>
              <a:rPr lang="cs-CZ" dirty="0" smtClean="0"/>
              <a:t>organizací</a:t>
            </a:r>
          </a:p>
          <a:p>
            <a:r>
              <a:rPr lang="cs-CZ" b="1" dirty="0"/>
              <a:t>Rozšíření pravomocí EU</a:t>
            </a:r>
            <a:r>
              <a:rPr lang="cs-CZ" dirty="0"/>
              <a:t>: </a:t>
            </a:r>
            <a:r>
              <a:rPr lang="cs-CZ" dirty="0" smtClean="0"/>
              <a:t>v energetické politice, veřejného </a:t>
            </a:r>
            <a:r>
              <a:rPr lang="cs-CZ" dirty="0"/>
              <a:t>zdraví, civilní </a:t>
            </a:r>
            <a:r>
              <a:rPr lang="cs-CZ" dirty="0" smtClean="0"/>
              <a:t>ochraně, změně </a:t>
            </a:r>
            <a:r>
              <a:rPr lang="cs-CZ" dirty="0"/>
              <a:t>klimatu, </a:t>
            </a:r>
            <a:r>
              <a:rPr lang="cs-CZ" dirty="0" smtClean="0"/>
              <a:t>výzkumu, vesmíru, </a:t>
            </a:r>
            <a:r>
              <a:rPr lang="cs-CZ" dirty="0"/>
              <a:t>obchodní </a:t>
            </a:r>
            <a:r>
              <a:rPr lang="cs-CZ" dirty="0" smtClean="0"/>
              <a:t>politice, </a:t>
            </a:r>
            <a:r>
              <a:rPr lang="cs-CZ" dirty="0"/>
              <a:t>humanitární </a:t>
            </a:r>
            <a:r>
              <a:rPr lang="cs-CZ" dirty="0" smtClean="0"/>
              <a:t>pomoci, sportu, cestovním ruchu </a:t>
            </a:r>
            <a:r>
              <a:rPr lang="cs-CZ" dirty="0"/>
              <a:t>a </a:t>
            </a:r>
            <a:r>
              <a:rPr lang="cs-CZ" dirty="0" smtClean="0"/>
              <a:t>spolupráci </a:t>
            </a:r>
            <a:r>
              <a:rPr lang="cs-CZ" dirty="0"/>
              <a:t>správních </a:t>
            </a:r>
            <a:r>
              <a:rPr lang="cs-CZ" dirty="0" smtClean="0"/>
              <a:t>orgánů</a:t>
            </a:r>
          </a:p>
          <a:p>
            <a:r>
              <a:rPr lang="cs-CZ" b="1" dirty="0"/>
              <a:t>Změny v rozhodovacích procesech</a:t>
            </a:r>
            <a:r>
              <a:rPr lang="cs-CZ" dirty="0"/>
              <a:t>: </a:t>
            </a:r>
            <a:r>
              <a:rPr lang="cs-CZ" dirty="0" smtClean="0"/>
              <a:t>zavedení </a:t>
            </a:r>
            <a:r>
              <a:rPr lang="cs-CZ" dirty="0"/>
              <a:t>systému dvojí většiny při hlasování v Radě </a:t>
            </a:r>
            <a:r>
              <a:rPr lang="cs-CZ" dirty="0" smtClean="0"/>
              <a:t>EU</a:t>
            </a:r>
          </a:p>
          <a:p>
            <a:r>
              <a:rPr lang="cs-CZ" b="1" dirty="0"/>
              <a:t>Listina základních práv </a:t>
            </a:r>
            <a:r>
              <a:rPr lang="cs-CZ" b="1" dirty="0" smtClean="0"/>
              <a:t>EU</a:t>
            </a:r>
            <a:r>
              <a:rPr lang="cs-CZ" dirty="0" smtClean="0"/>
              <a:t>: </a:t>
            </a:r>
            <a:r>
              <a:rPr lang="cs-CZ" dirty="0"/>
              <a:t>EU získala právní závaznost</a:t>
            </a:r>
            <a:r>
              <a:rPr lang="cs-CZ" dirty="0" smtClean="0"/>
              <a:t> </a:t>
            </a:r>
          </a:p>
          <a:p>
            <a:r>
              <a:rPr lang="cs-CZ" b="1" dirty="0"/>
              <a:t>Možnost vystoupení z EU</a:t>
            </a:r>
            <a:r>
              <a:rPr lang="cs-CZ" dirty="0"/>
              <a:t>: Lisabonská smlouva poprvé formálně stanovila postup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27</a:t>
            </a:fld>
            <a:endParaRPr lang="cs-CZ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8032014" y="688563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83800" y="620688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53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Ekonomika</a:t>
            </a:r>
            <a:endParaRPr lang="cs-CZ" b="1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Společnost a geopolitika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28</a:t>
            </a:fld>
            <a:endParaRPr lang="cs-CZ"/>
          </a:p>
        </p:txBody>
      </p:sp>
      <p:sp>
        <p:nvSpPr>
          <p:cNvPr id="8" name="Obdélník: se zakulacenými rohy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420464" y="926291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72250" y="858416"/>
            <a:ext cx="685800" cy="9144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</p:spTree>
    <p:extLst>
      <p:ext uri="{BB962C8B-B14F-4D97-AF65-F5344CB8AC3E}">
        <p14:creationId xmlns:p14="http://schemas.microsoft.com/office/powerpoint/2010/main" val="2142286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Zavedení eura v ČR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0951" y="1340768"/>
            <a:ext cx="8229600" cy="48531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Kovanda + </a:t>
            </a:r>
            <a:r>
              <a:rPr lang="cs-CZ" dirty="0" err="1"/>
              <a:t>Minčič</a:t>
            </a:r>
            <a:r>
              <a:rPr lang="cs-CZ" dirty="0"/>
              <a:t> (video, </a:t>
            </a:r>
            <a:r>
              <a:rPr lang="cs-CZ" dirty="0" smtClean="0"/>
              <a:t>10.1.2024</a:t>
            </a:r>
            <a:r>
              <a:rPr lang="cs-CZ" dirty="0"/>
              <a:t>, </a:t>
            </a:r>
            <a:r>
              <a:rPr lang="cs-CZ" u="sng" dirty="0">
                <a:hlinkClick r:id="rId3"/>
              </a:rPr>
              <a:t>https://cnn.iprima.cz/</a:t>
            </a:r>
            <a:r>
              <a:rPr lang="cs-CZ" u="sng" dirty="0" err="1">
                <a:hlinkClick r:id="rId3"/>
              </a:rPr>
              <a:t>kovanda-eurozon</a:t>
            </a:r>
            <a:r>
              <a:rPr lang="cs-CZ" u="sng" dirty="0" smtClean="0">
                <a:hlinkClick r:id="rId3"/>
              </a:rPr>
              <a:t>...</a:t>
            </a:r>
            <a:r>
              <a:rPr lang="cs-CZ" u="sng" dirty="0" smtClean="0"/>
              <a:t>, </a:t>
            </a:r>
            <a:r>
              <a:rPr lang="cs-CZ" dirty="0" smtClean="0"/>
              <a:t>kdybychom </a:t>
            </a:r>
            <a:r>
              <a:rPr lang="cs-CZ" dirty="0"/>
              <a:t>měli euro: </a:t>
            </a:r>
            <a:endParaRPr lang="cs-CZ" sz="2400" dirty="0"/>
          </a:p>
          <a:p>
            <a:pPr lvl="1"/>
            <a:r>
              <a:rPr lang="cs-CZ" dirty="0"/>
              <a:t>vyšší inflace (v roce 2023 až 30% místo 18 %), byli bychom na tom ještě hůře jak Estonsko</a:t>
            </a:r>
          </a:p>
          <a:p>
            <a:pPr lvl="1"/>
            <a:r>
              <a:rPr lang="cs-CZ" dirty="0"/>
              <a:t>byly by levnější hypotéky, ale ty znamenají dražší nemovitosti, dražší bydlení</a:t>
            </a:r>
          </a:p>
          <a:p>
            <a:pPr lvl="1"/>
            <a:r>
              <a:rPr lang="cs-CZ" dirty="0"/>
              <a:t>byly by hůře úročené vklady v bankách, protože by centrální banka nešla s úroky tak nahoru (ČNB šla na 7 %, Evropská banka šla jen na 4 %</a:t>
            </a:r>
          </a:p>
          <a:p>
            <a:pPr lvl="1"/>
            <a:r>
              <a:rPr lang="cs-CZ" dirty="0"/>
              <a:t>vše dohromady by to znamenalo pokles životní úrovně s eurem, než nastal s </a:t>
            </a:r>
            <a:r>
              <a:rPr lang="cs-CZ" dirty="0" smtClean="0"/>
              <a:t>korunou</a:t>
            </a:r>
          </a:p>
          <a:p>
            <a:r>
              <a:rPr lang="cs-CZ" dirty="0"/>
              <a:t>Efekt eura na růst vzájemného obchodu členských zemí měnové unie je v zásadě nulový (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International Money and Finance v září </a:t>
            </a:r>
            <a:r>
              <a:rPr lang="cs-CZ" dirty="0" smtClean="0"/>
              <a:t>2023)</a:t>
            </a:r>
            <a:endParaRPr lang="cs-CZ" dirty="0"/>
          </a:p>
          <a:p>
            <a:r>
              <a:rPr lang="cs-CZ" dirty="0"/>
              <a:t>Podnikatelé ze zemí, kde je nižší </a:t>
            </a:r>
            <a:r>
              <a:rPr lang="cs-CZ" dirty="0" smtClean="0"/>
              <a:t>produktivita, </a:t>
            </a:r>
            <a:r>
              <a:rPr lang="cs-CZ" dirty="0"/>
              <a:t>díky euru si mohou brát výhodnější úvěr, než by odpovídal jejich finančnímu statutu. To zkresluje fungování ekonomiky, aby tam mohla být zdravá soutěž.</a:t>
            </a:r>
            <a:endParaRPr lang="cs-CZ" sz="4800" dirty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29</a:t>
            </a:fld>
            <a:endParaRPr lang="cs-CZ"/>
          </a:p>
        </p:txBody>
      </p:sp>
      <p:sp>
        <p:nvSpPr>
          <p:cNvPr id="8" name="Obdélník: se zakulacenými rohy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420464" y="49798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72250" y="430114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2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Proč použít postupy a principy </a:t>
            </a:r>
            <a:r>
              <a:rPr lang="cs-CZ" b="1" dirty="0" smtClean="0"/>
              <a:t>RM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Hodnocení </a:t>
            </a:r>
            <a:r>
              <a:rPr lang="cs-CZ" b="1" dirty="0" smtClean="0"/>
              <a:t>interních</a:t>
            </a:r>
            <a:r>
              <a:rPr lang="cs-CZ" dirty="0" smtClean="0"/>
              <a:t> socioekonomických jevů:</a:t>
            </a:r>
          </a:p>
          <a:p>
            <a:pPr lvl="1"/>
            <a:r>
              <a:rPr lang="cs-CZ" dirty="0" smtClean="0"/>
              <a:t>hledat příčiny a předvídat následky dějů, řešit prevenci</a:t>
            </a:r>
          </a:p>
          <a:p>
            <a:pPr lvl="2"/>
            <a:r>
              <a:rPr lang="cs-CZ" dirty="0" smtClean="0"/>
              <a:t>v jakém stavu se nachází společnost a ekonomika</a:t>
            </a:r>
          </a:p>
          <a:p>
            <a:pPr lvl="2"/>
            <a:r>
              <a:rPr lang="cs-CZ" dirty="0" smtClean="0"/>
              <a:t>co je podstatou a hybatelem společenských změn</a:t>
            </a:r>
          </a:p>
          <a:p>
            <a:pPr lvl="1"/>
            <a:r>
              <a:rPr lang="cs-CZ" b="1" dirty="0" smtClean="0"/>
              <a:t>Koho volit, jakou socioekonomickou politiku přijmout</a:t>
            </a:r>
            <a:r>
              <a:rPr lang="cs-CZ" dirty="0"/>
              <a:t>?</a:t>
            </a:r>
            <a:endParaRPr lang="cs-CZ" dirty="0" smtClean="0"/>
          </a:p>
          <a:p>
            <a:r>
              <a:rPr lang="cs-CZ" dirty="0" smtClean="0"/>
              <a:t>Hodnocení </a:t>
            </a:r>
            <a:r>
              <a:rPr lang="cs-CZ" b="1" dirty="0" smtClean="0"/>
              <a:t>geopolitických</a:t>
            </a:r>
            <a:r>
              <a:rPr lang="cs-CZ" dirty="0" smtClean="0"/>
              <a:t> vlivů:</a:t>
            </a:r>
          </a:p>
          <a:p>
            <a:pPr lvl="1"/>
            <a:r>
              <a:rPr lang="cs-CZ" dirty="0" smtClean="0"/>
              <a:t>vztah ČR k EU, USA, Rusku, Číně, ke světovým konfliktům viz. Blízký východ (v současnosti ve světě probíhá 55 konfliktů)</a:t>
            </a:r>
          </a:p>
          <a:p>
            <a:pPr lvl="2"/>
            <a:r>
              <a:rPr lang="cs-CZ" dirty="0"/>
              <a:t>Ukrajina: komu slouží a kdy skončí současný konflikt?</a:t>
            </a:r>
          </a:p>
          <a:p>
            <a:pPr lvl="1"/>
            <a:r>
              <a:rPr lang="cs-CZ" b="1" dirty="0" smtClean="0"/>
              <a:t>Jakou zahraniční politiku </a:t>
            </a:r>
            <a:r>
              <a:rPr lang="cs-CZ" b="1" dirty="0"/>
              <a:t>přijmout </a:t>
            </a:r>
            <a:r>
              <a:rPr lang="cs-CZ" b="1" dirty="0" smtClean="0"/>
              <a:t>pro zajištění národních zájmů a dlouhodobé perspektivy?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3</a:t>
            </a:fld>
            <a:endParaRPr lang="cs-CZ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8104022" y="1070307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55808" y="1002432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Zadlužení eurozóny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2"/>
            <a:r>
              <a:rPr lang="cs-CZ" dirty="0" smtClean="0"/>
              <a:t>Německo </a:t>
            </a:r>
            <a:r>
              <a:rPr lang="cs-CZ" dirty="0"/>
              <a:t>64,6 % k HDP</a:t>
            </a:r>
            <a:endParaRPr lang="cs-CZ" sz="2000" dirty="0"/>
          </a:p>
          <a:p>
            <a:pPr lvl="2"/>
            <a:r>
              <a:rPr lang="cs-CZ" dirty="0"/>
              <a:t>Slovensko 59, 6 % k HDP</a:t>
            </a:r>
            <a:endParaRPr lang="cs-CZ" sz="2000" dirty="0"/>
          </a:p>
          <a:p>
            <a:pPr lvl="2"/>
            <a:r>
              <a:rPr lang="cs-CZ" dirty="0"/>
              <a:t>Řecko 166,5 % k HDP</a:t>
            </a:r>
            <a:endParaRPr lang="cs-CZ" sz="2000" dirty="0"/>
          </a:p>
          <a:p>
            <a:pPr lvl="2"/>
            <a:r>
              <a:rPr lang="cs-CZ" dirty="0"/>
              <a:t>Průměr eurozóny 90,3 % k HDP</a:t>
            </a:r>
            <a:endParaRPr lang="cs-CZ" sz="2000" dirty="0"/>
          </a:p>
          <a:p>
            <a:pPr lvl="2"/>
            <a:r>
              <a:rPr lang="cs-CZ" dirty="0"/>
              <a:t>Česko 44,3 % k HDP</a:t>
            </a:r>
            <a:endParaRPr lang="cs-CZ" sz="2000" dirty="0"/>
          </a:p>
          <a:p>
            <a:pPr lvl="3"/>
            <a:r>
              <a:rPr lang="cs-CZ" dirty="0"/>
              <a:t>Podle kritérií by mělo být zadlužení maximálně 60 % k HDP</a:t>
            </a:r>
            <a:endParaRPr lang="cs-CZ" sz="1600" dirty="0"/>
          </a:p>
          <a:p>
            <a:pPr lvl="3"/>
            <a:r>
              <a:rPr lang="cs-CZ" dirty="0"/>
              <a:t>Dluhová brzda ČR je nastavena na 55 % </a:t>
            </a:r>
            <a:r>
              <a:rPr lang="cs-CZ" dirty="0" smtClean="0"/>
              <a:t>HDP</a:t>
            </a:r>
          </a:p>
          <a:p>
            <a:pPr lvl="3"/>
            <a:endParaRPr lang="cs-CZ" sz="1600" dirty="0"/>
          </a:p>
          <a:p>
            <a:pPr lvl="1"/>
            <a:r>
              <a:rPr lang="cs-CZ" dirty="0"/>
              <a:t>V roce 2023 má 75 % zemí eurozóny stejný nebo horší rating než Česko. V roce 2004, kdy jsme vstupovali do EU, tak všechny země eurozóny mely lepší rating. Nyní je to jen pět </a:t>
            </a:r>
            <a:r>
              <a:rPr lang="cs-CZ" dirty="0" smtClean="0"/>
              <a:t>zemí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30</a:t>
            </a:fld>
            <a:endParaRPr lang="cs-CZ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743982" y="49798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95768" y="430114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30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Joseph </a:t>
            </a:r>
            <a:r>
              <a:rPr lang="cs-CZ" b="1" dirty="0" err="1" smtClean="0"/>
              <a:t>Stiglitz</a:t>
            </a:r>
            <a:r>
              <a:rPr lang="cs-CZ" b="1" dirty="0" smtClean="0"/>
              <a:t> k členství v EU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25894"/>
            <a:ext cx="8229600" cy="47133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EU na nás vydělává (E/Hodnocení, text,29.10.2024): </a:t>
            </a:r>
            <a:endParaRPr lang="cs-CZ" dirty="0" smtClean="0"/>
          </a:p>
          <a:p>
            <a:r>
              <a:rPr lang="cs-CZ" dirty="0" err="1" smtClean="0"/>
              <a:t>Východná</a:t>
            </a:r>
            <a:r>
              <a:rPr lang="cs-CZ" dirty="0" smtClean="0"/>
              <a:t> </a:t>
            </a:r>
            <a:r>
              <a:rPr lang="cs-CZ" dirty="0" err="1"/>
              <a:t>Európa</a:t>
            </a:r>
            <a:r>
              <a:rPr lang="cs-CZ" dirty="0"/>
              <a:t> je </a:t>
            </a:r>
            <a:r>
              <a:rPr lang="cs-CZ" dirty="0" smtClean="0"/>
              <a:t>dvakrát </a:t>
            </a:r>
            <a:r>
              <a:rPr lang="cs-CZ" dirty="0" err="1"/>
              <a:t>chudobnejšia</a:t>
            </a:r>
            <a:r>
              <a:rPr lang="cs-CZ" dirty="0"/>
              <a:t> po vstupe do EÚ, V </a:t>
            </a:r>
            <a:r>
              <a:rPr lang="cs-CZ" dirty="0" err="1"/>
              <a:t>súčasnosti</a:t>
            </a:r>
            <a:r>
              <a:rPr lang="cs-CZ" dirty="0"/>
              <a:t> platí Západu a </a:t>
            </a:r>
            <a:r>
              <a:rPr lang="cs-CZ" dirty="0" err="1"/>
              <a:t>hlavne</a:t>
            </a:r>
            <a:r>
              <a:rPr lang="cs-CZ" dirty="0"/>
              <a:t> </a:t>
            </a:r>
            <a:r>
              <a:rPr lang="cs-CZ" dirty="0" err="1"/>
              <a:t>Nemecku</a:t>
            </a:r>
            <a:r>
              <a:rPr lang="cs-CZ" dirty="0"/>
              <a:t> 300 – 400 </a:t>
            </a:r>
            <a:r>
              <a:rPr lang="cs-CZ" dirty="0" err="1"/>
              <a:t>miliárd</a:t>
            </a:r>
            <a:r>
              <a:rPr lang="cs-CZ" dirty="0"/>
              <a:t> </a:t>
            </a:r>
            <a:r>
              <a:rPr lang="cs-CZ" dirty="0" err="1"/>
              <a:t>dolárov</a:t>
            </a:r>
            <a:r>
              <a:rPr lang="cs-CZ" dirty="0"/>
              <a:t> </a:t>
            </a:r>
            <a:r>
              <a:rPr lang="cs-CZ" dirty="0" err="1" smtClean="0"/>
              <a:t>ročne</a:t>
            </a:r>
            <a:r>
              <a:rPr lang="cs-CZ" dirty="0" smtClean="0"/>
              <a:t>. </a:t>
            </a:r>
          </a:p>
          <a:p>
            <a:r>
              <a:rPr lang="cs-CZ" dirty="0" smtClean="0"/>
              <a:t>V </a:t>
            </a:r>
            <a:r>
              <a:rPr lang="cs-CZ" dirty="0" err="1"/>
              <a:t>súčasnosti</a:t>
            </a:r>
            <a:r>
              <a:rPr lang="cs-CZ" dirty="0"/>
              <a:t> je EÚ </a:t>
            </a:r>
            <a:r>
              <a:rPr lang="cs-CZ" dirty="0" err="1"/>
              <a:t>presne</a:t>
            </a:r>
            <a:r>
              <a:rPr lang="cs-CZ" dirty="0"/>
              <a:t> taká. Západ, ale </a:t>
            </a:r>
            <a:r>
              <a:rPr lang="cs-CZ" dirty="0" err="1"/>
              <a:t>hlavne</a:t>
            </a:r>
            <a:r>
              <a:rPr lang="cs-CZ" dirty="0"/>
              <a:t> </a:t>
            </a:r>
            <a:r>
              <a:rPr lang="cs-CZ" dirty="0" err="1"/>
              <a:t>Nemecko</a:t>
            </a:r>
            <a:r>
              <a:rPr lang="cs-CZ" dirty="0"/>
              <a:t> </a:t>
            </a:r>
            <a:r>
              <a:rPr lang="cs-CZ" dirty="0" err="1"/>
              <a:t>podpláca</a:t>
            </a:r>
            <a:r>
              <a:rPr lang="cs-CZ" dirty="0"/>
              <a:t> </a:t>
            </a:r>
            <a:r>
              <a:rPr lang="cs-CZ" dirty="0" err="1"/>
              <a:t>miestnu</a:t>
            </a:r>
            <a:r>
              <a:rPr lang="cs-CZ" dirty="0"/>
              <a:t> elitu </a:t>
            </a:r>
            <a:r>
              <a:rPr lang="cs-CZ" dirty="0" err="1"/>
              <a:t>cez</a:t>
            </a:r>
            <a:r>
              <a:rPr lang="cs-CZ" dirty="0"/>
              <a:t> </a:t>
            </a:r>
            <a:r>
              <a:rPr lang="cs-CZ" dirty="0" err="1"/>
              <a:t>európske</a:t>
            </a:r>
            <a:r>
              <a:rPr lang="cs-CZ" dirty="0"/>
              <a:t> fondy. </a:t>
            </a:r>
            <a:endParaRPr lang="cs-CZ" dirty="0" smtClean="0"/>
          </a:p>
          <a:p>
            <a:r>
              <a:rPr lang="cs-CZ" dirty="0" smtClean="0"/>
              <a:t>Elita </a:t>
            </a:r>
            <a:r>
              <a:rPr lang="cs-CZ" dirty="0" err="1"/>
              <a:t>prináša</a:t>
            </a:r>
            <a:r>
              <a:rPr lang="cs-CZ" dirty="0"/>
              <a:t> </a:t>
            </a:r>
            <a:r>
              <a:rPr lang="cs-CZ" dirty="0" err="1"/>
              <a:t>štát</a:t>
            </a:r>
            <a:r>
              <a:rPr lang="cs-CZ" dirty="0"/>
              <a:t> do EÚ a </a:t>
            </a:r>
            <a:r>
              <a:rPr lang="cs-CZ" dirty="0" err="1"/>
              <a:t>mení</a:t>
            </a:r>
            <a:r>
              <a:rPr lang="cs-CZ" dirty="0"/>
              <a:t> členstvo na </a:t>
            </a:r>
            <a:r>
              <a:rPr lang="cs-CZ" dirty="0" err="1"/>
              <a:t>absolútne</a:t>
            </a:r>
            <a:r>
              <a:rPr lang="cs-CZ" dirty="0"/>
              <a:t> </a:t>
            </a:r>
            <a:r>
              <a:rPr lang="cs-CZ" dirty="0" err="1"/>
              <a:t>náboženstvo</a:t>
            </a:r>
            <a:r>
              <a:rPr lang="cs-CZ" dirty="0"/>
              <a:t>, </a:t>
            </a:r>
            <a:r>
              <a:rPr lang="cs-CZ" dirty="0" err="1"/>
              <a:t>vrátane</a:t>
            </a:r>
            <a:r>
              <a:rPr lang="cs-CZ" dirty="0"/>
              <a:t> </a:t>
            </a:r>
            <a:r>
              <a:rPr lang="cs-CZ" dirty="0" err="1"/>
              <a:t>represie</a:t>
            </a:r>
            <a:r>
              <a:rPr lang="cs-CZ" dirty="0"/>
              <a:t> proti tomu, </a:t>
            </a:r>
            <a:r>
              <a:rPr lang="cs-CZ" dirty="0" err="1"/>
              <a:t>kto</a:t>
            </a:r>
            <a:r>
              <a:rPr lang="cs-CZ" dirty="0"/>
              <a:t> je proti </a:t>
            </a:r>
            <a:r>
              <a:rPr lang="cs-CZ" dirty="0" err="1"/>
              <a:t>nej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31</a:t>
            </a:fld>
            <a:endParaRPr lang="cs-CZ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8084510" y="926291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36296" y="858416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68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Nerealizované sliby ODS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559" y="1600200"/>
            <a:ext cx="4958881" cy="452596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32</a:t>
            </a:fld>
            <a:endParaRPr lang="cs-CZ"/>
          </a:p>
        </p:txBody>
      </p:sp>
      <p:sp>
        <p:nvSpPr>
          <p:cNvPr id="8" name="Obdélník: se zakulacenými rohy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815990" y="49798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67776" y="430114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44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Vývoj ekonomiky ČR do r.2022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210" y="2026761"/>
            <a:ext cx="5783580" cy="367284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853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Inflace 2023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23891"/>
            <a:ext cx="8229600" cy="387858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34</a:t>
            </a:fld>
            <a:endParaRPr lang="cs-CZ"/>
          </a:p>
        </p:txBody>
      </p:sp>
      <p:sp>
        <p:nvSpPr>
          <p:cNvPr id="8" name="Obdélník: se zakulacenými rohy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420464" y="49798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72250" y="430114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45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Únik daní</a:t>
            </a:r>
            <a:endParaRPr lang="cs-CZ" b="1" dirty="0"/>
          </a:p>
        </p:txBody>
      </p:sp>
      <p:pic>
        <p:nvPicPr>
          <p:cNvPr id="4" name="Zástupný symbol pro obsah 3" descr="https://www.newstream.cz/uploads/image/xxxtabulka.pn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75" y="2325073"/>
            <a:ext cx="7272808" cy="32821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620575" y="112474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V roce 2022 bylo Česko mezi okolními zeměmi jedinou, jejíž obyvatelé měli k dispozici méně bohatství, než kolik reálně vytvořili, a to pouze zhruba 96 </a:t>
            </a:r>
            <a:r>
              <a:rPr lang="cs-CZ" b="1" dirty="0" smtClean="0"/>
              <a:t>%.</a:t>
            </a:r>
            <a:r>
              <a:rPr lang="cs-CZ" b="1" dirty="0"/>
              <a:t> </a:t>
            </a:r>
            <a:r>
              <a:rPr lang="cs-CZ" dirty="0"/>
              <a:t>Hrubý národní důchod v přepočtu na osobu totiž zaostal za hrubým domácím produktem v přepočtu na osobu, jak ukazují data </a:t>
            </a:r>
            <a:r>
              <a:rPr lang="cs-CZ" b="1" dirty="0"/>
              <a:t>Světové banky</a:t>
            </a:r>
            <a:r>
              <a:rPr lang="cs-CZ" dirty="0"/>
              <a:t>.</a:t>
            </a:r>
          </a:p>
        </p:txBody>
      </p:sp>
      <p:sp>
        <p:nvSpPr>
          <p:cNvPr id="6" name="Obdélník 5"/>
          <p:cNvSpPr/>
          <p:nvPr/>
        </p:nvSpPr>
        <p:spPr>
          <a:xfrm>
            <a:off x="620575" y="5445224"/>
            <a:ext cx="78398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Česko je přední světovou „odtokovou“ ekonomikou již řadu let.</a:t>
            </a:r>
            <a:r>
              <a:rPr lang="cs-CZ" dirty="0"/>
              <a:t> V roce 2019, tedy ještě před </a:t>
            </a:r>
            <a:r>
              <a:rPr lang="cs-CZ" dirty="0" err="1"/>
              <a:t>covidem</a:t>
            </a:r>
            <a:r>
              <a:rPr lang="cs-CZ" dirty="0"/>
              <a:t> a válkou na Ukrajině, obsazovalo v rámci zemí OECD první příčku v rozsahu odtoku bohatství, vynecháme-li země označované za daňové ráje.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35</a:t>
            </a:fld>
            <a:endParaRPr lang="cs-CZ"/>
          </a:p>
        </p:txBody>
      </p:sp>
      <p:sp>
        <p:nvSpPr>
          <p:cNvPr id="10" name="Obdélník: se zakulacenými rohy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8104022" y="49798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11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55808" y="430114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8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HDP v paritě kupní síly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6734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36</a:t>
            </a:fld>
            <a:endParaRPr lang="cs-CZ"/>
          </a:p>
        </p:txBody>
      </p:sp>
      <p:sp>
        <p:nvSpPr>
          <p:cNvPr id="8" name="Obdélník: se zakulacenými rohy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8032014" y="49798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83800" y="430114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13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Hospodaření současné vlády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err="1" smtClean="0"/>
              <a:t>H.Lipovská</a:t>
            </a:r>
            <a:r>
              <a:rPr lang="cs-CZ" dirty="0" smtClean="0"/>
              <a:t>:</a:t>
            </a:r>
          </a:p>
          <a:p>
            <a:r>
              <a:rPr lang="cs-CZ" dirty="0" smtClean="0"/>
              <a:t>Vláda</a:t>
            </a:r>
            <a:r>
              <a:rPr lang="cs-CZ" dirty="0"/>
              <a:t> </a:t>
            </a:r>
            <a:r>
              <a:rPr lang="cs-CZ" dirty="0" smtClean="0"/>
              <a:t>zvýšila </a:t>
            </a:r>
            <a:r>
              <a:rPr lang="cs-CZ" dirty="0"/>
              <a:t>příjmy státního rozpočtu tím, že se krátily </a:t>
            </a:r>
            <a:r>
              <a:rPr lang="cs-CZ" dirty="0" smtClean="0"/>
              <a:t>příspěvky: z</a:t>
            </a:r>
            <a:r>
              <a:rPr lang="cs-CZ" dirty="0"/>
              <a:t> pojistného na sociální zabezpečení, zvýšily se odvody z nemocenského pojištění, zvýšil se minimální vyměřovací základ pojistného na sociální pojištění pro OSVČ. </a:t>
            </a:r>
            <a:endParaRPr lang="cs-CZ" dirty="0" smtClean="0"/>
          </a:p>
          <a:p>
            <a:r>
              <a:rPr lang="cs-CZ" dirty="0" smtClean="0"/>
              <a:t>Stát </a:t>
            </a:r>
            <a:r>
              <a:rPr lang="cs-CZ" dirty="0"/>
              <a:t>má vyšší příjmy z výběru DPH díky sjednocení daňových sazeb (jednotná sazba z 15 % na 12 % a 21 %), což dopadá zejména na chudší obyvatele a na nižší střední </a:t>
            </a:r>
            <a:r>
              <a:rPr lang="cs-CZ" dirty="0" smtClean="0"/>
              <a:t>třídu</a:t>
            </a:r>
          </a:p>
          <a:p>
            <a:r>
              <a:rPr lang="cs-CZ" dirty="0"/>
              <a:t>V</a:t>
            </a:r>
            <a:r>
              <a:rPr lang="cs-CZ" dirty="0" smtClean="0"/>
              <a:t>ýdaje </a:t>
            </a:r>
            <a:r>
              <a:rPr lang="cs-CZ" dirty="0"/>
              <a:t>státního rozpočtu klesly díky nižším odvodům do rozpočtu EU o 3,5 </a:t>
            </a:r>
            <a:r>
              <a:rPr lang="cs-CZ" dirty="0" err="1"/>
              <a:t>mld.Kč</a:t>
            </a:r>
            <a:r>
              <a:rPr lang="cs-CZ" dirty="0"/>
              <a:t>, a to proto, že jsme loni měli horší výsledek našeho </a:t>
            </a:r>
            <a:r>
              <a:rPr lang="cs-CZ" dirty="0" smtClean="0"/>
              <a:t>hospodaření</a:t>
            </a:r>
          </a:p>
          <a:p>
            <a:r>
              <a:rPr lang="cs-CZ" dirty="0" smtClean="0"/>
              <a:t>Nákupy MO vzrostly </a:t>
            </a:r>
            <a:r>
              <a:rPr lang="cs-CZ" dirty="0"/>
              <a:t>o 3,6 mld. Kč (co jsme ušetřili na Bruselu, to jsme dali na zbrojení), a 3,7 mld. padlo na první splátku F35.</a:t>
            </a:r>
            <a:r>
              <a:rPr lang="cs-CZ" dirty="0" smtClean="0"/>
              <a:t> </a:t>
            </a:r>
          </a:p>
          <a:p>
            <a:r>
              <a:rPr lang="cs-CZ" dirty="0"/>
              <a:t>EBRD predikce vývoje české ekonomiky pro letošek: HDP se zvýší jen o 0,9 %, zatímco v září letošní růst odhadovala na 2,5 </a:t>
            </a:r>
            <a:r>
              <a:rPr lang="cs-CZ" dirty="0" smtClean="0"/>
              <a:t>%. </a:t>
            </a:r>
            <a:r>
              <a:rPr lang="cs-CZ" dirty="0"/>
              <a:t>Měli bychom mít nejslabší růst ze zemí </a:t>
            </a:r>
            <a:r>
              <a:rPr lang="cs-CZ" dirty="0" err="1"/>
              <a:t>Vyšegrátské</a:t>
            </a:r>
            <a:r>
              <a:rPr lang="cs-CZ" dirty="0"/>
              <a:t> čtyřky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37</a:t>
            </a:fld>
            <a:endParaRPr lang="cs-CZ"/>
          </a:p>
        </p:txBody>
      </p:sp>
      <p:sp>
        <p:nvSpPr>
          <p:cNvPr id="8" name="Obdélník: se zakulacenými rohy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8176030" y="99829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27816" y="930424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07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Konsolidace </a:t>
            </a:r>
            <a:r>
              <a:rPr lang="cs-CZ" b="1" dirty="0" smtClean="0"/>
              <a:t>rozpočtu?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Schillerová, </a:t>
            </a:r>
            <a:r>
              <a:rPr lang="cs-CZ" i="1" dirty="0" smtClean="0"/>
              <a:t>z</a:t>
            </a:r>
            <a:r>
              <a:rPr lang="cs-CZ" i="1" dirty="0"/>
              <a:t> projednání návrhu rozpočtu na rok 2025 v prvním čtení poslaneckou sněmovnou </a:t>
            </a:r>
            <a:r>
              <a:rPr lang="cs-CZ" i="1" dirty="0" smtClean="0"/>
              <a:t>24.10.2024: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Vláda slibovala, že bude snižovat schodky tempem 1 % HDP/rok (70 až 100 mld. Kč ročně).</a:t>
            </a:r>
          </a:p>
          <a:p>
            <a:pPr marL="0" indent="0">
              <a:buNone/>
            </a:pPr>
            <a:r>
              <a:rPr lang="cs-CZ" b="1" dirty="0"/>
              <a:t>Realita</a:t>
            </a:r>
            <a:r>
              <a:rPr lang="cs-CZ" dirty="0"/>
              <a:t>: </a:t>
            </a:r>
          </a:p>
          <a:p>
            <a:r>
              <a:rPr lang="cs-CZ" dirty="0"/>
              <a:t>V roce 2022 předal </a:t>
            </a:r>
            <a:r>
              <a:rPr lang="cs-CZ" dirty="0" err="1"/>
              <a:t>Babiš</a:t>
            </a:r>
            <a:r>
              <a:rPr lang="cs-CZ" dirty="0"/>
              <a:t> schválený rozpočet s deficitem 376,6 </a:t>
            </a:r>
            <a:r>
              <a:rPr lang="cs-CZ" dirty="0" err="1"/>
              <a:t>mld</a:t>
            </a:r>
            <a:r>
              <a:rPr lang="cs-CZ" dirty="0"/>
              <a:t> Kč a další rok to mělo být 241 mld. Kč, tj. – 135,6 </a:t>
            </a:r>
            <a:r>
              <a:rPr lang="cs-CZ" dirty="0" err="1"/>
              <a:t>mld.Kč</a:t>
            </a:r>
            <a:r>
              <a:rPr lang="cs-CZ" dirty="0"/>
              <a:t> za 4 roky, k tomu – 18 mld. mimorozpočtové účty. Výsledkem dnešního návrhu vlády </a:t>
            </a:r>
            <a:r>
              <a:rPr lang="cs-CZ" dirty="0" smtClean="0"/>
              <a:t>je snížení o </a:t>
            </a:r>
            <a:r>
              <a:rPr lang="cs-CZ" dirty="0"/>
              <a:t>sotva 30 mld. Kč, nebo-</a:t>
            </a:r>
            <a:r>
              <a:rPr lang="cs-CZ" dirty="0" err="1"/>
              <a:t>li</a:t>
            </a:r>
            <a:r>
              <a:rPr lang="cs-CZ" dirty="0"/>
              <a:t> 0,37 % HDP, zatímco slib byl 70 až 100 mld. Kč, tj. nikoliv 1 %, jak ODS slibovala. </a:t>
            </a:r>
            <a:r>
              <a:rPr lang="cs-CZ" dirty="0" smtClean="0"/>
              <a:t>Premiér </a:t>
            </a:r>
            <a:r>
              <a:rPr lang="cs-CZ" dirty="0" err="1"/>
              <a:t>Babiš</a:t>
            </a:r>
            <a:r>
              <a:rPr lang="cs-CZ" dirty="0"/>
              <a:t> byl </a:t>
            </a:r>
            <a:r>
              <a:rPr lang="cs-CZ" dirty="0" smtClean="0"/>
              <a:t>ODS kritizován za </a:t>
            </a:r>
            <a:r>
              <a:rPr lang="cs-CZ" dirty="0"/>
              <a:t>návrh snižovat schodek ve výši 0,5 %, že je málo ambiciózní. </a:t>
            </a:r>
          </a:p>
          <a:p>
            <a:r>
              <a:rPr lang="cs-CZ" dirty="0"/>
              <a:t>Nový dluh, který vláda za čtyři roky vytvoří:  360,4 mld. Kč(rok 2022) + 288,5 mld. Kč (rok 2023) + 282 mld. Kč (rok 2024) + 241 mld. Kč (návrh na rok 2025) + 18 mld. Kč (rozpočtová půjčka z SFDI) = </a:t>
            </a:r>
            <a:r>
              <a:rPr lang="cs-CZ" b="1" dirty="0"/>
              <a:t>1 190 mld. Kč, tj. 297 mld. Kč/rok</a:t>
            </a:r>
            <a:r>
              <a:rPr lang="cs-CZ" dirty="0"/>
              <a:t>. Tj. 3 x rychlejší tempo zadlužování, než vykázalo hnutí ANO, vč. </a:t>
            </a:r>
            <a:r>
              <a:rPr lang="cs-CZ" dirty="0" err="1"/>
              <a:t>covidové</a:t>
            </a:r>
            <a:r>
              <a:rPr lang="cs-CZ" dirty="0"/>
              <a:t> doby. </a:t>
            </a:r>
          </a:p>
          <a:p>
            <a:r>
              <a:rPr lang="cs-CZ" dirty="0"/>
              <a:t>Za pouhé 4 roky nás tato vláda zadluží o 400 mld. vyšším dluhem než hnutí ANO za 8 let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b="1" dirty="0" smtClean="0"/>
              <a:t>Závěr</a:t>
            </a:r>
            <a:r>
              <a:rPr lang="cs-CZ" dirty="0" smtClean="0"/>
              <a:t>: Na </a:t>
            </a:r>
            <a:r>
              <a:rPr lang="cs-CZ" dirty="0"/>
              <a:t>místo stanovených priorit vláda </a:t>
            </a:r>
            <a:r>
              <a:rPr lang="cs-CZ" dirty="0" smtClean="0"/>
              <a:t>pomáhá </a:t>
            </a:r>
            <a:r>
              <a:rPr lang="cs-CZ" dirty="0"/>
              <a:t>zahraničním obchodním řetězcům, </a:t>
            </a:r>
            <a:r>
              <a:rPr lang="cs-CZ" dirty="0" smtClean="0"/>
              <a:t>bankám, </a:t>
            </a:r>
            <a:r>
              <a:rPr lang="cs-CZ" dirty="0"/>
              <a:t>energetickým gigantům a zbrojařům. Vláda dělá opak </a:t>
            </a:r>
            <a:r>
              <a:rPr lang="cs-CZ" dirty="0" smtClean="0"/>
              <a:t>toho, </a:t>
            </a:r>
            <a:r>
              <a:rPr lang="cs-CZ" dirty="0"/>
              <a:t>co slíbila ve svém </a:t>
            </a:r>
            <a:r>
              <a:rPr lang="cs-CZ" dirty="0" smtClean="0"/>
              <a:t>programovém prohlášení!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38</a:t>
            </a:fld>
            <a:endParaRPr lang="cs-CZ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8032014" y="49798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83800" y="430114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11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Vývoj spotřebitelských cen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700808"/>
            <a:ext cx="4809176" cy="452596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39</a:t>
            </a:fld>
            <a:endParaRPr lang="cs-CZ"/>
          </a:p>
        </p:txBody>
      </p:sp>
      <p:sp>
        <p:nvSpPr>
          <p:cNvPr id="8" name="Obdélník: se zakulacenými rohy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739352" y="1196752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91138" y="1128877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0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Postup hodnocení</a:t>
            </a:r>
            <a:endParaRPr lang="cs-CZ" b="1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000016"/>
              </p:ext>
            </p:extLst>
          </p:nvPr>
        </p:nvGraphicFramePr>
        <p:xfrm>
          <a:off x="395536" y="1196752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4</a:t>
            </a:fld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9" name="Obdélník: se zakulacenými rohy 4">
            <a:hlinkClick r:id="rId8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8104022" y="544547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10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255808" y="476672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Struktura vývozu ČR je výzvou!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4707" y="1600200"/>
            <a:ext cx="7134586" cy="452596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40</a:t>
            </a:fld>
            <a:endParaRPr lang="cs-CZ"/>
          </a:p>
        </p:txBody>
      </p:sp>
      <p:sp>
        <p:nvSpPr>
          <p:cNvPr id="8" name="Obdélník: se zakulacenými rohy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998295" y="1052736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150081" y="984861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11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Ekologie</a:t>
            </a:r>
            <a:endParaRPr lang="cs-CZ" b="1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Historie ukrajinského konfliktu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41</a:t>
            </a:fld>
            <a:endParaRPr lang="cs-CZ"/>
          </a:p>
        </p:txBody>
      </p:sp>
      <p:sp>
        <p:nvSpPr>
          <p:cNvPr id="8" name="Obdélník: se zakulacenými rohy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420464" y="926291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72250" y="858416"/>
            <a:ext cx="685800" cy="9144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</p:spTree>
    <p:extLst>
      <p:ext uri="{BB962C8B-B14F-4D97-AF65-F5344CB8AC3E}">
        <p14:creationId xmlns:p14="http://schemas.microsoft.com/office/powerpoint/2010/main" val="2380081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Emisní hříšníci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665" y="1600200"/>
            <a:ext cx="7864670" cy="452596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42</a:t>
            </a:fld>
            <a:endParaRPr lang="cs-CZ"/>
          </a:p>
        </p:txBody>
      </p:sp>
      <p:sp>
        <p:nvSpPr>
          <p:cNvPr id="8" name="Obdélník: se zakulacenými rohy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420464" y="49798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72250" y="430114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58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Přechod ČR na zelenou ekonomiku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Z návrhů prorůstových opatření, které vydala Národní ekonomická rada vlády (NERV</a:t>
            </a:r>
            <a:r>
              <a:rPr lang="cs-CZ" dirty="0" smtClean="0"/>
              <a:t>):</a:t>
            </a:r>
          </a:p>
          <a:p>
            <a:r>
              <a:rPr lang="cs-CZ" dirty="0" smtClean="0"/>
              <a:t>Přechod </a:t>
            </a:r>
            <a:r>
              <a:rPr lang="cs-CZ" dirty="0"/>
              <a:t>na zelenou ekonomiku v Česku, tedy posilování </a:t>
            </a:r>
            <a:r>
              <a:rPr lang="cs-CZ" b="1" dirty="0"/>
              <a:t>udržitelného</a:t>
            </a:r>
            <a:r>
              <a:rPr lang="cs-CZ" dirty="0"/>
              <a:t> </a:t>
            </a:r>
            <a:r>
              <a:rPr lang="cs-CZ" b="1" dirty="0"/>
              <a:t>rozvoje</a:t>
            </a:r>
            <a:r>
              <a:rPr lang="cs-CZ" dirty="0"/>
              <a:t> a snižování environmentálních rizik, vyjde do roku </a:t>
            </a:r>
            <a:r>
              <a:rPr lang="cs-CZ" b="1" dirty="0"/>
              <a:t>2030</a:t>
            </a:r>
            <a:r>
              <a:rPr lang="cs-CZ" dirty="0"/>
              <a:t> podle expertních studií na </a:t>
            </a:r>
            <a:r>
              <a:rPr lang="cs-CZ" b="1" dirty="0"/>
              <a:t>více než jeden bilion korun</a:t>
            </a:r>
            <a:r>
              <a:rPr lang="cs-CZ" dirty="0"/>
              <a:t>, do roku </a:t>
            </a:r>
            <a:r>
              <a:rPr lang="cs-CZ" b="1" dirty="0"/>
              <a:t>2050</a:t>
            </a:r>
            <a:r>
              <a:rPr lang="cs-CZ" dirty="0"/>
              <a:t> pak na </a:t>
            </a:r>
            <a:r>
              <a:rPr lang="cs-CZ" b="1" dirty="0" smtClean="0"/>
              <a:t>tři </a:t>
            </a:r>
            <a:r>
              <a:rPr lang="cs-CZ" b="1" dirty="0"/>
              <a:t>biliony korun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Zásadní </a:t>
            </a:r>
            <a:r>
              <a:rPr lang="cs-CZ" dirty="0"/>
              <a:t>proměnu bude </a:t>
            </a:r>
            <a:r>
              <a:rPr lang="cs-CZ" dirty="0" smtClean="0"/>
              <a:t>muset projít </a:t>
            </a:r>
            <a:r>
              <a:rPr lang="cs-CZ" dirty="0"/>
              <a:t>většina tuzemských sektorů ekonomiky.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43</a:t>
            </a:fld>
            <a:endParaRPr lang="cs-CZ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8016704" y="1240890"/>
            <a:ext cx="932474" cy="643518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28002" y="1184795"/>
            <a:ext cx="566777" cy="7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88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Fit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Fifty</a:t>
            </a:r>
            <a:r>
              <a:rPr lang="cs-CZ" b="1" dirty="0" smtClean="0"/>
              <a:t> </a:t>
            </a:r>
            <a:r>
              <a:rPr lang="cs-CZ" b="1" dirty="0" err="1" smtClean="0"/>
              <a:t>Five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/>
              <a:t>video, 28.10.2024): </a:t>
            </a:r>
            <a:endParaRPr lang="cs-CZ" dirty="0" smtClean="0"/>
          </a:p>
          <a:p>
            <a:r>
              <a:rPr lang="cs-CZ" b="1" dirty="0" smtClean="0"/>
              <a:t>Dopad:</a:t>
            </a:r>
            <a:r>
              <a:rPr lang="cs-CZ" dirty="0" smtClean="0"/>
              <a:t> Emisní </a:t>
            </a:r>
            <a:r>
              <a:rPr lang="cs-CZ" dirty="0"/>
              <a:t>povolenky pro lidi, zdražení dopravy, </a:t>
            </a:r>
            <a:r>
              <a:rPr lang="cs-CZ" dirty="0" smtClean="0"/>
              <a:t>zpomalení výstavby </a:t>
            </a:r>
            <a:r>
              <a:rPr lang="cs-CZ" dirty="0"/>
              <a:t>bytů, </a:t>
            </a:r>
            <a:endParaRPr lang="cs-CZ" dirty="0" smtClean="0"/>
          </a:p>
          <a:p>
            <a:r>
              <a:rPr lang="cs-CZ" b="1" dirty="0" smtClean="0"/>
              <a:t>Český </a:t>
            </a:r>
            <a:r>
              <a:rPr lang="cs-CZ" b="1" dirty="0"/>
              <a:t>Green </a:t>
            </a:r>
            <a:r>
              <a:rPr lang="cs-CZ" b="1" dirty="0" err="1"/>
              <a:t>D</a:t>
            </a:r>
            <a:r>
              <a:rPr lang="cs-CZ" b="1" dirty="0" err="1" smtClean="0"/>
              <a:t>eal</a:t>
            </a:r>
            <a:r>
              <a:rPr lang="cs-CZ" dirty="0"/>
              <a:t>, implementace v roce 2027, </a:t>
            </a:r>
            <a:r>
              <a:rPr lang="cs-CZ" dirty="0" err="1"/>
              <a:t>Síkela</a:t>
            </a:r>
            <a:r>
              <a:rPr lang="cs-CZ" dirty="0"/>
              <a:t> = emisní povolenky jsou velké vítězství pro </a:t>
            </a:r>
            <a:r>
              <a:rPr lang="cs-CZ" dirty="0" smtClean="0"/>
              <a:t>klima &amp; </a:t>
            </a:r>
            <a:r>
              <a:rPr lang="cs-CZ" dirty="0"/>
              <a:t>pro automobilky zvýšení </a:t>
            </a:r>
            <a:r>
              <a:rPr lang="cs-CZ" dirty="0" smtClean="0"/>
              <a:t>konkurenceschopnosti!  </a:t>
            </a:r>
          </a:p>
          <a:p>
            <a:r>
              <a:rPr lang="cs-CZ" b="1" dirty="0" smtClean="0"/>
              <a:t>Strategie: </a:t>
            </a:r>
            <a:r>
              <a:rPr lang="cs-CZ" dirty="0" smtClean="0"/>
              <a:t>Český  </a:t>
            </a:r>
            <a:r>
              <a:rPr lang="cs-CZ" dirty="0"/>
              <a:t>Green </a:t>
            </a:r>
            <a:r>
              <a:rPr lang="cs-CZ" dirty="0" err="1" smtClean="0"/>
              <a:t>Deal</a:t>
            </a:r>
            <a:r>
              <a:rPr lang="cs-CZ" dirty="0" smtClean="0"/>
              <a:t> &amp; </a:t>
            </a:r>
            <a:r>
              <a:rPr lang="cs-CZ" dirty="0"/>
              <a:t>Fit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Fifty</a:t>
            </a:r>
            <a:r>
              <a:rPr lang="cs-CZ" dirty="0"/>
              <a:t> </a:t>
            </a:r>
            <a:r>
              <a:rPr lang="cs-CZ" dirty="0" err="1" smtClean="0"/>
              <a:t>Five</a:t>
            </a:r>
            <a:r>
              <a:rPr lang="cs-CZ" dirty="0" smtClean="0"/>
              <a:t> naplňuje </a:t>
            </a:r>
            <a:r>
              <a:rPr lang="cs-CZ" dirty="0"/>
              <a:t>Státní energetická koncepce, Politika ochrany klimatu, Národní klimatický </a:t>
            </a:r>
            <a:r>
              <a:rPr lang="cs-CZ" dirty="0" smtClean="0"/>
              <a:t>plán. Bude </a:t>
            </a:r>
            <a:r>
              <a:rPr lang="cs-CZ" dirty="0"/>
              <a:t>to stát </a:t>
            </a:r>
            <a:r>
              <a:rPr lang="cs-CZ" b="1" dirty="0"/>
              <a:t>1,5 </a:t>
            </a:r>
            <a:r>
              <a:rPr lang="cs-CZ" b="1" dirty="0" err="1"/>
              <a:t>bil.Kč</a:t>
            </a:r>
            <a:r>
              <a:rPr lang="cs-CZ" b="1" dirty="0"/>
              <a:t> </a:t>
            </a:r>
            <a:r>
              <a:rPr lang="cs-CZ" b="1" dirty="0" smtClean="0"/>
              <a:t>+ </a:t>
            </a:r>
            <a:r>
              <a:rPr lang="cs-CZ" b="1" dirty="0"/>
              <a:t>2 </a:t>
            </a:r>
            <a:r>
              <a:rPr lang="cs-CZ" b="1" dirty="0" err="1" smtClean="0"/>
              <a:t>bil.Kč</a:t>
            </a:r>
            <a:r>
              <a:rPr lang="cs-CZ" dirty="0" smtClean="0"/>
              <a:t>, které </a:t>
            </a:r>
            <a:r>
              <a:rPr lang="cs-CZ" dirty="0"/>
              <a:t>zaplatí firmy, ale ty si to vyberou od lidí.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44</a:t>
            </a:fld>
            <a:endParaRPr lang="cs-CZ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420464" y="49798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72250" y="430114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838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Vliv ESG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68052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cs-CZ" dirty="0" smtClean="0"/>
              <a:t>(</a:t>
            </a:r>
            <a:r>
              <a:rPr lang="cs-CZ" dirty="0"/>
              <a:t>E/Hodnocení, text, 30.10.2024</a:t>
            </a:r>
            <a:r>
              <a:rPr lang="cs-CZ" dirty="0" smtClean="0"/>
              <a:t>):</a:t>
            </a:r>
          </a:p>
          <a:p>
            <a:pPr lvl="0"/>
            <a:r>
              <a:rPr lang="cs-CZ" dirty="0" err="1"/>
              <a:t>Greenwashing</a:t>
            </a:r>
            <a:r>
              <a:rPr lang="cs-CZ" dirty="0"/>
              <a:t>, tedy nepravdivé prezentování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ekologických</a:t>
            </a:r>
            <a:r>
              <a:rPr lang="cs-CZ" dirty="0"/>
              <a:t> praktik, podkopává </a:t>
            </a:r>
            <a:r>
              <a:rPr lang="cs-CZ" dirty="0" smtClean="0"/>
              <a:t>důvěru</a:t>
            </a:r>
            <a:r>
              <a:rPr lang="cs-CZ" dirty="0"/>
              <a:t> investorů </a:t>
            </a:r>
            <a:r>
              <a:rPr lang="cs-CZ" dirty="0" smtClean="0"/>
              <a:t>a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zvyšuje</a:t>
            </a:r>
            <a:r>
              <a:rPr lang="cs-CZ" b="1" dirty="0"/>
              <a:t> náklady</a:t>
            </a:r>
            <a:r>
              <a:rPr lang="cs-CZ" dirty="0"/>
              <a:t> na sledování ESG kritérií, které </a:t>
            </a:r>
            <a:r>
              <a:rPr lang="cs-CZ" dirty="0" smtClean="0"/>
              <a:t>mohou dosahovat</a:t>
            </a:r>
            <a:r>
              <a:rPr lang="cs-CZ" dirty="0"/>
              <a:t> až </a:t>
            </a:r>
            <a:r>
              <a:rPr lang="cs-CZ" dirty="0" err="1" smtClean="0"/>
              <a:t>mil.dolarů</a:t>
            </a:r>
            <a:r>
              <a:rPr lang="cs-CZ" dirty="0"/>
              <a:t> ročně, což je problém zejména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</a:t>
            </a:r>
            <a:r>
              <a:rPr lang="cs-CZ" dirty="0"/>
              <a:t> menší firmy. V posledních letech </a:t>
            </a:r>
            <a:r>
              <a:rPr lang="cs-CZ" dirty="0" smtClean="0"/>
              <a:t>roste</a:t>
            </a:r>
            <a:r>
              <a:rPr lang="cs-CZ" dirty="0"/>
              <a:t> zájem </a:t>
            </a:r>
            <a:r>
              <a:rPr lang="cs-CZ" dirty="0" smtClean="0"/>
              <a:t>o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udržitelné</a:t>
            </a:r>
            <a:r>
              <a:rPr lang="cs-CZ" dirty="0"/>
              <a:t> investice a produkty, což nutí podniky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přizpůsobit</a:t>
            </a:r>
            <a:r>
              <a:rPr lang="cs-CZ" dirty="0"/>
              <a:t> se novým </a:t>
            </a:r>
            <a:r>
              <a:rPr lang="cs-CZ" dirty="0" smtClean="0"/>
              <a:t>požadavkům</a:t>
            </a:r>
            <a:r>
              <a:rPr lang="cs-CZ" dirty="0"/>
              <a:t> spotřebitelů.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Nicméně</a:t>
            </a:r>
            <a:r>
              <a:rPr lang="cs-CZ" dirty="0"/>
              <a:t>, tlak na ESG může vést k </a:t>
            </a:r>
            <a:r>
              <a:rPr lang="cs-CZ" b="1" dirty="0"/>
              <a:t>byrokracii</a:t>
            </a:r>
            <a:r>
              <a:rPr lang="cs-CZ" dirty="0"/>
              <a:t> a alokaci </a:t>
            </a:r>
            <a:br>
              <a:rPr lang="cs-CZ" dirty="0"/>
            </a:br>
            <a:r>
              <a:rPr lang="cs-CZ" dirty="0"/>
              <a:t>kapitálu do projektů, které se pouze tváří jako </a:t>
            </a:r>
            <a:r>
              <a:rPr lang="cs-CZ" dirty="0" err="1" smtClean="0"/>
              <a:t>udržitelné,což</a:t>
            </a:r>
            <a:r>
              <a:rPr lang="cs-CZ" dirty="0"/>
              <a:t> může mít negativní </a:t>
            </a:r>
            <a:r>
              <a:rPr lang="cs-CZ" dirty="0" smtClean="0"/>
              <a:t>dopady</a:t>
            </a:r>
            <a:r>
              <a:rPr lang="cs-CZ" dirty="0"/>
              <a:t> na ekonomiku EU.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45</a:t>
            </a:fld>
            <a:endParaRPr lang="cs-CZ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420464" y="49798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72250" y="430114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601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Vztah k Ukrajině</a:t>
            </a:r>
            <a:endParaRPr lang="cs-CZ" b="1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Historie ukrajinského konfliktu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46</a:t>
            </a:fld>
            <a:endParaRPr lang="cs-CZ"/>
          </a:p>
        </p:txBody>
      </p:sp>
      <p:sp>
        <p:nvSpPr>
          <p:cNvPr id="8" name="Obdélník: se zakulacenými rohy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420464" y="926291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72250" y="858416"/>
            <a:ext cx="685800" cy="9144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</p:spTree>
    <p:extLst>
      <p:ext uri="{BB962C8B-B14F-4D97-AF65-F5344CB8AC3E}">
        <p14:creationId xmlns:p14="http://schemas.microsoft.com/office/powerpoint/2010/main" val="13929046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Uznávané hodnoty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Osvobození Evropy od fašismu</a:t>
            </a:r>
          </a:p>
          <a:p>
            <a:r>
              <a:rPr lang="cs-CZ" dirty="0" smtClean="0"/>
              <a:t>Výsledky Jaltské dohody pro Evropu</a:t>
            </a:r>
          </a:p>
          <a:p>
            <a:r>
              <a:rPr lang="cs-CZ" dirty="0" smtClean="0"/>
              <a:t>Svoboda získaná rozpadem Ruska, východního bloku, Varšavské smlouvy</a:t>
            </a:r>
          </a:p>
          <a:p>
            <a:r>
              <a:rPr lang="cs-CZ" dirty="0" smtClean="0"/>
              <a:t>Sliby dané </a:t>
            </a:r>
            <a:r>
              <a:rPr lang="cs-CZ" dirty="0" err="1" smtClean="0"/>
              <a:t>Gorbačovi</a:t>
            </a:r>
            <a:r>
              <a:rPr lang="cs-CZ" dirty="0" smtClean="0"/>
              <a:t> při rozhodování o sjednocení Německa a o dalším nerozšiřování NATO</a:t>
            </a:r>
          </a:p>
          <a:p>
            <a:r>
              <a:rPr lang="cs-CZ" dirty="0" smtClean="0"/>
              <a:t>Řešení konfliktu diplomatickou cestou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47</a:t>
            </a:fld>
            <a:endParaRPr lang="cs-CZ"/>
          </a:p>
        </p:txBody>
      </p:sp>
      <p:sp>
        <p:nvSpPr>
          <p:cNvPr id="6" name="Obdélník: se zakulacenými rohy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420464" y="926291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7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72250" y="858416"/>
            <a:ext cx="685800" cy="9144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</p:spTree>
    <p:extLst>
      <p:ext uri="{BB962C8B-B14F-4D97-AF65-F5344CB8AC3E}">
        <p14:creationId xmlns:p14="http://schemas.microsoft.com/office/powerpoint/2010/main" val="2331279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Strategie, dohody, memoranda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291" y="1340768"/>
            <a:ext cx="8693189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sz="2000" b="1" dirty="0" smtClean="0"/>
              <a:t>USA </a:t>
            </a:r>
            <a:r>
              <a:rPr lang="cs-CZ" sz="2000" dirty="0" smtClean="0"/>
              <a:t>Strategie </a:t>
            </a:r>
            <a:r>
              <a:rPr lang="cs-CZ" sz="1600" dirty="0" smtClean="0"/>
              <a:t>Defense </a:t>
            </a:r>
            <a:r>
              <a:rPr lang="cs-CZ" sz="1600" dirty="0" err="1"/>
              <a:t>Planning</a:t>
            </a:r>
            <a:r>
              <a:rPr lang="cs-CZ" sz="1600" dirty="0"/>
              <a:t> </a:t>
            </a:r>
            <a:r>
              <a:rPr lang="cs-CZ" sz="1600" dirty="0" err="1"/>
              <a:t>Guidance</a:t>
            </a:r>
            <a:r>
              <a:rPr lang="cs-CZ" sz="1600" dirty="0"/>
              <a:t> </a:t>
            </a:r>
            <a:r>
              <a:rPr lang="cs-CZ" sz="1600" dirty="0" smtClean="0"/>
              <a:t>(1992), </a:t>
            </a:r>
            <a:r>
              <a:rPr lang="cs-CZ" sz="1600" dirty="0"/>
              <a:t>Studie RAND </a:t>
            </a:r>
            <a:r>
              <a:rPr lang="cs-CZ" sz="1600" dirty="0" smtClean="0"/>
              <a:t>(2019). </a:t>
            </a:r>
          </a:p>
          <a:p>
            <a:pPr lvl="2">
              <a:lnSpc>
                <a:spcPct val="80000"/>
              </a:lnSpc>
            </a:pPr>
            <a:r>
              <a:rPr lang="cs-CZ" sz="1600" dirty="0"/>
              <a:t>v permanentní válce: Irák, Libye, Sýrie, </a:t>
            </a:r>
            <a:r>
              <a:rPr lang="cs-CZ" sz="1600" dirty="0" err="1"/>
              <a:t>Avganistán</a:t>
            </a:r>
            <a:r>
              <a:rPr lang="cs-CZ" sz="1600" dirty="0"/>
              <a:t>, Srbsko ..</a:t>
            </a:r>
          </a:p>
          <a:p>
            <a:pPr lvl="2">
              <a:lnSpc>
                <a:spcPct val="80000"/>
              </a:lnSpc>
            </a:pPr>
            <a:r>
              <a:rPr lang="cs-CZ" sz="1600" dirty="0" smtClean="0"/>
              <a:t>strategie oslabování </a:t>
            </a:r>
            <a:r>
              <a:rPr lang="cs-CZ" sz="1600" dirty="0"/>
              <a:t>Ruska rozšiřováním NATO (od r 2004 - 7x</a:t>
            </a:r>
            <a:r>
              <a:rPr lang="cs-CZ" sz="1600" dirty="0" smtClean="0"/>
              <a:t>)</a:t>
            </a:r>
          </a:p>
          <a:p>
            <a:pPr lvl="2">
              <a:lnSpc>
                <a:spcPct val="80000"/>
              </a:lnSpc>
            </a:pPr>
            <a:r>
              <a:rPr lang="cs-CZ" sz="1600" dirty="0" err="1"/>
              <a:t>Nordstreem</a:t>
            </a:r>
            <a:r>
              <a:rPr lang="cs-CZ" sz="1600" dirty="0"/>
              <a:t> (2022</a:t>
            </a:r>
            <a:r>
              <a:rPr lang="cs-CZ" sz="16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cs-CZ" sz="2000" b="1" dirty="0"/>
              <a:t>Ukrajina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Victoria </a:t>
            </a:r>
            <a:r>
              <a:rPr lang="cs-CZ" sz="2000" dirty="0" err="1" smtClean="0"/>
              <a:t>Nuland</a:t>
            </a:r>
            <a:r>
              <a:rPr lang="cs-CZ" sz="2000" dirty="0" smtClean="0"/>
              <a:t> (</a:t>
            </a:r>
            <a:r>
              <a:rPr lang="cs-CZ" sz="2000" dirty="0" err="1" smtClean="0"/>
              <a:t>náměskyně</a:t>
            </a:r>
            <a:r>
              <a:rPr lang="cs-CZ" sz="2000" dirty="0" smtClean="0"/>
              <a:t> ministra zahraničních věcí Johna Kerryho): </a:t>
            </a:r>
          </a:p>
          <a:p>
            <a:pPr lvl="2">
              <a:lnSpc>
                <a:spcPct val="80000"/>
              </a:lnSpc>
            </a:pPr>
            <a:r>
              <a:rPr lang="cs-CZ" sz="1600" dirty="0" smtClean="0"/>
              <a:t>prohlášení 13</a:t>
            </a:r>
            <a:r>
              <a:rPr lang="cs-CZ" sz="1600" dirty="0"/>
              <a:t>. prosince 2013 </a:t>
            </a:r>
            <a:r>
              <a:rPr lang="cs-CZ" sz="1600" dirty="0" smtClean="0"/>
              <a:t>v</a:t>
            </a:r>
            <a:r>
              <a:rPr lang="cs-CZ" sz="1600" dirty="0"/>
              <a:t> </a:t>
            </a:r>
            <a:r>
              <a:rPr lang="cs-CZ" sz="1600" dirty="0" err="1"/>
              <a:t>Press</a:t>
            </a:r>
            <a:r>
              <a:rPr lang="cs-CZ" sz="1600" dirty="0"/>
              <a:t> Clubu v New Yorku </a:t>
            </a:r>
            <a:r>
              <a:rPr lang="cs-CZ" sz="1600" dirty="0" smtClean="0"/>
              <a:t>potvrdila, že USA financuje rozvoj demokracie na Ukrajině</a:t>
            </a:r>
          </a:p>
          <a:p>
            <a:pPr lvl="2">
              <a:lnSpc>
                <a:spcPct val="80000"/>
              </a:lnSpc>
            </a:pPr>
            <a:r>
              <a:rPr lang="cs-CZ" sz="1600" dirty="0" smtClean="0"/>
              <a:t>Rozhovor s </a:t>
            </a:r>
            <a:r>
              <a:rPr lang="cs-CZ" sz="1600" dirty="0" err="1"/>
              <a:t>Geoffreyem</a:t>
            </a:r>
            <a:r>
              <a:rPr lang="cs-CZ" sz="1600" dirty="0"/>
              <a:t> </a:t>
            </a:r>
            <a:r>
              <a:rPr lang="cs-CZ" sz="1600" dirty="0" err="1"/>
              <a:t>Pyattem</a:t>
            </a:r>
            <a:r>
              <a:rPr lang="cs-CZ" sz="1600" dirty="0"/>
              <a:t>, což byl velvyslanec Spojených států na </a:t>
            </a:r>
            <a:r>
              <a:rPr lang="cs-CZ" sz="1600" dirty="0" smtClean="0"/>
              <a:t>Ukrajině, kdo bude v příští vládě (2014)</a:t>
            </a:r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sz="2000" b="1" dirty="0" smtClean="0"/>
              <a:t>Rozpad SSSR:</a:t>
            </a:r>
          </a:p>
          <a:p>
            <a:pPr lvl="1">
              <a:lnSpc>
                <a:spcPct val="80000"/>
              </a:lnSpc>
            </a:pPr>
            <a:r>
              <a:rPr lang="cs-CZ" sz="2000" dirty="0" err="1"/>
              <a:t>Budapeštské</a:t>
            </a:r>
            <a:r>
              <a:rPr lang="cs-CZ" sz="2000" dirty="0"/>
              <a:t> memorandum </a:t>
            </a:r>
            <a:r>
              <a:rPr lang="cs-CZ" sz="2000" dirty="0" smtClean="0"/>
              <a:t>k Ukrajině  (1994), jednání Jelcin/Clinton, garance (Rusko + USA + GB) suverenity Ukrajiny v hranicích 1991. Ukrajinu nezavazuje k neutralitě, ale signatáři se zříkají ekonomického nátlaku na Ukrajinu.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b="1" dirty="0" smtClean="0"/>
              <a:t>Dohody o ukrajinské neutralitě: </a:t>
            </a:r>
          </a:p>
          <a:p>
            <a:pPr lvl="1">
              <a:lnSpc>
                <a:spcPct val="80000"/>
              </a:lnSpc>
            </a:pPr>
            <a:r>
              <a:rPr lang="cs-CZ" sz="2000" dirty="0" err="1"/>
              <a:t>Majdan</a:t>
            </a:r>
            <a:r>
              <a:rPr lang="cs-CZ" sz="1600" dirty="0" smtClean="0"/>
              <a:t> </a:t>
            </a:r>
            <a:r>
              <a:rPr lang="cs-CZ" sz="2000" dirty="0"/>
              <a:t>I</a:t>
            </a:r>
            <a:r>
              <a:rPr lang="cs-CZ" sz="1600" dirty="0" smtClean="0"/>
              <a:t> (2004) prý </a:t>
            </a:r>
            <a:r>
              <a:rPr lang="cs-CZ" sz="1600" dirty="0" err="1"/>
              <a:t>Janukovič</a:t>
            </a:r>
            <a:r>
              <a:rPr lang="cs-CZ" sz="1600" dirty="0"/>
              <a:t> „zfalšoval volby</a:t>
            </a:r>
            <a:r>
              <a:rPr lang="cs-CZ" sz="1400" dirty="0"/>
              <a:t>“/</a:t>
            </a:r>
            <a:r>
              <a:rPr lang="cs-CZ" sz="1600" dirty="0" smtClean="0"/>
              <a:t> </a:t>
            </a:r>
            <a:r>
              <a:rPr lang="cs-CZ" sz="2000" dirty="0" err="1"/>
              <a:t>Majdan</a:t>
            </a:r>
            <a:r>
              <a:rPr lang="cs-CZ" sz="2000" dirty="0"/>
              <a:t> II </a:t>
            </a:r>
            <a:r>
              <a:rPr lang="cs-CZ" sz="1600" dirty="0" smtClean="0"/>
              <a:t>(únor 2014) – protože </a:t>
            </a:r>
            <a:r>
              <a:rPr lang="cs-CZ" sz="1600" dirty="0" err="1" smtClean="0"/>
              <a:t>Janukovič</a:t>
            </a:r>
            <a:r>
              <a:rPr lang="cs-CZ" sz="1600" dirty="0" smtClean="0"/>
              <a:t> pozastavil asociační dohodu s EU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Minské </a:t>
            </a:r>
            <a:r>
              <a:rPr lang="cs-CZ" sz="2000" dirty="0"/>
              <a:t>dohody I a II </a:t>
            </a:r>
            <a:r>
              <a:rPr lang="cs-CZ" sz="2000" dirty="0" smtClean="0"/>
              <a:t>(únor </a:t>
            </a:r>
            <a:r>
              <a:rPr lang="cs-CZ" sz="2000" dirty="0"/>
              <a:t>2015</a:t>
            </a:r>
            <a:r>
              <a:rPr lang="cs-CZ" sz="2000" dirty="0" smtClean="0"/>
              <a:t>): zastavení bojů + autonomie východních zemí</a:t>
            </a:r>
            <a:endParaRPr lang="cs-CZ" sz="2000" dirty="0"/>
          </a:p>
          <a:p>
            <a:pPr lvl="1">
              <a:lnSpc>
                <a:spcPct val="80000"/>
              </a:lnSpc>
            </a:pPr>
            <a:r>
              <a:rPr lang="cs-CZ" sz="2000" dirty="0"/>
              <a:t>Rezoluce RB OSN: autonomie Doněcké a </a:t>
            </a:r>
            <a:r>
              <a:rPr lang="cs-CZ" sz="2000" dirty="0" err="1"/>
              <a:t>Luhanské</a:t>
            </a:r>
            <a:r>
              <a:rPr lang="cs-CZ" sz="2000" dirty="0"/>
              <a:t> </a:t>
            </a:r>
            <a:r>
              <a:rPr lang="cs-CZ" sz="2000" dirty="0" smtClean="0"/>
              <a:t>republiky (17.2.2015)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0F1FC-B9CB-4D53-95D6-FF89BE091584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887998" y="1142315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6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39784" y="1074440"/>
            <a:ext cx="685800" cy="9144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</p:spTree>
    <p:extLst>
      <p:ext uri="{BB962C8B-B14F-4D97-AF65-F5344CB8AC3E}">
        <p14:creationId xmlns:p14="http://schemas.microsoft.com/office/powerpoint/2010/main" val="25891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Ruské varování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256584"/>
          </a:xfrm>
        </p:spPr>
        <p:txBody>
          <a:bodyPr/>
          <a:lstStyle/>
          <a:p>
            <a:r>
              <a:rPr lang="cs-CZ" dirty="0"/>
              <a:t>bezpečnostní </a:t>
            </a:r>
            <a:r>
              <a:rPr lang="cs-CZ" dirty="0" smtClean="0"/>
              <a:t>konference </a:t>
            </a:r>
            <a:r>
              <a:rPr lang="cs-CZ" dirty="0"/>
              <a:t>v Mnichově </a:t>
            </a:r>
            <a:r>
              <a:rPr lang="cs-CZ" dirty="0" smtClean="0"/>
              <a:t>2007</a:t>
            </a:r>
          </a:p>
          <a:p>
            <a:r>
              <a:rPr lang="cs-CZ" dirty="0"/>
              <a:t>p</a:t>
            </a:r>
            <a:r>
              <a:rPr lang="cs-CZ" dirty="0" smtClean="0"/>
              <a:t>ožaduje </a:t>
            </a:r>
            <a:r>
              <a:rPr lang="cs-CZ" dirty="0"/>
              <a:t>právní záruky, že Ukrajina nevstoupí do </a:t>
            </a:r>
            <a:r>
              <a:rPr lang="cs-CZ" dirty="0" smtClean="0"/>
              <a:t>NATO a že další expanze NATO na východ je nepřijatelná: </a:t>
            </a:r>
          </a:p>
          <a:p>
            <a:pPr lvl="1"/>
            <a:r>
              <a:rPr lang="cs-CZ" dirty="0" smtClean="0"/>
              <a:t>28.11.2021, právní záruky</a:t>
            </a:r>
          </a:p>
          <a:p>
            <a:pPr lvl="1"/>
            <a:r>
              <a:rPr lang="cs-CZ" dirty="0" smtClean="0"/>
              <a:t>1.12.2021, nerozšíření na východ </a:t>
            </a:r>
          </a:p>
          <a:p>
            <a:pPr lvl="1"/>
            <a:r>
              <a:rPr lang="cs-CZ" dirty="0" smtClean="0"/>
              <a:t>23.12.2021, expanze NATO je nepřijatelná</a:t>
            </a:r>
          </a:p>
          <a:p>
            <a:pPr lvl="1"/>
            <a:r>
              <a:rPr lang="cs-CZ" dirty="0"/>
              <a:t>31.1.2022 </a:t>
            </a:r>
            <a:r>
              <a:rPr lang="cs-CZ" dirty="0" smtClean="0"/>
              <a:t>- Ruský </a:t>
            </a:r>
            <a:r>
              <a:rPr lang="cs-CZ" dirty="0"/>
              <a:t>velvyslanec v OSN </a:t>
            </a:r>
            <a:endParaRPr lang="cs-CZ" dirty="0" smtClean="0"/>
          </a:p>
          <a:p>
            <a:pPr lvl="1"/>
            <a:r>
              <a:rPr lang="cs-CZ" dirty="0"/>
              <a:t>8.2.2022 </a:t>
            </a:r>
            <a:r>
              <a:rPr lang="cs-CZ" dirty="0" smtClean="0"/>
              <a:t>- Putin na tiskové konferenci vyslal </a:t>
            </a:r>
            <a:r>
              <a:rPr lang="cs-CZ" dirty="0"/>
              <a:t>poslední varování </a:t>
            </a:r>
            <a:r>
              <a:rPr lang="cs-CZ" dirty="0" smtClean="0"/>
              <a:t>určené západním </a:t>
            </a:r>
            <a:r>
              <a:rPr lang="cs-CZ" dirty="0"/>
              <a:t>médiím</a:t>
            </a:r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0F1FC-B9CB-4D53-95D6-FF89BE091584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Obdélník: se zakulacenými rohy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420464" y="49798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6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72250" y="430114"/>
            <a:ext cx="685800" cy="9144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</p:spTree>
    <p:extLst>
      <p:ext uri="{BB962C8B-B14F-4D97-AF65-F5344CB8AC3E}">
        <p14:creationId xmlns:p14="http://schemas.microsoft.com/office/powerpoint/2010/main" val="3841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Analýza vnitřní politiky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112" y="1484784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Jsme </a:t>
            </a:r>
            <a:r>
              <a:rPr lang="cs-CZ" b="1" dirty="0" smtClean="0"/>
              <a:t>demokratickou společností</a:t>
            </a:r>
            <a:r>
              <a:rPr lang="cs-CZ" dirty="0" smtClean="0"/>
              <a:t>?</a:t>
            </a:r>
          </a:p>
          <a:p>
            <a:pPr lvl="1"/>
            <a:r>
              <a:rPr lang="cs-CZ" dirty="0"/>
              <a:t>Co je </a:t>
            </a:r>
            <a:r>
              <a:rPr lang="cs-CZ" dirty="0" smtClean="0"/>
              <a:t>demokracie/ vláda oligarchie = oligarchická demokracie/ politická korektnost?</a:t>
            </a:r>
            <a:endParaRPr lang="cs-CZ" dirty="0"/>
          </a:p>
          <a:p>
            <a:r>
              <a:rPr lang="cs-CZ" dirty="0" smtClean="0"/>
              <a:t>Jaké </a:t>
            </a:r>
            <a:r>
              <a:rPr lang="cs-CZ" dirty="0"/>
              <a:t>jsou naše </a:t>
            </a:r>
            <a:r>
              <a:rPr lang="cs-CZ" dirty="0" smtClean="0"/>
              <a:t>všeobecně </a:t>
            </a:r>
            <a:r>
              <a:rPr lang="cs-CZ" b="1" dirty="0" smtClean="0"/>
              <a:t>uznávané </a:t>
            </a:r>
            <a:r>
              <a:rPr lang="cs-CZ" b="1" dirty="0"/>
              <a:t>hodnoty</a:t>
            </a:r>
            <a:r>
              <a:rPr lang="cs-CZ" dirty="0"/>
              <a:t>?</a:t>
            </a:r>
          </a:p>
          <a:p>
            <a:r>
              <a:rPr lang="cs-CZ" dirty="0" smtClean="0"/>
              <a:t>Co je </a:t>
            </a:r>
            <a:r>
              <a:rPr lang="cs-CZ" b="1" dirty="0" smtClean="0"/>
              <a:t>hybatelem</a:t>
            </a:r>
            <a:r>
              <a:rPr lang="cs-CZ" dirty="0" smtClean="0"/>
              <a:t> společenských změn?</a:t>
            </a:r>
          </a:p>
          <a:p>
            <a:r>
              <a:rPr lang="cs-CZ" dirty="0" smtClean="0"/>
              <a:t>Co nám přináší liberální demokracie v podobě </a:t>
            </a:r>
            <a:r>
              <a:rPr lang="cs-CZ" b="1" dirty="0" smtClean="0"/>
              <a:t>progresivismu</a:t>
            </a:r>
            <a:r>
              <a:rPr lang="cs-CZ" dirty="0" smtClean="0"/>
              <a:t>?</a:t>
            </a:r>
          </a:p>
          <a:p>
            <a:r>
              <a:rPr lang="cs-CZ" dirty="0" smtClean="0"/>
              <a:t>Jak zacházíme s </a:t>
            </a:r>
            <a:r>
              <a:rPr lang="cs-CZ" b="1" dirty="0" smtClean="0"/>
              <a:t>vyprodukovaným HDP</a:t>
            </a:r>
            <a:r>
              <a:rPr lang="cs-CZ" dirty="0" smtClean="0"/>
              <a:t>?</a:t>
            </a:r>
          </a:p>
          <a:p>
            <a:r>
              <a:rPr lang="cs-CZ" dirty="0" smtClean="0"/>
              <a:t>Zlepšuje se </a:t>
            </a:r>
            <a:r>
              <a:rPr lang="cs-CZ" b="1" dirty="0" smtClean="0"/>
              <a:t>životní úroveň</a:t>
            </a:r>
            <a:r>
              <a:rPr lang="cs-CZ" dirty="0" smtClean="0"/>
              <a:t>, občanská obslužnost?</a:t>
            </a:r>
          </a:p>
          <a:p>
            <a:r>
              <a:rPr lang="cs-CZ" dirty="0" smtClean="0"/>
              <a:t>Hrozí nám </a:t>
            </a:r>
            <a:r>
              <a:rPr lang="cs-CZ" b="1" dirty="0" smtClean="0"/>
              <a:t>rozpad společnosti</a:t>
            </a:r>
            <a:r>
              <a:rPr lang="cs-CZ" dirty="0" smtClean="0"/>
              <a:t>?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5</a:t>
            </a:fld>
            <a:endParaRPr lang="cs-CZ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8104022" y="926291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55808" y="858416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err="1" smtClean="0"/>
              <a:t>Istambulská</a:t>
            </a:r>
            <a:r>
              <a:rPr lang="cs-CZ" b="1" dirty="0" smtClean="0"/>
              <a:t> dohoda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2000" dirty="0"/>
              <a:t>Dohoda 15.duben 2022 </a:t>
            </a:r>
            <a:r>
              <a:rPr lang="cs-CZ" sz="2000" dirty="0" smtClean="0"/>
              <a:t>„</a:t>
            </a:r>
            <a:r>
              <a:rPr lang="cs-CZ" sz="2000" b="1" dirty="0" smtClean="0"/>
              <a:t>Dohoda o trvalé neutralitě a bezpečnostních zárukách Ukrajiny</a:t>
            </a:r>
            <a:r>
              <a:rPr lang="cs-CZ" sz="2000" dirty="0" smtClean="0"/>
              <a:t>“ </a:t>
            </a:r>
          </a:p>
          <a:p>
            <a:pPr marL="742950" lvl="2" indent="-342900"/>
            <a:r>
              <a:rPr lang="cs-CZ" sz="1600" i="1" dirty="0"/>
              <a:t>zprostředkované Tureckem a Běloruskem</a:t>
            </a:r>
          </a:p>
          <a:p>
            <a:pPr marL="742950" lvl="2" indent="-342900"/>
            <a:r>
              <a:rPr lang="cs-CZ" sz="1600" i="1" dirty="0"/>
              <a:t>s garancí Polska, Německa, Francie, Ruska</a:t>
            </a:r>
          </a:p>
          <a:p>
            <a:pPr marL="342900" lvl="1" indent="-342900">
              <a:buFontTx/>
              <a:buChar char="•"/>
            </a:pPr>
            <a:endParaRPr lang="cs-CZ" sz="2000" dirty="0" smtClean="0"/>
          </a:p>
          <a:p>
            <a:pPr marL="342900" lvl="1" indent="-342900">
              <a:buFontTx/>
              <a:buChar char="•"/>
            </a:pPr>
            <a:r>
              <a:rPr lang="cs-CZ" sz="2000" dirty="0" smtClean="0"/>
              <a:t>Dokument zavazuje Ukrajinu, že nebude žádat o přidružení k NATO</a:t>
            </a:r>
          </a:p>
          <a:p>
            <a:pPr marL="342900" lvl="1" indent="-342900">
              <a:buFontTx/>
              <a:buChar char="•"/>
            </a:pPr>
            <a:r>
              <a:rPr lang="cs-CZ" sz="2000" dirty="0" smtClean="0"/>
              <a:t>Rozhodla o </a:t>
            </a:r>
            <a:r>
              <a:rPr lang="cs-CZ" sz="2000" dirty="0"/>
              <a:t>osudu </a:t>
            </a:r>
            <a:r>
              <a:rPr lang="cs-CZ" sz="2000" dirty="0" err="1" smtClean="0"/>
              <a:t>Janukoviče</a:t>
            </a:r>
            <a:r>
              <a:rPr lang="cs-CZ" sz="2000" dirty="0" smtClean="0"/>
              <a:t> (do konce roku)</a:t>
            </a:r>
          </a:p>
          <a:p>
            <a:pPr marL="342900" lvl="1" indent="-342900">
              <a:buFontTx/>
              <a:buChar char="•"/>
            </a:pPr>
            <a:r>
              <a:rPr lang="cs-CZ" sz="2000" dirty="0" smtClean="0"/>
              <a:t>Nátlak </a:t>
            </a:r>
            <a:r>
              <a:rPr lang="cs-CZ" sz="2000" dirty="0"/>
              <a:t>GB a USA na </a:t>
            </a:r>
            <a:r>
              <a:rPr lang="cs-CZ" sz="2000" dirty="0" err="1" smtClean="0"/>
              <a:t>Zelenského</a:t>
            </a:r>
            <a:r>
              <a:rPr lang="cs-CZ" sz="2000" dirty="0" smtClean="0"/>
              <a:t> (pouze 8 hodin trvala smlouva)</a:t>
            </a:r>
          </a:p>
          <a:p>
            <a:pPr marL="742950" lvl="2" indent="-342900"/>
            <a:r>
              <a:rPr lang="cs-CZ" sz="2000" dirty="0"/>
              <a:t>Potvrzeno:</a:t>
            </a:r>
          </a:p>
          <a:p>
            <a:pPr marL="1200150" lvl="3" indent="-342900"/>
            <a:r>
              <a:rPr lang="cs-CZ" sz="1200" dirty="0" err="1"/>
              <a:t>Naftali</a:t>
            </a:r>
            <a:r>
              <a:rPr lang="cs-CZ" sz="1200" dirty="0"/>
              <a:t> </a:t>
            </a:r>
            <a:r>
              <a:rPr lang="cs-CZ" sz="1200" dirty="0" err="1"/>
              <a:t>Bennett</a:t>
            </a:r>
            <a:r>
              <a:rPr lang="cs-CZ" sz="1200" dirty="0"/>
              <a:t>, izraelský premiér </a:t>
            </a:r>
          </a:p>
          <a:p>
            <a:pPr marL="1200150" lvl="3" indent="-342900"/>
            <a:r>
              <a:rPr lang="cs-CZ" sz="1200" dirty="0" err="1"/>
              <a:t>Fion</a:t>
            </a:r>
            <a:r>
              <a:rPr lang="cs-CZ" sz="1200" dirty="0"/>
              <a:t> </a:t>
            </a:r>
            <a:r>
              <a:rPr lang="cs-CZ" sz="1200" dirty="0" err="1"/>
              <a:t>Hill</a:t>
            </a:r>
            <a:r>
              <a:rPr lang="cs-CZ" sz="1200" dirty="0"/>
              <a:t>, bývalá americká bezpečnostní poradkyně</a:t>
            </a:r>
          </a:p>
          <a:p>
            <a:pPr marL="742950" lvl="2" indent="-342900"/>
            <a:r>
              <a:rPr lang="cs-CZ" sz="2000" dirty="0" smtClean="0"/>
              <a:t>Posouzeno: Andor Šándor</a:t>
            </a:r>
          </a:p>
          <a:p>
            <a:pPr marL="342900" lvl="1" indent="-342900"/>
            <a:r>
              <a:rPr lang="cs-CZ" sz="2000" dirty="0" smtClean="0"/>
              <a:t>Výsledek: Údajné vítězství obránců Kyjeva, viz. poznámka</a:t>
            </a:r>
            <a:endParaRPr lang="cs-CZ" sz="2000" dirty="0"/>
          </a:p>
          <a:p>
            <a:pPr marL="742950" lvl="2" indent="-342900"/>
            <a:endParaRPr lang="cs-CZ" sz="2000" dirty="0" smtClean="0"/>
          </a:p>
          <a:p>
            <a:pPr marL="742950" lvl="2" indent="-342900"/>
            <a:endParaRPr lang="cs-CZ" sz="1600" dirty="0" smtClean="0"/>
          </a:p>
          <a:p>
            <a:pPr marL="742950" lvl="2" indent="-342900"/>
            <a:endParaRPr lang="cs-CZ" sz="1600" dirty="0"/>
          </a:p>
          <a:p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0F1FC-B9CB-4D53-95D6-FF89BE091584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420464" y="49798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6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72250" y="430114"/>
            <a:ext cx="685800" cy="9144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</p:spTree>
    <p:extLst>
      <p:ext uri="{BB962C8B-B14F-4D97-AF65-F5344CB8AC3E}">
        <p14:creationId xmlns:p14="http://schemas.microsoft.com/office/powerpoint/2010/main" val="41516342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/>
              <a:t>    Pošťuchování ruského </a:t>
            </a:r>
            <a:br>
              <a:rPr lang="cs-CZ" b="1" dirty="0" smtClean="0"/>
            </a:br>
            <a:r>
              <a:rPr lang="cs-CZ" b="1" dirty="0" smtClean="0"/>
              <a:t>    medvěda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291" y="1412776"/>
            <a:ext cx="8693189" cy="518457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Jak vyprovokovat Rusko?:</a:t>
            </a:r>
          </a:p>
          <a:p>
            <a:pPr lvl="1"/>
            <a:r>
              <a:rPr lang="cs-CZ" dirty="0" smtClean="0"/>
              <a:t>Fašizací společnosti?: pomníky válečným zločincům; zákony na potlačení ruštiny na školách, obchodech a službách, na úřadech; potlačení ruské kultury; nasazení armády na Donbase; zde porušování lidských práv</a:t>
            </a:r>
          </a:p>
          <a:p>
            <a:pPr lvl="1"/>
            <a:r>
              <a:rPr lang="cs-CZ" dirty="0" smtClean="0"/>
              <a:t>Požadavkem </a:t>
            </a:r>
            <a:r>
              <a:rPr lang="cs-CZ" dirty="0" err="1" smtClean="0"/>
              <a:t>Zelenského</a:t>
            </a:r>
            <a:r>
              <a:rPr lang="cs-CZ" dirty="0" smtClean="0"/>
              <a:t> (Bezpečnostní konference Mnichov 22.2.2022), na vybudování vlastního jaderného programu</a:t>
            </a:r>
          </a:p>
          <a:p>
            <a:r>
              <a:rPr lang="cs-CZ" dirty="0" smtClean="0"/>
              <a:t>Sliby </a:t>
            </a:r>
            <a:r>
              <a:rPr lang="cs-CZ" dirty="0" err="1" smtClean="0"/>
              <a:t>Zelenského</a:t>
            </a:r>
            <a:r>
              <a:rPr lang="cs-CZ" dirty="0" smtClean="0"/>
              <a:t> voličům (květen 2019); také 8.2.2022 </a:t>
            </a:r>
            <a:r>
              <a:rPr lang="cs-CZ" dirty="0" err="1" smtClean="0"/>
              <a:t>Makronovi</a:t>
            </a:r>
            <a:r>
              <a:rPr lang="cs-CZ" dirty="0" smtClean="0"/>
              <a:t> splnit Minské dohody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0F1FC-B9CB-4D53-95D6-FF89BE091584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420464" y="49798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6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72250" y="430114"/>
            <a:ext cx="685800" cy="9144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</p:spTree>
    <p:extLst>
      <p:ext uri="{BB962C8B-B14F-4D97-AF65-F5344CB8AC3E}">
        <p14:creationId xmlns:p14="http://schemas.microsoft.com/office/powerpoint/2010/main" val="18621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Projevy stavu společnosti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130" y="162880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Politická kultura</a:t>
            </a:r>
            <a:r>
              <a:rPr lang="cs-CZ" dirty="0"/>
              <a:t>: </a:t>
            </a:r>
            <a:r>
              <a:rPr lang="cs-CZ" sz="2800" dirty="0" smtClean="0"/>
              <a:t>pravda/lež, dvojí metr, nálepkování a </a:t>
            </a:r>
            <a:r>
              <a:rPr lang="cs-CZ" sz="2800" dirty="0" err="1" smtClean="0"/>
              <a:t>dehonestace</a:t>
            </a:r>
            <a:r>
              <a:rPr lang="cs-CZ" sz="2800" dirty="0"/>
              <a:t> </a:t>
            </a:r>
            <a:r>
              <a:rPr lang="cs-CZ" sz="2800" dirty="0" smtClean="0"/>
              <a:t>protivníků, vztah ke kriminalitě, ….. </a:t>
            </a:r>
            <a:endParaRPr lang="cs-CZ" sz="2800" dirty="0"/>
          </a:p>
          <a:p>
            <a:r>
              <a:rPr lang="cs-CZ" b="1" dirty="0" smtClean="0"/>
              <a:t>Demokratické principy</a:t>
            </a:r>
            <a:r>
              <a:rPr lang="cs-CZ" dirty="0" smtClean="0"/>
              <a:t>: </a:t>
            </a:r>
            <a:r>
              <a:rPr lang="cs-CZ" sz="2800" dirty="0" smtClean="0"/>
              <a:t>plnění slibů, odpovědnost za naplňování priorit a škody, nezávislost vzdělávání, volební manipulace, přímé/ nepřímé omezování svobody …..</a:t>
            </a:r>
          </a:p>
          <a:p>
            <a:r>
              <a:rPr lang="cs-CZ" b="1" dirty="0" smtClean="0"/>
              <a:t>Úroveň vládnutí</a:t>
            </a:r>
            <a:r>
              <a:rPr lang="cs-CZ" dirty="0" smtClean="0"/>
              <a:t>: </a:t>
            </a:r>
            <a:r>
              <a:rPr lang="cs-CZ" sz="2800" dirty="0"/>
              <a:t>kompetentnost, odpovědnost, administrativní náročnost, prokazatelné </a:t>
            </a:r>
            <a:r>
              <a:rPr lang="cs-CZ" sz="2800" dirty="0" smtClean="0"/>
              <a:t>výsledky, šedá ekonomika, poměru </a:t>
            </a:r>
            <a:r>
              <a:rPr lang="cs-CZ" sz="2800" dirty="0"/>
              <a:t>bezdomovectví k </a:t>
            </a:r>
            <a:r>
              <a:rPr lang="cs-CZ" sz="2800" dirty="0" smtClean="0"/>
              <a:t>populaci, vnější nepřítel, …..</a:t>
            </a:r>
          </a:p>
          <a:p>
            <a:r>
              <a:rPr lang="cs-CZ" b="1" dirty="0"/>
              <a:t>Ústavní soud</a:t>
            </a:r>
            <a:r>
              <a:rPr lang="cs-CZ" dirty="0"/>
              <a:t>: </a:t>
            </a:r>
            <a:r>
              <a:rPr lang="cs-CZ" sz="2800" dirty="0" smtClean="0"/>
              <a:t>progresivismus, politikaření, …..</a:t>
            </a:r>
            <a:endParaRPr lang="cs-CZ" sz="2800" dirty="0"/>
          </a:p>
          <a:p>
            <a:r>
              <a:rPr lang="cs-CZ" b="1" dirty="0" smtClean="0"/>
              <a:t>Média</a:t>
            </a:r>
            <a:r>
              <a:rPr lang="cs-CZ" dirty="0" smtClean="0"/>
              <a:t>: </a:t>
            </a:r>
            <a:r>
              <a:rPr lang="cs-CZ" sz="2800" dirty="0" smtClean="0"/>
              <a:t>objektivita, manipulace s informacemi, informační nedostatečnost, </a:t>
            </a:r>
            <a:r>
              <a:rPr lang="cs-CZ" sz="2800" dirty="0" err="1" smtClean="0"/>
              <a:t>dehonestace</a:t>
            </a:r>
            <a:r>
              <a:rPr lang="cs-CZ" sz="2800" dirty="0" smtClean="0"/>
              <a:t> a nálepkování, dvojí metr, …..</a:t>
            </a:r>
            <a:endParaRPr lang="cs-CZ" sz="2800" dirty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6</a:t>
            </a:fld>
            <a:endParaRPr lang="cs-CZ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8104022" y="854283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55808" y="786408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Analýza geopolitických vlivů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EU:</a:t>
            </a:r>
          </a:p>
          <a:p>
            <a:pPr lvl="1"/>
            <a:r>
              <a:rPr lang="cs-CZ" dirty="0"/>
              <a:t>u</a:t>
            </a:r>
            <a:r>
              <a:rPr lang="cs-CZ" dirty="0" smtClean="0"/>
              <a:t>znávané evropské hodnoty, boj s imigrací </a:t>
            </a:r>
          </a:p>
          <a:p>
            <a:pPr lvl="1"/>
            <a:r>
              <a:rPr lang="cs-CZ" dirty="0" smtClean="0"/>
              <a:t>demokratické principy v EP (</a:t>
            </a:r>
            <a:r>
              <a:rPr lang="cs-CZ" dirty="0" err="1" smtClean="0"/>
              <a:t>Cordon</a:t>
            </a:r>
            <a:r>
              <a:rPr lang="cs-CZ" dirty="0" smtClean="0"/>
              <a:t> </a:t>
            </a:r>
            <a:r>
              <a:rPr lang="cs-CZ" dirty="0" err="1" smtClean="0"/>
              <a:t>Saniter</a:t>
            </a:r>
            <a:r>
              <a:rPr lang="cs-CZ" dirty="0" smtClean="0"/>
              <a:t>), postavení EK/ER</a:t>
            </a:r>
          </a:p>
          <a:p>
            <a:pPr lvl="1"/>
            <a:r>
              <a:rPr lang="cs-CZ" dirty="0" smtClean="0"/>
              <a:t>Ideologie progresivismu: </a:t>
            </a:r>
            <a:r>
              <a:rPr lang="cs-CZ" dirty="0" err="1" smtClean="0"/>
              <a:t>genderismu</a:t>
            </a:r>
            <a:r>
              <a:rPr lang="cs-CZ" dirty="0" smtClean="0"/>
              <a:t>, LGBTQ+, zelená ideologie, …..</a:t>
            </a:r>
          </a:p>
          <a:p>
            <a:pPr lvl="1"/>
            <a:r>
              <a:rPr lang="cs-CZ" dirty="0"/>
              <a:t>i</a:t>
            </a:r>
            <a:r>
              <a:rPr lang="cs-CZ" dirty="0" smtClean="0"/>
              <a:t>nflace: energetická dostatečnost, </a:t>
            </a:r>
            <a:r>
              <a:rPr lang="cs-CZ" dirty="0"/>
              <a:t>zelená </a:t>
            </a:r>
            <a:r>
              <a:rPr lang="cs-CZ" dirty="0" smtClean="0"/>
              <a:t>politika</a:t>
            </a:r>
            <a:r>
              <a:rPr lang="cs-CZ" dirty="0"/>
              <a:t>, </a:t>
            </a:r>
            <a:r>
              <a:rPr lang="cs-CZ" dirty="0" err="1"/>
              <a:t>Nordstream</a:t>
            </a:r>
            <a:r>
              <a:rPr lang="cs-CZ" dirty="0"/>
              <a:t> </a:t>
            </a:r>
            <a:r>
              <a:rPr lang="cs-CZ" dirty="0" smtClean="0"/>
              <a:t>2</a:t>
            </a:r>
          </a:p>
          <a:p>
            <a:pPr lvl="1"/>
            <a:r>
              <a:rPr lang="cs-CZ" dirty="0"/>
              <a:t>dotační hospodářská </a:t>
            </a:r>
            <a:r>
              <a:rPr lang="cs-CZ" dirty="0" smtClean="0"/>
              <a:t>politika, přenos pravomocí na EK = centrální řízení, právo veta, sdílené rozhodování</a:t>
            </a:r>
            <a:endParaRPr lang="cs-CZ" dirty="0"/>
          </a:p>
          <a:p>
            <a:pPr lvl="1"/>
            <a:r>
              <a:rPr lang="cs-CZ" dirty="0" smtClean="0"/>
              <a:t>ekonomická výkonnost vůči světovým lídrům</a:t>
            </a:r>
          </a:p>
          <a:p>
            <a:pPr lvl="1"/>
            <a:r>
              <a:rPr lang="cs-CZ" dirty="0" smtClean="0"/>
              <a:t>Vztah k Rusku, podíl EU na ukrajinském dobrodružství, </a:t>
            </a:r>
            <a:r>
              <a:rPr lang="cs-CZ" dirty="0" err="1" smtClean="0"/>
              <a:t>Narativ</a:t>
            </a:r>
            <a:r>
              <a:rPr lang="cs-CZ" dirty="0" smtClean="0"/>
              <a:t>: Ukrajina bojuje za Evropu, Rusko se nezastaví</a:t>
            </a:r>
          </a:p>
          <a:p>
            <a:r>
              <a:rPr lang="cs-CZ" b="1" dirty="0" smtClean="0"/>
              <a:t>Ukrajina:</a:t>
            </a:r>
          </a:p>
          <a:p>
            <a:pPr lvl="1"/>
            <a:r>
              <a:rPr lang="cs-CZ" dirty="0" smtClean="0"/>
              <a:t>demokratické hodnoty Ukrajiny</a:t>
            </a:r>
          </a:p>
          <a:p>
            <a:pPr lvl="1"/>
            <a:r>
              <a:rPr lang="cs-CZ" dirty="0" smtClean="0"/>
              <a:t>Historický podíl Ukrajiny na konfliktu s Ruskem</a:t>
            </a:r>
          </a:p>
          <a:p>
            <a:r>
              <a:rPr lang="cs-CZ" b="1" dirty="0" smtClean="0"/>
              <a:t>USA:</a:t>
            </a:r>
          </a:p>
          <a:p>
            <a:pPr lvl="1"/>
            <a:r>
              <a:rPr lang="cs-CZ" dirty="0" smtClean="0"/>
              <a:t>stav demokracie, </a:t>
            </a:r>
            <a:r>
              <a:rPr lang="cs-CZ" dirty="0"/>
              <a:t>v</a:t>
            </a:r>
            <a:r>
              <a:rPr lang="cs-CZ" dirty="0" smtClean="0"/>
              <a:t>láda oligarchie</a:t>
            </a:r>
          </a:p>
          <a:p>
            <a:pPr lvl="1"/>
            <a:r>
              <a:rPr lang="cs-CZ" dirty="0" smtClean="0"/>
              <a:t>konec studené války - promarněná příležitost v podobě neutrality</a:t>
            </a:r>
          </a:p>
          <a:p>
            <a:pPr lvl="1"/>
            <a:r>
              <a:rPr lang="cs-CZ" dirty="0" smtClean="0"/>
              <a:t>vojenská strategie oslabování Ruska, barevné revoluce</a:t>
            </a:r>
          </a:p>
          <a:p>
            <a:pPr lvl="1"/>
            <a:r>
              <a:rPr lang="cs-CZ" dirty="0" smtClean="0"/>
              <a:t>nástup nových mocností (bipolarita/ </a:t>
            </a:r>
            <a:r>
              <a:rPr lang="cs-CZ" dirty="0" err="1" smtClean="0"/>
              <a:t>unipolarita</a:t>
            </a:r>
            <a:r>
              <a:rPr lang="cs-CZ" dirty="0" smtClean="0"/>
              <a:t>/ </a:t>
            </a:r>
            <a:r>
              <a:rPr lang="cs-CZ" dirty="0" err="1" smtClean="0"/>
              <a:t>multipolarita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Hospodářská politika, celní a jiné bariéry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7</a:t>
            </a:fld>
            <a:endParaRPr lang="cs-CZ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8032014" y="99829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83800" y="930424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</a:t>
            </a:r>
            <a:r>
              <a:rPr lang="cs-CZ" b="1" dirty="0" smtClean="0"/>
              <a:t>rojev geopolitických vlivů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435280" cy="511256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Lisabonská smlouva, omezení národních pravomocí, právo veta je ohroženo</a:t>
            </a:r>
          </a:p>
          <a:p>
            <a:r>
              <a:rPr lang="cs-CZ" dirty="0" smtClean="0"/>
              <a:t>Byrokracie, regulace a omezení, dotační ekonomika, kvantitativní uvolňování</a:t>
            </a:r>
          </a:p>
          <a:p>
            <a:r>
              <a:rPr lang="cs-CZ" dirty="0" smtClean="0"/>
              <a:t>Energetická chudoba = Ekonomická prosperita </a:t>
            </a:r>
          </a:p>
          <a:p>
            <a:r>
              <a:rPr lang="cs-CZ" dirty="0" smtClean="0"/>
              <a:t>Služby státu jsou redukovány, rozpad společnosti</a:t>
            </a:r>
          </a:p>
          <a:p>
            <a:r>
              <a:rPr lang="cs-CZ" dirty="0"/>
              <a:t>EU </a:t>
            </a:r>
            <a:r>
              <a:rPr lang="cs-CZ" dirty="0" smtClean="0"/>
              <a:t>projektem </a:t>
            </a:r>
            <a:r>
              <a:rPr lang="cs-CZ" dirty="0"/>
              <a:t>míru na </a:t>
            </a:r>
            <a:r>
              <a:rPr lang="cs-CZ" dirty="0" smtClean="0"/>
              <a:t>evropském kontinentu?</a:t>
            </a:r>
            <a:endParaRPr lang="cs-CZ" dirty="0"/>
          </a:p>
          <a:p>
            <a:r>
              <a:rPr lang="cs-CZ" dirty="0" smtClean="0"/>
              <a:t>Rezignace EU na diplomatické řešení konfliktu</a:t>
            </a:r>
          </a:p>
          <a:p>
            <a:r>
              <a:rPr lang="cs-CZ" dirty="0" smtClean="0"/>
              <a:t>Strategické partnerství se zaostávající ekonomikou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8</a:t>
            </a:fld>
            <a:endParaRPr lang="cs-CZ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8104022" y="1070307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55808" y="1002432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Hrozby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4514"/>
            <a:ext cx="8229600" cy="4781649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Zaostávání EU </a:t>
            </a:r>
            <a:r>
              <a:rPr lang="cs-CZ" dirty="0" smtClean="0"/>
              <a:t>v důsledku centralizace a předávání moci evropským byrokratům, imigrační politice, zelené a liberální ideologii…..</a:t>
            </a:r>
          </a:p>
          <a:p>
            <a:r>
              <a:rPr lang="cs-CZ" dirty="0"/>
              <a:t>Hrozí </a:t>
            </a:r>
            <a:r>
              <a:rPr lang="cs-CZ" b="1" dirty="0"/>
              <a:t>rozpad</a:t>
            </a:r>
            <a:r>
              <a:rPr lang="cs-CZ" dirty="0"/>
              <a:t> EU, </a:t>
            </a:r>
            <a:r>
              <a:rPr lang="cs-CZ" b="1" dirty="0"/>
              <a:t>rozvrat</a:t>
            </a:r>
            <a:r>
              <a:rPr lang="cs-CZ" dirty="0"/>
              <a:t> národních ekonomik a sociální soudržnosti v důsledku vnitřní a vnější </a:t>
            </a:r>
            <a:r>
              <a:rPr lang="cs-CZ" dirty="0" smtClean="0"/>
              <a:t>politiky</a:t>
            </a:r>
          </a:p>
          <a:p>
            <a:r>
              <a:rPr lang="cs-CZ" b="1" dirty="0" smtClean="0"/>
              <a:t>3. světová válka?</a:t>
            </a:r>
            <a:endParaRPr lang="cs-CZ" b="1" dirty="0"/>
          </a:p>
          <a:p>
            <a:r>
              <a:rPr lang="cs-CZ" b="1" dirty="0" smtClean="0"/>
              <a:t>Podpora válečného úsilí</a:t>
            </a:r>
            <a:r>
              <a:rPr lang="cs-CZ" dirty="0" smtClean="0"/>
              <a:t> nepřinese EU prosperitu</a:t>
            </a:r>
          </a:p>
          <a:p>
            <a:pPr lvl="1"/>
            <a:r>
              <a:rPr lang="cs-CZ" b="1" dirty="0" smtClean="0"/>
              <a:t>EU, ne USA </a:t>
            </a:r>
            <a:r>
              <a:rPr lang="cs-CZ" dirty="0" smtClean="0"/>
              <a:t>bude </a:t>
            </a:r>
            <a:r>
              <a:rPr lang="cs-CZ" b="1" dirty="0"/>
              <a:t>hradit </a:t>
            </a:r>
            <a:r>
              <a:rPr lang="cs-CZ" dirty="0"/>
              <a:t>ukrajinskou </a:t>
            </a:r>
            <a:r>
              <a:rPr lang="cs-CZ" dirty="0" smtClean="0"/>
              <a:t>obnovu</a:t>
            </a:r>
          </a:p>
          <a:p>
            <a:r>
              <a:rPr lang="cs-CZ" b="1" dirty="0" smtClean="0"/>
              <a:t>Realita </a:t>
            </a:r>
            <a:r>
              <a:rPr lang="cs-CZ" b="1" dirty="0" err="1" smtClean="0"/>
              <a:t>narativu</a:t>
            </a:r>
            <a:r>
              <a:rPr lang="cs-CZ" b="1" dirty="0" smtClean="0"/>
              <a:t>?</a:t>
            </a:r>
            <a:r>
              <a:rPr lang="cs-CZ" dirty="0" smtClean="0"/>
              <a:t>: Ukrajina bojuje za Evropu, Rusko se nezastaví?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234084"/>
            <a:ext cx="685532" cy="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464532" y="210724"/>
            <a:ext cx="612396" cy="16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APROCHEM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57E3-3785-47AB-A382-204EB51106E8}" type="slidenum">
              <a:rPr lang="cs-CZ" smtClean="0"/>
              <a:t>9</a:t>
            </a:fld>
            <a:endParaRPr lang="cs-CZ"/>
          </a:p>
        </p:txBody>
      </p:sp>
      <p:sp>
        <p:nvSpPr>
          <p:cNvPr id="8" name="Obdélník: se zakulacenými rohy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A771F6E-C6C4-41C0-8025-4ADB560AAE39}"/>
              </a:ext>
            </a:extLst>
          </p:cNvPr>
          <p:cNvSpPr txBox="1"/>
          <p:nvPr/>
        </p:nvSpPr>
        <p:spPr>
          <a:xfrm>
            <a:off x="7420464" y="497989"/>
            <a:ext cx="932474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dirty="0">
                <a:solidFill>
                  <a:prstClr val="white"/>
                </a:solidFill>
              </a:rPr>
              <a:t>GEOPOLITIKA</a:t>
            </a:r>
          </a:p>
        </p:txBody>
      </p:sp>
      <p:pic>
        <p:nvPicPr>
          <p:cNvPr id="9" name="Grafický objekt 9" descr="Svět">
            <a:extLst>
              <a:ext uri="{FF2B5EF4-FFF2-40B4-BE49-F238E27FC236}">
                <a16:creationId xmlns:a16="http://schemas.microsoft.com/office/drawing/2014/main" xmlns="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72250" y="430114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</TotalTime>
  <Words>2229</Words>
  <Application>Microsoft Office PowerPoint</Application>
  <PresentationFormat>Předvádění na obrazovce (4:3)</PresentationFormat>
  <Paragraphs>506</Paragraphs>
  <Slides>51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2" baseType="lpstr">
      <vt:lpstr>Motiv systému Office</vt:lpstr>
      <vt:lpstr>APROCHEM 2024 Společnost a geopolitika z pohledu RM</vt:lpstr>
      <vt:lpstr>Princip RM</vt:lpstr>
      <vt:lpstr>Proč použít postupy a principy RM</vt:lpstr>
      <vt:lpstr>Postup hodnocení</vt:lpstr>
      <vt:lpstr>Analýza vnitřní politiky</vt:lpstr>
      <vt:lpstr>Projevy stavu společnosti</vt:lpstr>
      <vt:lpstr>Analýza geopolitických vlivů</vt:lpstr>
      <vt:lpstr>Projev geopolitických vlivů</vt:lpstr>
      <vt:lpstr>Hrozby</vt:lpstr>
      <vt:lpstr>Doporučení na národní úrovni</vt:lpstr>
      <vt:lpstr>Doporučení na mezinárodní úrovni</vt:lpstr>
      <vt:lpstr>Příloha</vt:lpstr>
      <vt:lpstr>Bidermanova tabulka ovládnutí</vt:lpstr>
      <vt:lpstr>Oligarchická demokracie</vt:lpstr>
      <vt:lpstr>Demokracie v pojetí Orwella/Huxley</vt:lpstr>
      <vt:lpstr>Národní hodnoty</vt:lpstr>
      <vt:lpstr>USA</vt:lpstr>
      <vt:lpstr>Zahraniční intervence USA</vt:lpstr>
      <vt:lpstr>Aktivity CIA v Evropě</vt:lpstr>
      <vt:lpstr>Konec studené války</vt:lpstr>
      <vt:lpstr>Pojmy</vt:lpstr>
      <vt:lpstr>Zákon FARA</vt:lpstr>
      <vt:lpstr>Deep State</vt:lpstr>
      <vt:lpstr>SWIFT</vt:lpstr>
      <vt:lpstr>BRICS</vt:lpstr>
      <vt:lpstr>BRICS</vt:lpstr>
      <vt:lpstr>Lisabonská smlouva</vt:lpstr>
      <vt:lpstr>Ekonomika</vt:lpstr>
      <vt:lpstr>Zavedení eura v ČR</vt:lpstr>
      <vt:lpstr>Zadlužení eurozóny</vt:lpstr>
      <vt:lpstr>Joseph Stiglitz k členství v EU</vt:lpstr>
      <vt:lpstr>Nerealizované sliby ODS</vt:lpstr>
      <vt:lpstr>Vývoj ekonomiky ČR do r.2022</vt:lpstr>
      <vt:lpstr>Inflace 2023</vt:lpstr>
      <vt:lpstr>Únik daní</vt:lpstr>
      <vt:lpstr>HDP v paritě kupní síly</vt:lpstr>
      <vt:lpstr>Hospodaření současné vlády</vt:lpstr>
      <vt:lpstr>Konsolidace rozpočtu?</vt:lpstr>
      <vt:lpstr>Vývoj spotřebitelských cen</vt:lpstr>
      <vt:lpstr>Struktura vývozu ČR je výzvou!</vt:lpstr>
      <vt:lpstr>Ekologie</vt:lpstr>
      <vt:lpstr>Emisní hříšníci</vt:lpstr>
      <vt:lpstr>Přechod ČR na zelenou ekonomiku</vt:lpstr>
      <vt:lpstr>Fit for Fifty Five</vt:lpstr>
      <vt:lpstr>Vliv ESG</vt:lpstr>
      <vt:lpstr>Vztah k Ukrajině</vt:lpstr>
      <vt:lpstr>Uznávané hodnoty</vt:lpstr>
      <vt:lpstr>Strategie, dohody, memoranda</vt:lpstr>
      <vt:lpstr>Ruské varování</vt:lpstr>
      <vt:lpstr>Istambulská dohoda</vt:lpstr>
      <vt:lpstr>    Pošťuchování ruského      medvěda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APROCHEM 2024</dc:title>
  <dc:creator>reditelsj</dc:creator>
  <cp:lastModifiedBy>reditelsj</cp:lastModifiedBy>
  <cp:revision>146</cp:revision>
  <dcterms:created xsi:type="dcterms:W3CDTF">2024-11-04T15:09:36Z</dcterms:created>
  <dcterms:modified xsi:type="dcterms:W3CDTF">2024-11-16T09:19:34Z</dcterms:modified>
</cp:coreProperties>
</file>