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10" r:id="rId5"/>
    <p:sldId id="311" r:id="rId6"/>
    <p:sldId id="313" r:id="rId7"/>
    <p:sldId id="312" r:id="rId8"/>
    <p:sldId id="315" r:id="rId9"/>
    <p:sldId id="316" r:id="rId10"/>
    <p:sldId id="314" r:id="rId11"/>
    <p:sldId id="319" r:id="rId12"/>
    <p:sldId id="321" r:id="rId13"/>
    <p:sldId id="320" r:id="rId14"/>
    <p:sldId id="322" r:id="rId15"/>
    <p:sldId id="327" r:id="rId16"/>
    <p:sldId id="323" r:id="rId17"/>
    <p:sldId id="324" r:id="rId18"/>
    <p:sldId id="329" r:id="rId19"/>
    <p:sldId id="330" r:id="rId20"/>
    <p:sldId id="325" r:id="rId21"/>
    <p:sldId id="326" r:id="rId22"/>
    <p:sldId id="32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C099DF-3FA6-4818-924C-95F03E45F1D4}" name="Sedlacek Dominik" initials="DS" userId="S::st60105@upce.cz::958f2e75-6127-47e8-8807-6801cc9622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29" autoAdjust="0"/>
  </p:normalViewPr>
  <p:slideViewPr>
    <p:cSldViewPr snapToGrid="0">
      <p:cViewPr varScale="1">
        <p:scale>
          <a:sx n="86" d="100"/>
          <a:sy n="86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6BEF-CCB2-453A-8AA6-DF040039225C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6DA36-D97D-487F-B2E4-F09CD8FDD3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48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39ADF-BE6D-4240-BA2B-A26FA0AE134D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688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15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85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9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93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63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11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93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Otázka č. 1 (O</a:t>
            </a:r>
            <a:r>
              <a:rPr lang="cs-CZ" sz="1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cs-CZ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 Může být k identifikaci příčin použita mapa kořenových příčin?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Otázka č. 2 (O</a:t>
            </a:r>
            <a:r>
              <a:rPr lang="cs-CZ" sz="1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 Nachází se zde nedostatky v řídící kultuře bezpečnosti?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Otázka č. 3 (O</a:t>
            </a:r>
            <a:r>
              <a:rPr lang="cs-CZ" sz="12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cs-CZ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 Je nemožné nedostatky v kultuře bezpečnosti definovat jako nedostatky v nadřazeném procesu?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0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5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6DA36-D97D-487F-B2E4-F09CD8FDD37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6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5121" y="1122097"/>
            <a:ext cx="9143999" cy="2387534"/>
          </a:xfrm>
        </p:spPr>
        <p:txBody>
          <a:bodyPr anchor="b"/>
          <a:lstStyle>
            <a:lvl1pPr algn="ctr">
              <a:defRPr sz="8464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5121" y="3601458"/>
            <a:ext cx="9143999" cy="1657387"/>
          </a:xfrm>
        </p:spPr>
        <p:txBody>
          <a:bodyPr/>
          <a:lstStyle>
            <a:lvl1pPr marL="0" indent="0" algn="ctr">
              <a:buNone/>
              <a:defRPr sz="3386"/>
            </a:lvl1pPr>
            <a:lvl2pPr marL="644972" indent="0" algn="ctr">
              <a:buNone/>
              <a:defRPr sz="2821"/>
            </a:lvl2pPr>
            <a:lvl3pPr marL="1289944" indent="0" algn="ctr">
              <a:buNone/>
              <a:defRPr sz="2539"/>
            </a:lvl3pPr>
            <a:lvl4pPr marL="1934916" indent="0" algn="ctr">
              <a:buNone/>
              <a:defRPr sz="2257"/>
            </a:lvl4pPr>
            <a:lvl5pPr marL="2579888" indent="0" algn="ctr">
              <a:buNone/>
              <a:defRPr sz="2257"/>
            </a:lvl5pPr>
            <a:lvl6pPr marL="3224860" indent="0" algn="ctr">
              <a:buNone/>
              <a:defRPr sz="2257"/>
            </a:lvl6pPr>
            <a:lvl7pPr marL="3869832" indent="0" algn="ctr">
              <a:buNone/>
              <a:defRPr sz="2257"/>
            </a:lvl7pPr>
            <a:lvl8pPr marL="4514804" indent="0" algn="ctr">
              <a:buNone/>
              <a:defRPr sz="2257"/>
            </a:lvl8pPr>
            <a:lvl9pPr marL="5159776" indent="0" algn="ctr">
              <a:buNone/>
              <a:defRPr sz="2257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ED0E-84D1-4F86-A013-8D266F17F7AC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49B4-4321-4FAA-8AC6-5BD24E3EF1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92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9216-314B-4231-A335-9EF27055DD51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15A9-68F4-4B6F-BC80-E0B59CB18F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5209" y="365074"/>
            <a:ext cx="2629208" cy="581205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7585" y="365074"/>
            <a:ext cx="7672629" cy="581205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B6D1-BC1F-4057-874C-111731574A11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978-4688-49E4-90A4-1F19EA626C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90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9037-DE19-4C26-9EE6-0309B48D018C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0FE6-E016-471D-AFB6-FA4E3218AB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1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866" y="1708902"/>
            <a:ext cx="10516832" cy="2853394"/>
          </a:xfrm>
        </p:spPr>
        <p:txBody>
          <a:bodyPr anchor="b"/>
          <a:lstStyle>
            <a:lvl1pPr>
              <a:defRPr sz="8464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0866" y="4589173"/>
            <a:ext cx="10516832" cy="1500607"/>
          </a:xfrm>
        </p:spPr>
        <p:txBody>
          <a:bodyPr/>
          <a:lstStyle>
            <a:lvl1pPr marL="0" indent="0">
              <a:buNone/>
              <a:defRPr sz="3386">
                <a:solidFill>
                  <a:schemeClr val="tx1">
                    <a:tint val="75000"/>
                  </a:schemeClr>
                </a:solidFill>
              </a:defRPr>
            </a:lvl1pPr>
            <a:lvl2pPr marL="644972" indent="0">
              <a:buNone/>
              <a:defRPr sz="2821">
                <a:solidFill>
                  <a:schemeClr val="tx1">
                    <a:tint val="75000"/>
                  </a:schemeClr>
                </a:solidFill>
              </a:defRPr>
            </a:lvl2pPr>
            <a:lvl3pPr marL="1289944" indent="0">
              <a:buNone/>
              <a:defRPr sz="2539">
                <a:solidFill>
                  <a:schemeClr val="tx1">
                    <a:tint val="75000"/>
                  </a:schemeClr>
                </a:solidFill>
              </a:defRPr>
            </a:lvl3pPr>
            <a:lvl4pPr marL="1934916" indent="0">
              <a:buNone/>
              <a:defRPr sz="2257">
                <a:solidFill>
                  <a:schemeClr val="tx1">
                    <a:tint val="75000"/>
                  </a:schemeClr>
                </a:solidFill>
              </a:defRPr>
            </a:lvl4pPr>
            <a:lvl5pPr marL="2579888" indent="0">
              <a:buNone/>
              <a:defRPr sz="2257">
                <a:solidFill>
                  <a:schemeClr val="tx1">
                    <a:tint val="75000"/>
                  </a:schemeClr>
                </a:solidFill>
              </a:defRPr>
            </a:lvl5pPr>
            <a:lvl6pPr marL="3224860" indent="0">
              <a:buNone/>
              <a:defRPr sz="2257">
                <a:solidFill>
                  <a:schemeClr val="tx1">
                    <a:tint val="75000"/>
                  </a:schemeClr>
                </a:solidFill>
              </a:defRPr>
            </a:lvl6pPr>
            <a:lvl7pPr marL="3869832" indent="0">
              <a:buNone/>
              <a:defRPr sz="2257">
                <a:solidFill>
                  <a:schemeClr val="tx1">
                    <a:tint val="75000"/>
                  </a:schemeClr>
                </a:solidFill>
              </a:defRPr>
            </a:lvl7pPr>
            <a:lvl8pPr marL="4514804" indent="0">
              <a:buNone/>
              <a:defRPr sz="2257">
                <a:solidFill>
                  <a:schemeClr val="tx1">
                    <a:tint val="75000"/>
                  </a:schemeClr>
                </a:solidFill>
              </a:defRPr>
            </a:lvl8pPr>
            <a:lvl9pPr marL="5159776" indent="0">
              <a:buNone/>
              <a:defRPr sz="2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8A09-06E2-44DC-B141-5F08B788EB3E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1564-1DA2-4003-A125-4A945FE04E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9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7584" y="1825366"/>
            <a:ext cx="5150918" cy="435176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3498" y="1825366"/>
            <a:ext cx="5150918" cy="435176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7BCA-361F-4A6E-AB6F-A39DA4E001AE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DBC4-5053-4E32-8E5F-374F53123B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6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824" y="365074"/>
            <a:ext cx="10514592" cy="132591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825" y="1682025"/>
            <a:ext cx="5157636" cy="821974"/>
          </a:xfrm>
        </p:spPr>
        <p:txBody>
          <a:bodyPr anchor="b"/>
          <a:lstStyle>
            <a:lvl1pPr marL="0" indent="0">
              <a:buNone/>
              <a:defRPr sz="3386" b="1"/>
            </a:lvl1pPr>
            <a:lvl2pPr marL="644972" indent="0">
              <a:buNone/>
              <a:defRPr sz="2821" b="1"/>
            </a:lvl2pPr>
            <a:lvl3pPr marL="1289944" indent="0">
              <a:buNone/>
              <a:defRPr sz="2539" b="1"/>
            </a:lvl3pPr>
            <a:lvl4pPr marL="1934916" indent="0">
              <a:buNone/>
              <a:defRPr sz="2257" b="1"/>
            </a:lvl4pPr>
            <a:lvl5pPr marL="2579888" indent="0">
              <a:buNone/>
              <a:defRPr sz="2257" b="1"/>
            </a:lvl5pPr>
            <a:lvl6pPr marL="3224860" indent="0">
              <a:buNone/>
              <a:defRPr sz="2257" b="1"/>
            </a:lvl6pPr>
            <a:lvl7pPr marL="3869832" indent="0">
              <a:buNone/>
              <a:defRPr sz="2257" b="1"/>
            </a:lvl7pPr>
            <a:lvl8pPr marL="4514804" indent="0">
              <a:buNone/>
              <a:defRPr sz="2257" b="1"/>
            </a:lvl8pPr>
            <a:lvl9pPr marL="5159776" indent="0">
              <a:buNone/>
              <a:defRPr sz="2257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825" y="2503999"/>
            <a:ext cx="5157636" cy="368656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145" y="1682025"/>
            <a:ext cx="5182272" cy="821974"/>
          </a:xfrm>
        </p:spPr>
        <p:txBody>
          <a:bodyPr anchor="b"/>
          <a:lstStyle>
            <a:lvl1pPr marL="0" indent="0">
              <a:buNone/>
              <a:defRPr sz="3386" b="1"/>
            </a:lvl1pPr>
            <a:lvl2pPr marL="644972" indent="0">
              <a:buNone/>
              <a:defRPr sz="2821" b="1"/>
            </a:lvl2pPr>
            <a:lvl3pPr marL="1289944" indent="0">
              <a:buNone/>
              <a:defRPr sz="2539" b="1"/>
            </a:lvl3pPr>
            <a:lvl4pPr marL="1934916" indent="0">
              <a:buNone/>
              <a:defRPr sz="2257" b="1"/>
            </a:lvl4pPr>
            <a:lvl5pPr marL="2579888" indent="0">
              <a:buNone/>
              <a:defRPr sz="2257" b="1"/>
            </a:lvl5pPr>
            <a:lvl6pPr marL="3224860" indent="0">
              <a:buNone/>
              <a:defRPr sz="2257" b="1"/>
            </a:lvl6pPr>
            <a:lvl7pPr marL="3869832" indent="0">
              <a:buNone/>
              <a:defRPr sz="2257" b="1"/>
            </a:lvl7pPr>
            <a:lvl8pPr marL="4514804" indent="0">
              <a:buNone/>
              <a:defRPr sz="2257" b="1"/>
            </a:lvl8pPr>
            <a:lvl9pPr marL="5159776" indent="0">
              <a:buNone/>
              <a:defRPr sz="2257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45" y="2503999"/>
            <a:ext cx="5182272" cy="368656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3979-11D5-4646-BD76-413DB7B8964F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B175-3720-45C1-B05A-A720F1156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2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D527-436B-415A-BC6D-E294D11407AA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62F7-8D93-4203-8BA9-F8D67FBEC8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76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50D8-087B-4D52-BE58-641A79B4B7A0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9C73-7908-40B4-93CC-34CB7ED5C6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824" y="456902"/>
            <a:ext cx="3932614" cy="1601395"/>
          </a:xfrm>
        </p:spPr>
        <p:txBody>
          <a:bodyPr anchor="b"/>
          <a:lstStyle>
            <a:lvl1pPr>
              <a:defRPr sz="4514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2272" y="987714"/>
            <a:ext cx="6172144" cy="4873615"/>
          </a:xfrm>
        </p:spPr>
        <p:txBody>
          <a:bodyPr/>
          <a:lstStyle>
            <a:lvl1pPr>
              <a:defRPr sz="4514"/>
            </a:lvl1pPr>
            <a:lvl2pPr>
              <a:defRPr sz="3950"/>
            </a:lvl2pPr>
            <a:lvl3pPr>
              <a:defRPr sz="3386"/>
            </a:lvl3pPr>
            <a:lvl4pPr>
              <a:defRPr sz="2821"/>
            </a:lvl4pPr>
            <a:lvl5pPr>
              <a:defRPr sz="2821"/>
            </a:lvl5pPr>
            <a:lvl6pPr>
              <a:defRPr sz="2821"/>
            </a:lvl6pPr>
            <a:lvl7pPr>
              <a:defRPr sz="2821"/>
            </a:lvl7pPr>
            <a:lvl8pPr>
              <a:defRPr sz="2821"/>
            </a:lvl8pPr>
            <a:lvl9pPr>
              <a:defRPr sz="2821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824" y="2058298"/>
            <a:ext cx="3932614" cy="3809750"/>
          </a:xfrm>
        </p:spPr>
        <p:txBody>
          <a:bodyPr/>
          <a:lstStyle>
            <a:lvl1pPr marL="0" indent="0">
              <a:buNone/>
              <a:defRPr sz="2257"/>
            </a:lvl1pPr>
            <a:lvl2pPr marL="644972" indent="0">
              <a:buNone/>
              <a:defRPr sz="1975"/>
            </a:lvl2pPr>
            <a:lvl3pPr marL="1289944" indent="0">
              <a:buNone/>
              <a:defRPr sz="1693"/>
            </a:lvl3pPr>
            <a:lvl4pPr marL="1934916" indent="0">
              <a:buNone/>
              <a:defRPr sz="1411"/>
            </a:lvl4pPr>
            <a:lvl5pPr marL="2579888" indent="0">
              <a:buNone/>
              <a:defRPr sz="1411"/>
            </a:lvl5pPr>
            <a:lvl6pPr marL="3224860" indent="0">
              <a:buNone/>
              <a:defRPr sz="1411"/>
            </a:lvl6pPr>
            <a:lvl7pPr marL="3869832" indent="0">
              <a:buNone/>
              <a:defRPr sz="1411"/>
            </a:lvl7pPr>
            <a:lvl8pPr marL="4514804" indent="0">
              <a:buNone/>
              <a:defRPr sz="1411"/>
            </a:lvl8pPr>
            <a:lvl9pPr marL="5159776" indent="0">
              <a:buNone/>
              <a:defRPr sz="141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6016-7EE0-4B5C-B9A4-278745B28B65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BDE6-F826-4C44-BE87-4A5E982E64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5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824" y="456902"/>
            <a:ext cx="3932614" cy="1601395"/>
          </a:xfrm>
        </p:spPr>
        <p:txBody>
          <a:bodyPr anchor="b"/>
          <a:lstStyle>
            <a:lvl1pPr>
              <a:defRPr sz="4514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2272" y="987714"/>
            <a:ext cx="6172144" cy="4873615"/>
          </a:xfrm>
        </p:spPr>
        <p:txBody>
          <a:bodyPr rtlCol="0">
            <a:normAutofit/>
          </a:bodyPr>
          <a:lstStyle>
            <a:lvl1pPr marL="0" indent="0">
              <a:buNone/>
              <a:defRPr sz="4514"/>
            </a:lvl1pPr>
            <a:lvl2pPr marL="644972" indent="0">
              <a:buNone/>
              <a:defRPr sz="3950"/>
            </a:lvl2pPr>
            <a:lvl3pPr marL="1289944" indent="0">
              <a:buNone/>
              <a:defRPr sz="3386"/>
            </a:lvl3pPr>
            <a:lvl4pPr marL="1934916" indent="0">
              <a:buNone/>
              <a:defRPr sz="2821"/>
            </a:lvl4pPr>
            <a:lvl5pPr marL="2579888" indent="0">
              <a:buNone/>
              <a:defRPr sz="2821"/>
            </a:lvl5pPr>
            <a:lvl6pPr marL="3224860" indent="0">
              <a:buNone/>
              <a:defRPr sz="2821"/>
            </a:lvl6pPr>
            <a:lvl7pPr marL="3869832" indent="0">
              <a:buNone/>
              <a:defRPr sz="2821"/>
            </a:lvl7pPr>
            <a:lvl8pPr marL="4514804" indent="0">
              <a:buNone/>
              <a:defRPr sz="2821"/>
            </a:lvl8pPr>
            <a:lvl9pPr marL="5159776" indent="0">
              <a:buNone/>
              <a:defRPr sz="2821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824" y="2058298"/>
            <a:ext cx="3932614" cy="3809750"/>
          </a:xfrm>
        </p:spPr>
        <p:txBody>
          <a:bodyPr/>
          <a:lstStyle>
            <a:lvl1pPr marL="0" indent="0">
              <a:buNone/>
              <a:defRPr sz="2257"/>
            </a:lvl1pPr>
            <a:lvl2pPr marL="644972" indent="0">
              <a:buNone/>
              <a:defRPr sz="1975"/>
            </a:lvl2pPr>
            <a:lvl3pPr marL="1289944" indent="0">
              <a:buNone/>
              <a:defRPr sz="1693"/>
            </a:lvl3pPr>
            <a:lvl4pPr marL="1934916" indent="0">
              <a:buNone/>
              <a:defRPr sz="1411"/>
            </a:lvl4pPr>
            <a:lvl5pPr marL="2579888" indent="0">
              <a:buNone/>
              <a:defRPr sz="1411"/>
            </a:lvl5pPr>
            <a:lvl6pPr marL="3224860" indent="0">
              <a:buNone/>
              <a:defRPr sz="1411"/>
            </a:lvl6pPr>
            <a:lvl7pPr marL="3869832" indent="0">
              <a:buNone/>
              <a:defRPr sz="1411"/>
            </a:lvl7pPr>
            <a:lvl8pPr marL="4514804" indent="0">
              <a:buNone/>
              <a:defRPr sz="1411"/>
            </a:lvl8pPr>
            <a:lvl9pPr marL="5159776" indent="0">
              <a:buNone/>
              <a:defRPr sz="141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CF67-98C5-41E5-9F98-513DD349796A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AB24-B80F-454A-BB44-1E98E9E995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8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7584" y="365074"/>
            <a:ext cx="10516832" cy="13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7584" y="1825366"/>
            <a:ext cx="10516832" cy="43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7584" y="6356305"/>
            <a:ext cx="2743425" cy="365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41EB64-34A2-4531-A921-2E834472592A}" type="datetimeFigureOut">
              <a:rPr lang="cs-CZ" smtClean="0"/>
              <a:pPr>
                <a:defRPr/>
              </a:pPr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7873" y="6356305"/>
            <a:ext cx="4116256" cy="365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993" y="6356305"/>
            <a:ext cx="2743423" cy="365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D20BC4-C70B-4658-BCF0-A069D279B0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3079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" y="1"/>
            <a:ext cx="12187521" cy="4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" y="6376462"/>
            <a:ext cx="12187521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20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5pPr>
      <a:lvl6pPr marL="644972"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6pPr>
      <a:lvl7pPr marL="1289944"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7pPr>
      <a:lvl8pPr marL="1934916"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8pPr>
      <a:lvl9pPr marL="2579888" algn="l" rtl="0" fontAlgn="base">
        <a:lnSpc>
          <a:spcPct val="90000"/>
        </a:lnSpc>
        <a:spcBef>
          <a:spcPct val="0"/>
        </a:spcBef>
        <a:spcAft>
          <a:spcPct val="0"/>
        </a:spcAft>
        <a:defRPr sz="620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2486" indent="-322486" algn="l" rtl="0" fontAlgn="base">
        <a:lnSpc>
          <a:spcPct val="90000"/>
        </a:lnSpc>
        <a:spcBef>
          <a:spcPts val="1411"/>
        </a:spcBef>
        <a:spcAft>
          <a:spcPct val="0"/>
        </a:spcAft>
        <a:buFont typeface="Arial" panose="020B0604020202020204" pitchFamily="34" charset="0"/>
        <a:buChar char="•"/>
        <a:defRPr sz="3950" kern="1200">
          <a:solidFill>
            <a:schemeClr val="tx1"/>
          </a:solidFill>
          <a:latin typeface="+mn-lt"/>
          <a:ea typeface="+mn-ea"/>
          <a:cs typeface="+mn-cs"/>
        </a:defRPr>
      </a:lvl1pPr>
      <a:lvl2pPr marL="967458" indent="-322486" algn="l" rtl="0" fontAlgn="base">
        <a:lnSpc>
          <a:spcPct val="90000"/>
        </a:lnSpc>
        <a:spcBef>
          <a:spcPts val="705"/>
        </a:spcBef>
        <a:spcAft>
          <a:spcPct val="0"/>
        </a:spcAft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2pPr>
      <a:lvl3pPr marL="1612430" indent="-322486" algn="l" rtl="0" fontAlgn="base">
        <a:lnSpc>
          <a:spcPct val="90000"/>
        </a:lnSpc>
        <a:spcBef>
          <a:spcPts val="705"/>
        </a:spcBef>
        <a:spcAft>
          <a:spcPct val="0"/>
        </a:spcAft>
        <a:buFont typeface="Arial" panose="020B0604020202020204" pitchFamily="34" charset="0"/>
        <a:buChar char="•"/>
        <a:defRPr sz="2821" kern="1200">
          <a:solidFill>
            <a:schemeClr val="tx1"/>
          </a:solidFill>
          <a:latin typeface="+mn-lt"/>
          <a:ea typeface="+mn-ea"/>
          <a:cs typeface="+mn-cs"/>
        </a:defRPr>
      </a:lvl3pPr>
      <a:lvl4pPr marL="2257402" indent="-322486" algn="l" rtl="0" fontAlgn="base">
        <a:lnSpc>
          <a:spcPct val="90000"/>
        </a:lnSpc>
        <a:spcBef>
          <a:spcPts val="70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902374" indent="-322486" algn="l" rtl="0" fontAlgn="base">
        <a:lnSpc>
          <a:spcPct val="90000"/>
        </a:lnSpc>
        <a:spcBef>
          <a:spcPts val="70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47346" indent="-322486" algn="l" defTabSz="1289944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4192318" indent="-322486" algn="l" defTabSz="1289944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837290" indent="-322486" algn="l" defTabSz="1289944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482262" indent="-322486" algn="l" defTabSz="1289944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1pPr>
      <a:lvl2pPr marL="644972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89944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934916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4pPr>
      <a:lvl5pPr marL="2579888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5pPr>
      <a:lvl6pPr marL="3224860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9832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514804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159776" algn="l" defTabSz="1289944" rtl="0" eaLnBrk="1" latinLnBrk="0" hangingPunct="1"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653873C8-E0D7-92C9-820E-08ED41A3ADB0}"/>
              </a:ext>
            </a:extLst>
          </p:cNvPr>
          <p:cNvSpPr txBox="1">
            <a:spLocks/>
          </p:cNvSpPr>
          <p:nvPr/>
        </p:nvSpPr>
        <p:spPr bwMode="auto">
          <a:xfrm>
            <a:off x="7504770" y="5867715"/>
            <a:ext cx="4791927" cy="54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997" tIns="64498" rIns="128997" bIns="64498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680" dirty="0">
                <a:solidFill>
                  <a:schemeClr val="bg2">
                    <a:lumMod val="25000"/>
                  </a:schemeClr>
                </a:solidFill>
              </a:rPr>
              <a:t>APROCHEM 13.11.2024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DA32D53D-10E0-92CA-622E-918E864F4ACD}"/>
              </a:ext>
            </a:extLst>
          </p:cNvPr>
          <p:cNvSpPr txBox="1">
            <a:spLocks/>
          </p:cNvSpPr>
          <p:nvPr/>
        </p:nvSpPr>
        <p:spPr bwMode="auto">
          <a:xfrm>
            <a:off x="-2181668" y="5836435"/>
            <a:ext cx="9143999" cy="54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997" tIns="64498" rIns="128997" bIns="64498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3104" dirty="0"/>
              <a:t>Michal Vitík, Miloš Ferjenčík</a:t>
            </a:r>
          </a:p>
        </p:txBody>
      </p:sp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2390332" y="1209662"/>
            <a:ext cx="7411335" cy="2317932"/>
          </a:xfrm>
        </p:spPr>
        <p:txBody>
          <a:bodyPr/>
          <a:lstStyle/>
          <a:p>
            <a:r>
              <a:rPr lang="cs-CZ" sz="6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Moderní pohled na havárii v Záluží 1974</a:t>
            </a:r>
            <a:endParaRPr lang="cs-CZ" altLang="cs-CZ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4D383-3AD8-4C82-0500-348BEC94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4" y="535258"/>
            <a:ext cx="10516832" cy="1155725"/>
          </a:xfrm>
        </p:spPr>
        <p:txBody>
          <a:bodyPr/>
          <a:lstStyle/>
          <a:p>
            <a:r>
              <a:rPr lang="cs-CZ" dirty="0"/>
              <a:t>Moderní vyšetření příčin nehody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02281-4D95-C58D-D1E3-B89FE8430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metody IPICA k nalezení příčinných faktorů.</a:t>
            </a:r>
          </a:p>
          <a:p>
            <a:r>
              <a:rPr lang="cs-CZ" dirty="0"/>
              <a:t>IPICA = vylepšení analýzy kořenových příčin.</a:t>
            </a:r>
          </a:p>
          <a:p>
            <a:r>
              <a:rPr lang="cs-CZ" dirty="0"/>
              <a:t>Použití předefinovaných pilířů bezpečnosti. </a:t>
            </a:r>
          </a:p>
          <a:p>
            <a:r>
              <a:rPr lang="cs-CZ" dirty="0"/>
              <a:t>IPICA postupuje hierarchicky do </a:t>
            </a:r>
            <a:r>
              <a:rPr lang="cs-CZ"/>
              <a:t>vyšších struktur řízení.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15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0A103F9-6D86-FFC3-8EF2-097C0EFE6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29771"/>
              </p:ext>
            </p:extLst>
          </p:nvPr>
        </p:nvGraphicFramePr>
        <p:xfrm>
          <a:off x="-1" y="472244"/>
          <a:ext cx="12192001" cy="591351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70770">
                  <a:extLst>
                    <a:ext uri="{9D8B030D-6E8A-4147-A177-3AD203B41FA5}">
                      <a16:colId xmlns:a16="http://schemas.microsoft.com/office/drawing/2014/main" val="343784167"/>
                    </a:ext>
                  </a:extLst>
                </a:gridCol>
                <a:gridCol w="988718">
                  <a:extLst>
                    <a:ext uri="{9D8B030D-6E8A-4147-A177-3AD203B41FA5}">
                      <a16:colId xmlns:a16="http://schemas.microsoft.com/office/drawing/2014/main" val="3013640561"/>
                    </a:ext>
                  </a:extLst>
                </a:gridCol>
                <a:gridCol w="1359679">
                  <a:extLst>
                    <a:ext uri="{9D8B030D-6E8A-4147-A177-3AD203B41FA5}">
                      <a16:colId xmlns:a16="http://schemas.microsoft.com/office/drawing/2014/main" val="2850465352"/>
                    </a:ext>
                  </a:extLst>
                </a:gridCol>
                <a:gridCol w="1064786">
                  <a:extLst>
                    <a:ext uri="{9D8B030D-6E8A-4147-A177-3AD203B41FA5}">
                      <a16:colId xmlns:a16="http://schemas.microsoft.com/office/drawing/2014/main" val="367619788"/>
                    </a:ext>
                  </a:extLst>
                </a:gridCol>
                <a:gridCol w="555872">
                  <a:extLst>
                    <a:ext uri="{9D8B030D-6E8A-4147-A177-3AD203B41FA5}">
                      <a16:colId xmlns:a16="http://schemas.microsoft.com/office/drawing/2014/main" val="1966205621"/>
                    </a:ext>
                  </a:extLst>
                </a:gridCol>
                <a:gridCol w="1870565">
                  <a:extLst>
                    <a:ext uri="{9D8B030D-6E8A-4147-A177-3AD203B41FA5}">
                      <a16:colId xmlns:a16="http://schemas.microsoft.com/office/drawing/2014/main" val="2974552698"/>
                    </a:ext>
                  </a:extLst>
                </a:gridCol>
                <a:gridCol w="556154">
                  <a:extLst>
                    <a:ext uri="{9D8B030D-6E8A-4147-A177-3AD203B41FA5}">
                      <a16:colId xmlns:a16="http://schemas.microsoft.com/office/drawing/2014/main" val="246495567"/>
                    </a:ext>
                  </a:extLst>
                </a:gridCol>
                <a:gridCol w="1869297">
                  <a:extLst>
                    <a:ext uri="{9D8B030D-6E8A-4147-A177-3AD203B41FA5}">
                      <a16:colId xmlns:a16="http://schemas.microsoft.com/office/drawing/2014/main" val="2306848137"/>
                    </a:ext>
                  </a:extLst>
                </a:gridCol>
                <a:gridCol w="602501">
                  <a:extLst>
                    <a:ext uri="{9D8B030D-6E8A-4147-A177-3AD203B41FA5}">
                      <a16:colId xmlns:a16="http://schemas.microsoft.com/office/drawing/2014/main" val="4144598812"/>
                    </a:ext>
                  </a:extLst>
                </a:gridCol>
                <a:gridCol w="1011209">
                  <a:extLst>
                    <a:ext uri="{9D8B030D-6E8A-4147-A177-3AD203B41FA5}">
                      <a16:colId xmlns:a16="http://schemas.microsoft.com/office/drawing/2014/main" val="25926327"/>
                    </a:ext>
                  </a:extLst>
                </a:gridCol>
                <a:gridCol w="1942450">
                  <a:extLst>
                    <a:ext uri="{9D8B030D-6E8A-4147-A177-3AD203B41FA5}">
                      <a16:colId xmlns:a16="http://schemas.microsoft.com/office/drawing/2014/main" val="557106618"/>
                    </a:ext>
                  </a:extLst>
                </a:gridCol>
              </a:tblGrid>
              <a:tr h="14937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CF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Proces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Nepříznivý vliv (AI)</a:t>
                      </a:r>
                      <a:br>
                        <a:rPr lang="cs-CZ" sz="1700" kern="100" dirty="0">
                          <a:effectLst/>
                        </a:rPr>
                      </a:br>
                      <a:r>
                        <a:rPr lang="cs-CZ" sz="1700" kern="100" dirty="0">
                          <a:effectLst/>
                        </a:rPr>
                        <a:t>Zranitelný cíl (VT)</a:t>
                      </a:r>
                      <a:br>
                        <a:rPr lang="cs-CZ" sz="1700" kern="100" dirty="0">
                          <a:effectLst/>
                        </a:rPr>
                      </a:br>
                      <a:r>
                        <a:rPr lang="cs-CZ" sz="1700" kern="100" dirty="0">
                          <a:effectLst/>
                        </a:rPr>
                        <a:t>Bariéra/</a:t>
                      </a:r>
                      <a:br>
                        <a:rPr lang="cs-CZ" sz="1700" kern="100" dirty="0">
                          <a:effectLst/>
                        </a:rPr>
                      </a:br>
                      <a:r>
                        <a:rPr lang="cs-CZ" sz="1700" kern="100" dirty="0">
                          <a:effectLst/>
                        </a:rPr>
                        <a:t>regulace (B/R)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Příčiny </a:t>
                      </a:r>
                      <a:br>
                        <a:rPr lang="cs-CZ" sz="1700" kern="100" dirty="0">
                          <a:effectLst/>
                        </a:rPr>
                      </a:br>
                      <a:r>
                        <a:rPr lang="cs-CZ" sz="1700" kern="100" dirty="0">
                          <a:effectLst/>
                        </a:rPr>
                        <a:t>1. úrovně (přímé)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O</a:t>
                      </a:r>
                      <a:r>
                        <a:rPr lang="cs-CZ" sz="1700" kern="100" baseline="-25000" dirty="0">
                          <a:effectLst/>
                        </a:rPr>
                        <a:t>1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Příčiny </a:t>
                      </a:r>
                      <a:br>
                        <a:rPr lang="cs-CZ" sz="1700" kern="100" dirty="0">
                          <a:effectLst/>
                        </a:rPr>
                      </a:br>
                      <a:r>
                        <a:rPr lang="cs-CZ" sz="1700" kern="100" dirty="0">
                          <a:effectLst/>
                        </a:rPr>
                        <a:t>2. úrovně (organizační, kořenové)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O</a:t>
                      </a:r>
                      <a:r>
                        <a:rPr lang="cs-CZ" sz="1700" kern="100" baseline="-25000" dirty="0">
                          <a:effectLst/>
                        </a:rPr>
                        <a:t>2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Příčiny </a:t>
                      </a:r>
                      <a:br>
                        <a:rPr lang="cs-CZ" sz="1700" kern="100" dirty="0">
                          <a:effectLst/>
                        </a:rPr>
                      </a:br>
                      <a:r>
                        <a:rPr lang="cs-CZ" sz="1700" kern="100" dirty="0">
                          <a:effectLst/>
                        </a:rPr>
                        <a:t>3. úrovně (vedení)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>
                          <a:effectLst/>
                        </a:rPr>
                        <a:t>O</a:t>
                      </a:r>
                      <a:r>
                        <a:rPr lang="cs-CZ" sz="1700" kern="100" baseline="-25000">
                          <a:effectLst/>
                        </a:rPr>
                        <a:t>3</a:t>
                      </a:r>
                      <a:endParaRPr lang="cs-CZ" sz="17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>
                          <a:effectLst/>
                        </a:rPr>
                        <a:t>Příčiny </a:t>
                      </a:r>
                      <a:br>
                        <a:rPr lang="cs-CZ" sz="1700" kern="100">
                          <a:effectLst/>
                        </a:rPr>
                      </a:br>
                      <a:r>
                        <a:rPr lang="cs-CZ" sz="1700" kern="100">
                          <a:effectLst/>
                        </a:rPr>
                        <a:t>4. úrovně (sociální)</a:t>
                      </a:r>
                      <a:endParaRPr lang="cs-CZ" sz="17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700" kern="100" dirty="0">
                          <a:effectLst/>
                        </a:rPr>
                        <a:t>Doporučení</a:t>
                      </a: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695358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endParaRPr lang="cs-CZ" sz="17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94719"/>
                  </a:ext>
                </a:extLst>
              </a:tr>
              <a:tr h="42069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1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 err="1">
                          <a:effectLst/>
                        </a:rPr>
                        <a:t>Odstra-ňování</a:t>
                      </a:r>
                      <a:r>
                        <a:rPr lang="cs-CZ" sz="1600" kern="100" dirty="0">
                          <a:effectLst/>
                        </a:rPr>
                        <a:t> sirných sloučenin z </a:t>
                      </a:r>
                      <a:r>
                        <a:rPr lang="cs-CZ" sz="1600" kern="100" dirty="0" err="1">
                          <a:effectLst/>
                        </a:rPr>
                        <a:t>pyro-lyzního</a:t>
                      </a:r>
                      <a:r>
                        <a:rPr lang="cs-CZ" sz="1600" kern="100" dirty="0">
                          <a:effectLst/>
                        </a:rPr>
                        <a:t> plynu. 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AI: Průnik sirných sloučenin do výstupního proudu.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VT: Výstupní proud plynu obsahující nadlimitní množství síry.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B/R: Konstrukce a provozování pračky zajišťující snížení obsahu síry. 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Pračka plynů </a:t>
                      </a:r>
                      <a:r>
                        <a:rPr lang="cs-CZ" sz="1600" kern="100" dirty="0" err="1">
                          <a:effectLst/>
                        </a:rPr>
                        <a:t>nedoká-zala</a:t>
                      </a:r>
                      <a:r>
                        <a:rPr lang="cs-CZ" sz="1600" kern="100" dirty="0">
                          <a:effectLst/>
                        </a:rPr>
                        <a:t> zachytit organické sloučeniny síry, které pronikaly do systému a způsobily vnitřní korozi.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Ano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U000 Porozumění zdrojům rizika a riziku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U200 Identifikace zdrojů rizika a analýzy rizika (HIRA)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U220 Udržujte spolehlivou praxi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U22d Provádějte činnost HIRA na vhodné úrovni technické dostupnosti, která odpovídá fázi životního cyklu a dostupným informacím v procesu.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Ano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L000 Poučení ze zkušeností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L100 Vyšetřování nehod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L130 Používejte pro vyšetřování nehod vhodné techniky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L13e Vyšetřujte příčiny do vhodné hloubky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L200 Měření a metriky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L220 Provádějte získávání metrik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L22a Zavádějte vhodné metriky prvku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Ne, CF8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×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>
                          <a:effectLst/>
                        </a:rPr>
                        <a:t>Provést důkladnou kvalitativní analýzu produktu před plánováním změny. Vedle H</a:t>
                      </a:r>
                      <a:r>
                        <a:rPr lang="cs-CZ" sz="1600" kern="100" baseline="-25000" dirty="0">
                          <a:effectLst/>
                        </a:rPr>
                        <a:t>2</a:t>
                      </a:r>
                      <a:r>
                        <a:rPr lang="cs-CZ" sz="1600" kern="100" dirty="0">
                          <a:effectLst/>
                        </a:rPr>
                        <a:t>S se zaměřit také na problém organických sloučenin síry. Po provedení změny provádět pravidelnou analýzu a v případě nálezu průniku sirných sloučenin určit další nutnou změnu systému čištění. </a:t>
                      </a:r>
                      <a:endParaRPr lang="cs-CZ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47" marR="63147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3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7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diagram, Plán, mapa&#10;&#10;Popis byl vytvořen automaticky">
            <a:extLst>
              <a:ext uri="{FF2B5EF4-FFF2-40B4-BE49-F238E27FC236}">
                <a16:creationId xmlns:a16="http://schemas.microsoft.com/office/drawing/2014/main" id="{A7EC6195-91C6-04C0-18AA-B0B110B9E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244"/>
            <a:ext cx="12192000" cy="58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9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227E3-04B9-79BE-0FAE-B6479AA3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4" y="524106"/>
            <a:ext cx="10516832" cy="1166877"/>
          </a:xfrm>
        </p:spPr>
        <p:txBody>
          <a:bodyPr/>
          <a:lstStyle/>
          <a:p>
            <a:r>
              <a:rPr lang="cs-CZ" dirty="0"/>
              <a:t>Moderní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1152A-59A7-34AA-D63B-7A2E113F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Použití Certifikované metodiky od VÚBP a metody IOI.</a:t>
            </a:r>
          </a:p>
          <a:p>
            <a:r>
              <a:rPr lang="cs-CZ" dirty="0"/>
              <a:t>Zaměření na analýzu možných scénářů nehod, včetně výpočtu frekvence vzniku a počtu obětí.</a:t>
            </a:r>
          </a:p>
          <a:p>
            <a:r>
              <a:rPr lang="cs-CZ" dirty="0"/>
              <a:t>Následný výpočet přijatelnosti rizika.</a:t>
            </a:r>
          </a:p>
        </p:txBody>
      </p:sp>
    </p:spTree>
    <p:extLst>
      <p:ext uri="{BB962C8B-B14F-4D97-AF65-F5344CB8AC3E}">
        <p14:creationId xmlns:p14="http://schemas.microsoft.com/office/powerpoint/2010/main" val="2223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266E3-171C-89B6-C437-E44E8EC6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Nejhorší předpokládaný scénář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E2654-08F2-85F4-D339-1ADB95BC0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prasknutí kolena č.69b během dne.</a:t>
            </a:r>
          </a:p>
          <a:p>
            <a:r>
              <a:rPr lang="cs-CZ" dirty="0"/>
              <a:t>Únik ze dvou otvorů o průměru 200 mm.</a:t>
            </a:r>
          </a:p>
          <a:p>
            <a:r>
              <a:rPr lang="cs-CZ" dirty="0"/>
              <a:t>Uvnitř směs ethan + ethylen, </a:t>
            </a:r>
            <a:r>
              <a:rPr lang="cs-CZ"/>
              <a:t>25 atp.</a:t>
            </a:r>
            <a:endParaRPr lang="cs-CZ" dirty="0"/>
          </a:p>
          <a:p>
            <a:r>
              <a:rPr lang="cs-CZ" dirty="0"/>
              <a:t>Únik cca 16,3 t směsi.</a:t>
            </a:r>
          </a:p>
          <a:p>
            <a:r>
              <a:rPr lang="cs-CZ" dirty="0"/>
              <a:t>Migrace oblaku směrem k administrativní budově a následný vznik UVCE.</a:t>
            </a:r>
          </a:p>
        </p:txBody>
      </p:sp>
    </p:spTree>
    <p:extLst>
      <p:ext uri="{BB962C8B-B14F-4D97-AF65-F5344CB8AC3E}">
        <p14:creationId xmlns:p14="http://schemas.microsoft.com/office/powerpoint/2010/main" val="343367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diagram, Plán, Technický výkres&#10;&#10;Popis byl vytvořen automaticky">
            <a:extLst>
              <a:ext uri="{FF2B5EF4-FFF2-40B4-BE49-F238E27FC236}">
                <a16:creationId xmlns:a16="http://schemas.microsoft.com/office/drawing/2014/main" id="{C90CA4F2-FABF-95A1-81F0-BA9E24C9D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3" y="524107"/>
            <a:ext cx="10307443" cy="5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8E352FEC-B8A2-26B7-2504-4625C6BA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59"/>
            <a:ext cx="12192000" cy="5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08FF1-7893-F499-7F85-2E99A0A4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 až 726 obětí.</a:t>
            </a:r>
          </a:p>
          <a:p>
            <a:r>
              <a:rPr lang="cs-CZ" dirty="0"/>
              <a:t>Vypočtená přijatelná frekvence vzniku </a:t>
            </a:r>
            <a:br>
              <a:rPr lang="cs-CZ" dirty="0"/>
            </a:br>
            <a:r>
              <a:rPr lang="cs-CZ" dirty="0"/>
              <a:t>1,9*10</a:t>
            </a:r>
            <a:r>
              <a:rPr lang="cs-CZ" baseline="30000" dirty="0"/>
              <a:t>-9</a:t>
            </a:r>
            <a:r>
              <a:rPr lang="cs-CZ" dirty="0"/>
              <a:t>/rok.</a:t>
            </a:r>
          </a:p>
          <a:p>
            <a:r>
              <a:rPr lang="cs-CZ" dirty="0"/>
              <a:t>Vypočtená frekvence vzniku 1,4*10</a:t>
            </a:r>
            <a:r>
              <a:rPr lang="cs-CZ" baseline="30000" dirty="0"/>
              <a:t>-5</a:t>
            </a:r>
            <a:r>
              <a:rPr lang="cs-CZ" dirty="0"/>
              <a:t>/rok.</a:t>
            </a:r>
          </a:p>
        </p:txBody>
      </p:sp>
    </p:spTree>
    <p:extLst>
      <p:ext uri="{BB962C8B-B14F-4D97-AF65-F5344CB8AC3E}">
        <p14:creationId xmlns:p14="http://schemas.microsoft.com/office/powerpoint/2010/main" val="371030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BED29-FE96-894F-12AF-8F06DE0A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054FD-EB48-6F54-F03B-F5946114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84" y="1602341"/>
            <a:ext cx="10516832" cy="4731551"/>
          </a:xfrm>
        </p:spPr>
        <p:txBody>
          <a:bodyPr/>
          <a:lstStyle/>
          <a:p>
            <a:r>
              <a:rPr lang="cs-CZ" dirty="0"/>
              <a:t>Odhaleno celkem 12 příčinných faktorů vzniku nehody.</a:t>
            </a:r>
          </a:p>
          <a:p>
            <a:r>
              <a:rPr lang="cs-CZ" dirty="0"/>
              <a:t>Odhalení hloubkových nedostatků v systému řízení i návrhu samotného zařízení.</a:t>
            </a:r>
          </a:p>
          <a:p>
            <a:r>
              <a:rPr lang="cs-CZ" dirty="0"/>
              <a:t>Z dnešního pohledu by zařízení představovalo nepřijatelné riziko.</a:t>
            </a:r>
          </a:p>
          <a:p>
            <a:pPr marL="0" indent="0">
              <a:buNone/>
            </a:pPr>
            <a:r>
              <a:rPr lang="cs-CZ" sz="2800" dirty="0"/>
              <a:t>DP Pohled moderního řízení bezpečnosti na havárii v Záluží 1974</a:t>
            </a:r>
          </a:p>
        </p:txBody>
      </p:sp>
    </p:spTree>
    <p:extLst>
      <p:ext uri="{BB962C8B-B14F-4D97-AF65-F5344CB8AC3E}">
        <p14:creationId xmlns:p14="http://schemas.microsoft.com/office/powerpoint/2010/main" val="248519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6EDC3-9CD4-FCF5-CEF6-5A058AD9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528" y="2855254"/>
            <a:ext cx="6722944" cy="132591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2239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5599F-ECE9-B598-4074-B1790F07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A53964-2EBC-E25B-1227-BF73967F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84" y="1690984"/>
            <a:ext cx="10516832" cy="4351761"/>
          </a:xfrm>
        </p:spPr>
        <p:txBody>
          <a:bodyPr/>
          <a:lstStyle/>
          <a:p>
            <a:r>
              <a:rPr lang="cs-CZ" sz="2500" dirty="0"/>
              <a:t>Stručný popis havarovaného zařízení</a:t>
            </a:r>
          </a:p>
          <a:p>
            <a:r>
              <a:rPr lang="cs-CZ" sz="2500" dirty="0"/>
              <a:t>Popis nehody</a:t>
            </a:r>
          </a:p>
          <a:p>
            <a:r>
              <a:rPr lang="cs-CZ" sz="2500" dirty="0"/>
              <a:t>Možné příčiny</a:t>
            </a:r>
          </a:p>
          <a:p>
            <a:r>
              <a:rPr lang="cs-CZ" sz="2500" dirty="0"/>
              <a:t>Průběh nehody podle původních závěrů vyšetřování</a:t>
            </a:r>
          </a:p>
          <a:p>
            <a:r>
              <a:rPr lang="cs-CZ" sz="2500" dirty="0"/>
              <a:t>Původní závěr vyšetřování</a:t>
            </a:r>
          </a:p>
          <a:p>
            <a:r>
              <a:rPr lang="cs-CZ" sz="2500" dirty="0"/>
              <a:t>Moderní vyšetření příčin nehody</a:t>
            </a:r>
          </a:p>
          <a:p>
            <a:r>
              <a:rPr lang="cs-CZ" sz="2500" dirty="0"/>
              <a:t>Moderní analýza rizik</a:t>
            </a:r>
          </a:p>
          <a:p>
            <a:r>
              <a:rPr lang="cs-CZ" sz="2500" dirty="0"/>
              <a:t>Nejhorší předpokládaný scénář</a:t>
            </a:r>
          </a:p>
          <a:p>
            <a:r>
              <a:rPr lang="cs-CZ" sz="2500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26469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8EAF9-AEA8-1B39-60B0-A149E6CF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4" y="655006"/>
            <a:ext cx="10516832" cy="1325910"/>
          </a:xfrm>
        </p:spPr>
        <p:txBody>
          <a:bodyPr/>
          <a:lstStyle/>
          <a:p>
            <a:r>
              <a:rPr lang="cs-CZ" dirty="0"/>
              <a:t>Stručný popis havarovaného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4E522-E1C7-34EC-08FC-67ACBE34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84" y="2286130"/>
            <a:ext cx="10516832" cy="4351761"/>
          </a:xfrm>
        </p:spPr>
        <p:txBody>
          <a:bodyPr/>
          <a:lstStyle/>
          <a:p>
            <a:r>
              <a:rPr lang="cs-CZ" dirty="0"/>
              <a:t>Zařízení na výrobu syntetického lihu.</a:t>
            </a:r>
          </a:p>
          <a:p>
            <a:r>
              <a:rPr lang="cs-CZ" dirty="0"/>
              <a:t>Pyrolýza plynu a benzínu s následnou postupnou separací látek, převážně rektifikací.</a:t>
            </a:r>
          </a:p>
          <a:p>
            <a:r>
              <a:rPr lang="cs-CZ" dirty="0"/>
              <a:t>Získaný ethylen sloužil jako surovina pro výrobu lihu.</a:t>
            </a:r>
          </a:p>
        </p:txBody>
      </p:sp>
    </p:spTree>
    <p:extLst>
      <p:ext uri="{BB962C8B-B14F-4D97-AF65-F5344CB8AC3E}">
        <p14:creationId xmlns:p14="http://schemas.microsoft.com/office/powerpoint/2010/main" val="54115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7B152-BD1C-55C3-8512-C382AC9E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45" y="496877"/>
            <a:ext cx="10516832" cy="1103971"/>
          </a:xfrm>
        </p:spPr>
        <p:txBody>
          <a:bodyPr/>
          <a:lstStyle/>
          <a:p>
            <a:r>
              <a:rPr lang="cs-CZ" dirty="0"/>
              <a:t>Popis nehody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9059B-8122-FDEC-0854-293C26027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8" y="1457377"/>
            <a:ext cx="5164807" cy="4903746"/>
          </a:xfrm>
        </p:spPr>
        <p:txBody>
          <a:bodyPr/>
          <a:lstStyle/>
          <a:p>
            <a:r>
              <a:rPr lang="cs-CZ" sz="2900" dirty="0"/>
              <a:t>19.7.1974 krátce po 20. hodině došlo v havarovaném provozu k masivnímu úniku plynných uhlovodíků.</a:t>
            </a:r>
          </a:p>
          <a:p>
            <a:r>
              <a:rPr lang="cs-CZ" sz="2900" dirty="0"/>
              <a:t>Po cca 2 minutách dochází k iniciaci v prostoru </a:t>
            </a:r>
            <a:r>
              <a:rPr lang="cs-CZ" sz="2900" dirty="0" err="1"/>
              <a:t>pyrolyzních</a:t>
            </a:r>
            <a:r>
              <a:rPr lang="cs-CZ" sz="2900" dirty="0"/>
              <a:t> pecí k iniciaci oblaku vedoucí k </a:t>
            </a:r>
            <a:r>
              <a:rPr lang="cs-CZ" sz="2900" dirty="0" err="1"/>
              <a:t>flash</a:t>
            </a:r>
            <a:r>
              <a:rPr lang="cs-CZ" sz="2900" dirty="0"/>
              <a:t> </a:t>
            </a:r>
            <a:r>
              <a:rPr lang="cs-CZ" sz="2900" dirty="0" err="1"/>
              <a:t>fire</a:t>
            </a:r>
            <a:r>
              <a:rPr lang="cs-CZ" sz="2900" dirty="0"/>
              <a:t> s přechodem do detonace.</a:t>
            </a:r>
          </a:p>
          <a:p>
            <a:r>
              <a:rPr lang="cs-CZ" sz="2900" dirty="0"/>
              <a:t>17 mrtvých, 129 zraněných, škoda 1 mld. Kčs</a:t>
            </a:r>
          </a:p>
        </p:txBody>
      </p:sp>
      <p:pic>
        <p:nvPicPr>
          <p:cNvPr id="4" name="Obrázek 3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BFCBF0CE-D8BD-A4EA-9810-79392A4BD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15" y="1691126"/>
            <a:ext cx="6423784" cy="37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venku, budova, fabrika&#10;&#10;Popis byl vytvořen automaticky">
            <a:extLst>
              <a:ext uri="{FF2B5EF4-FFF2-40B4-BE49-F238E27FC236}">
                <a16:creationId xmlns:a16="http://schemas.microsoft.com/office/drawing/2014/main" id="{2635B596-4E40-49CC-C024-79E2973FA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6503" y="-2667002"/>
            <a:ext cx="5898995" cy="12192001"/>
          </a:xfrm>
        </p:spPr>
      </p:pic>
    </p:spTree>
    <p:extLst>
      <p:ext uri="{BB962C8B-B14F-4D97-AF65-F5344CB8AC3E}">
        <p14:creationId xmlns:p14="http://schemas.microsoft.com/office/powerpoint/2010/main" val="425897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ve vzduchu, Letecké snímkování, Pohled z ptačí perspektivy, dopravní uzel&#10;&#10;Popis byl vytvořen automaticky">
            <a:extLst>
              <a:ext uri="{FF2B5EF4-FFF2-40B4-BE49-F238E27FC236}">
                <a16:creationId xmlns:a16="http://schemas.microsoft.com/office/drawing/2014/main" id="{8FC21DE3-3EF8-4D35-EFD7-AB49281B0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256"/>
            <a:ext cx="12192000" cy="5909624"/>
          </a:xfrm>
        </p:spPr>
      </p:pic>
    </p:spTree>
    <p:extLst>
      <p:ext uri="{BB962C8B-B14F-4D97-AF65-F5344CB8AC3E}">
        <p14:creationId xmlns:p14="http://schemas.microsoft.com/office/powerpoint/2010/main" val="22378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5A841-3097-F686-3D65-792A0898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4" y="610402"/>
            <a:ext cx="10516832" cy="1325910"/>
          </a:xfrm>
        </p:spPr>
        <p:txBody>
          <a:bodyPr/>
          <a:lstStyle/>
          <a:p>
            <a:r>
              <a:rPr lang="cs-CZ" dirty="0"/>
              <a:t>Možné 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E6EFA-E2F0-F896-873E-586F774F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02" y="1771832"/>
            <a:ext cx="10516832" cy="435176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7549723-0BC9-1295-5682-21DC2F011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19592"/>
              </p:ext>
            </p:extLst>
          </p:nvPr>
        </p:nvGraphicFramePr>
        <p:xfrm>
          <a:off x="1641708" y="1936312"/>
          <a:ext cx="8128000" cy="3973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272793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56394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500" dirty="0">
                          <a:solidFill>
                            <a:schemeClr val="tx1"/>
                          </a:solidFill>
                        </a:rPr>
                        <a:t>Kolektor sání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dirty="0">
                          <a:solidFill>
                            <a:schemeClr val="tx1"/>
                          </a:solidFill>
                        </a:rPr>
                        <a:t>Koleno č.69b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8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Množství uniklé látky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Množství uniklé látky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41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Hluk při úniku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Většina výpovědí svědků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43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Rozhoření havarijní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fléry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Chování plynu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1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Charakter poškození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73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Hluk při úniku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84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899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Rozhoření havarijní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fléry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65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899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Závěry znaleckých posudků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67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19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BB48C-0F32-A27C-5DB0-B1D714BB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84" y="643854"/>
            <a:ext cx="10516832" cy="1325910"/>
          </a:xfrm>
        </p:spPr>
        <p:txBody>
          <a:bodyPr/>
          <a:lstStyle/>
          <a:p>
            <a:r>
              <a:rPr lang="cs-CZ" dirty="0"/>
              <a:t>Průběh nehody podle původních závěrů vyšetřování</a:t>
            </a:r>
          </a:p>
        </p:txBody>
      </p:sp>
      <p:pic>
        <p:nvPicPr>
          <p:cNvPr id="4" name="Obrázek 3" descr="Obsah obrázku text, diagram, řada/pruh, Plán&#10;&#10;Popis byl vytvořen automaticky">
            <a:extLst>
              <a:ext uri="{FF2B5EF4-FFF2-40B4-BE49-F238E27FC236}">
                <a16:creationId xmlns:a16="http://schemas.microsoft.com/office/drawing/2014/main" id="{EDC252A1-D58E-1CEC-770B-6CAE8BA61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956"/>
            <a:ext cx="12192000" cy="26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3B01E-597B-B52B-CEAE-73405768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závěr vyšetřování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B0104-0F1F-4D2D-22F1-9510DDE7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Dlouhodobá vnitřní koroze kolena č.69b.</a:t>
            </a:r>
          </a:p>
          <a:p>
            <a:r>
              <a:rPr lang="cs-CZ" dirty="0"/>
              <a:t>Odhalení koroze příliš pozdě.</a:t>
            </a:r>
          </a:p>
          <a:p>
            <a:r>
              <a:rPr lang="cs-CZ" dirty="0"/>
              <a:t>Komunikační chyby zabránily včasné výměně kolena.</a:t>
            </a: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0B6538F-6590-7D09-F4CC-B0440D415C47}"/>
              </a:ext>
            </a:extLst>
          </p:cNvPr>
          <p:cNvSpPr txBox="1">
            <a:spLocks/>
          </p:cNvSpPr>
          <p:nvPr/>
        </p:nvSpPr>
        <p:spPr bwMode="auto">
          <a:xfrm>
            <a:off x="837584" y="4744976"/>
            <a:ext cx="9945645" cy="132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2486" indent="-322486" algn="l" rtl="0" fontAlgn="base">
              <a:lnSpc>
                <a:spcPct val="90000"/>
              </a:lnSpc>
              <a:spcBef>
                <a:spcPts val="141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7458" indent="-322486" algn="l" rtl="0" fontAlgn="base">
              <a:lnSpc>
                <a:spcPct val="90000"/>
              </a:lnSpc>
              <a:spcBef>
                <a:spcPts val="70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430" indent="-322486" algn="l" rtl="0" fontAlgn="base">
              <a:lnSpc>
                <a:spcPct val="90000"/>
              </a:lnSpc>
              <a:spcBef>
                <a:spcPts val="70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57402" indent="-322486" algn="l" rtl="0" fontAlgn="base">
              <a:lnSpc>
                <a:spcPct val="90000"/>
              </a:lnSpc>
              <a:spcBef>
                <a:spcPts val="70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374" indent="-322486" algn="l" rtl="0" fontAlgn="base">
              <a:lnSpc>
                <a:spcPct val="90000"/>
              </a:lnSpc>
              <a:spcBef>
                <a:spcPts val="70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47346" indent="-322486" algn="l" defTabSz="1289944" rtl="0" eaLnBrk="1" latinLnBrk="0" hangingPunct="1">
              <a:lnSpc>
                <a:spcPct val="90000"/>
              </a:lnSpc>
              <a:spcBef>
                <a:spcPts val="705"/>
              </a:spcBef>
              <a:buFont typeface="Arial" panose="020B0604020202020204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92318" indent="-322486" algn="l" defTabSz="1289944" rtl="0" eaLnBrk="1" latinLnBrk="0" hangingPunct="1">
              <a:lnSpc>
                <a:spcPct val="90000"/>
              </a:lnSpc>
              <a:spcBef>
                <a:spcPts val="705"/>
              </a:spcBef>
              <a:buFont typeface="Arial" panose="020B0604020202020204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37290" indent="-322486" algn="l" defTabSz="1289944" rtl="0" eaLnBrk="1" latinLnBrk="0" hangingPunct="1">
              <a:lnSpc>
                <a:spcPct val="90000"/>
              </a:lnSpc>
              <a:spcBef>
                <a:spcPts val="705"/>
              </a:spcBef>
              <a:buFont typeface="Arial" panose="020B0604020202020204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2262" indent="-322486" algn="l" defTabSz="1289944" rtl="0" eaLnBrk="1" latinLnBrk="0" hangingPunct="1">
              <a:lnSpc>
                <a:spcPct val="90000"/>
              </a:lnSpc>
              <a:spcBef>
                <a:spcPts val="705"/>
              </a:spcBef>
              <a:buFont typeface="Arial" panose="020B0604020202020204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 základě vyšetřování došlo k odsouzení tří pracovníků podniku z oblasti údržby.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169681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E7EF0E918B3E408FB32564ED6C31A9" ma:contentTypeVersion="8" ma:contentTypeDescription="Vytvoří nový dokument" ma:contentTypeScope="" ma:versionID="3f71efe7a3a491a1a059e3f7c99a6458">
  <xsd:schema xmlns:xsd="http://www.w3.org/2001/XMLSchema" xmlns:xs="http://www.w3.org/2001/XMLSchema" xmlns:p="http://schemas.microsoft.com/office/2006/metadata/properties" xmlns:ns3="42c8885f-42a3-4aab-bdfb-c8e4d99a8705" xmlns:ns4="58ea5a98-977c-4f1d-baba-5212afd53828" targetNamespace="http://schemas.microsoft.com/office/2006/metadata/properties" ma:root="true" ma:fieldsID="52a81b516a8d4241346c55b2d009a9a6" ns3:_="" ns4:_="">
    <xsd:import namespace="42c8885f-42a3-4aab-bdfb-c8e4d99a8705"/>
    <xsd:import namespace="58ea5a98-977c-4f1d-baba-5212afd538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8885f-42a3-4aab-bdfb-c8e4d99a87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5a98-977c-4f1d-baba-5212afd53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E9633-1347-4992-B3B2-EF1535956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8885f-42a3-4aab-bdfb-c8e4d99a8705"/>
    <ds:schemaRef ds:uri="58ea5a98-977c-4f1d-baba-5212afd538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E7D6F3-3440-4853-B908-BE0A58D17062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58ea5a98-977c-4f1d-baba-5212afd53828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2c8885f-42a3-4aab-bdfb-c8e4d99a870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38359B-0ABC-41F6-8F27-F600856FB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Širokoúhlá obrazovka</PresentationFormat>
  <Paragraphs>113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Times New Roman</vt:lpstr>
      <vt:lpstr>1_Vlastní návrh</vt:lpstr>
      <vt:lpstr>Moderní pohled na havárii v Záluží 1974</vt:lpstr>
      <vt:lpstr>Obsah</vt:lpstr>
      <vt:lpstr>Stručný popis havarovaného zařízení</vt:lpstr>
      <vt:lpstr>Popis nehody</vt:lpstr>
      <vt:lpstr>Prezentace aplikace PowerPoint</vt:lpstr>
      <vt:lpstr>Prezentace aplikace PowerPoint</vt:lpstr>
      <vt:lpstr>Možné příčiny</vt:lpstr>
      <vt:lpstr>Průběh nehody podle původních závěrů vyšetřování</vt:lpstr>
      <vt:lpstr>Původní závěr vyšetřování</vt:lpstr>
      <vt:lpstr>Moderní vyšetření příčin nehody </vt:lpstr>
      <vt:lpstr>Prezentace aplikace PowerPoint</vt:lpstr>
      <vt:lpstr>Prezentace aplikace PowerPoint</vt:lpstr>
      <vt:lpstr>Moderní analýza rizik</vt:lpstr>
      <vt:lpstr>Nejhorší předpokládaný scénář</vt:lpstr>
      <vt:lpstr>Prezentace aplikace PowerPoint</vt:lpstr>
      <vt:lpstr>Prezentace aplikace PowerPoint</vt:lpstr>
      <vt:lpstr>Prezentace aplikace PowerPoint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Modelování šíření vzdušné rázové vlny v programu OpenFOAM</dc:title>
  <dc:creator>Sedlacek Dominik</dc:creator>
  <cp:lastModifiedBy>Vitik Michal</cp:lastModifiedBy>
  <cp:revision>29</cp:revision>
  <dcterms:created xsi:type="dcterms:W3CDTF">2024-05-29T21:51:22Z</dcterms:created>
  <dcterms:modified xsi:type="dcterms:W3CDTF">2024-11-10T20:39:59Z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0x0101008AE7EF0E918B3E408FB32564ED6C31A9</vt:lpwstr>
  </property>
</Properties>
</file>