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404" r:id="rId16"/>
  </p:sldIdLst>
  <p:sldSz cx="12192000" cy="6858000"/>
  <p:notesSz cx="6858000" cy="9144000"/>
  <p:embeddedFontLst>
    <p:embeddedFont>
      <p:font typeface="Aharoni" panose="02010803020104030203" pitchFamily="2" charset="-79"/>
      <p:bold r:id="rId18"/>
    </p:embeddedFont>
    <p:embeddedFont>
      <p:font typeface="Jost" pitchFamily="2" charset="-18"/>
      <p:regular r:id="rId19"/>
      <p:bold r:id="rId20"/>
      <p:italic r:id="rId21"/>
      <p:boldItalic r:id="rId22"/>
    </p:embeddedFont>
    <p:embeddedFont>
      <p:font typeface="Jost ExtraBold" pitchFamily="2" charset="-18"/>
      <p:bold r:id="rId23"/>
      <p:boldItalic r:id="rId24"/>
    </p:embeddedFont>
    <p:embeddedFont>
      <p:font typeface="Jost SemiBold" pitchFamily="2" charset="-18"/>
      <p:bold r:id="rId25"/>
      <p:boldItalic r:id="rId2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942"/>
    <a:srgbClr val="19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vlik\Desktop\Nov&#253;%20List%20Microsoft%20Excelu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vlik\Desktop\Nov&#253;%20List%20Microsoft%20Excelu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vlik\Desktop\Nov&#253;%20List%20Microsoft%20Excelu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vlik\Desktop\Nov&#253;%20List%20Microsoft%20Excelu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Četnost</a:t>
            </a:r>
            <a:r>
              <a:rPr lang="cs-CZ" b="1" baseline="0" dirty="0"/>
              <a:t> svozu kalu</a:t>
            </a:r>
            <a:endParaRPr lang="cs-C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5B9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D-42E5-BDF4-75D6BA481F32}"/>
              </c:ext>
            </c:extLst>
          </c:dPt>
          <c:dLbls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List1!$C$5:$D$5</c:f>
              <c:strCache>
                <c:ptCount val="2"/>
                <c:pt idx="0">
                  <c:v>Roční</c:v>
                </c:pt>
                <c:pt idx="1">
                  <c:v>Roční - AS-THICKER</c:v>
                </c:pt>
              </c:strCache>
              <c:extLst/>
            </c:strRef>
          </c:cat>
          <c:val>
            <c:numRef>
              <c:f>List1!$C$6:$D$6</c:f>
              <c:numCache>
                <c:formatCode>General</c:formatCode>
                <c:ptCount val="2"/>
                <c:pt idx="0">
                  <c:v>240</c:v>
                </c:pt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D-42E5-BDF4-75D6BA481F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2860104"/>
        <c:axId val="562857224"/>
      </c:barChart>
      <c:catAx>
        <c:axId val="562860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2857224"/>
        <c:crosses val="autoZero"/>
        <c:auto val="1"/>
        <c:lblAlgn val="ctr"/>
        <c:lblOffset val="100"/>
        <c:noMultiLvlLbl val="0"/>
      </c:catAx>
      <c:valAx>
        <c:axId val="562857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svozů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18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286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Náklady</a:t>
            </a:r>
            <a:r>
              <a:rPr lang="cs-CZ" b="1" baseline="0" dirty="0"/>
              <a:t> na odvoz</a:t>
            </a:r>
            <a:endParaRPr lang="cs-C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5B9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47-4EFA-B1AF-7FF56B25C2DE}"/>
              </c:ext>
            </c:extLst>
          </c:dPt>
          <c:dLbls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List1!$C$21:$D$21</c:f>
              <c:strCache>
                <c:ptCount val="2"/>
                <c:pt idx="0">
                  <c:v>Roční</c:v>
                </c:pt>
                <c:pt idx="1">
                  <c:v>Roční - AS-THICKER</c:v>
                </c:pt>
              </c:strCache>
              <c:extLst/>
            </c:strRef>
          </c:cat>
          <c:val>
            <c:numRef>
              <c:f>List1!$C$22:$D$22</c:f>
              <c:numCache>
                <c:formatCode>General</c:formatCode>
                <c:ptCount val="2"/>
                <c:pt idx="0">
                  <c:v>26880</c:v>
                </c:pt>
                <c:pt idx="1">
                  <c:v>13440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47-4EFA-B1AF-7FF56B25C2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7142496"/>
        <c:axId val="567142856"/>
      </c:barChart>
      <c:catAx>
        <c:axId val="56714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7142856"/>
        <c:crosses val="autoZero"/>
        <c:auto val="1"/>
        <c:lblAlgn val="ctr"/>
        <c:lblOffset val="100"/>
        <c:noMultiLvlLbl val="0"/>
      </c:catAx>
      <c:valAx>
        <c:axId val="567142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Částka v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18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714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Náklady za likvidaci</a:t>
            </a:r>
            <a:r>
              <a:rPr lang="cs-CZ" b="1" baseline="0" dirty="0"/>
              <a:t> kalu na bioplynové stanici</a:t>
            </a:r>
            <a:endParaRPr lang="cs-CZ" b="1" dirty="0"/>
          </a:p>
        </c:rich>
      </c:tx>
      <c:layout>
        <c:manualLayout>
          <c:xMode val="edge"/>
          <c:yMode val="edge"/>
          <c:x val="0.14345027988180242"/>
          <c:y val="2.9293811547758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5B9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E8-4434-A46F-542C3D76E5D1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44079A3B-3E05-4A3E-904E-2E08D6861F0D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E8-4434-A46F-542C3D76E5D1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List1!$C$27:$D$27</c:f>
              <c:strCache>
                <c:ptCount val="2"/>
                <c:pt idx="0">
                  <c:v>Roční</c:v>
                </c:pt>
                <c:pt idx="1">
                  <c:v>Roční - AS-THICKER</c:v>
                </c:pt>
              </c:strCache>
              <c:extLst/>
            </c:strRef>
          </c:cat>
          <c:val>
            <c:numRef>
              <c:f>List1!$C$28:$D$28</c:f>
              <c:numCache>
                <c:formatCode>General</c:formatCode>
                <c:ptCount val="2"/>
                <c:pt idx="0" formatCode="#,##0">
                  <c:v>42854</c:v>
                </c:pt>
                <c:pt idx="1">
                  <c:v>21427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E8-4434-A46F-542C3D76E5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5856144"/>
        <c:axId val="575858304"/>
      </c:barChart>
      <c:catAx>
        <c:axId val="57585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5858304"/>
        <c:crosses val="autoZero"/>
        <c:auto val="1"/>
        <c:lblAlgn val="ctr"/>
        <c:lblOffset val="100"/>
        <c:noMultiLvlLbl val="0"/>
      </c:catAx>
      <c:valAx>
        <c:axId val="57585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Částka v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18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585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Celkové náklady na</a:t>
            </a:r>
            <a:r>
              <a:rPr lang="cs-CZ" b="1" baseline="0" dirty="0"/>
              <a:t> nakládání s kaly</a:t>
            </a:r>
            <a:r>
              <a:rPr lang="cs-CZ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5B9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C-449C-868C-8AD9941D801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AB990770-20D3-404A-8B7D-3203948BD4A6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1C-449C-868C-8AD9941D8018}"/>
                </c:ext>
              </c:extLst>
            </c:dLbl>
            <c:numFmt formatCode="#,##0\ [$€-1]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List1!$C$32:$D$32</c:f>
              <c:strCache>
                <c:ptCount val="2"/>
                <c:pt idx="0">
                  <c:v>Roční</c:v>
                </c:pt>
                <c:pt idx="1">
                  <c:v>Roční - AS-THICKER</c:v>
                </c:pt>
              </c:strCache>
              <c:extLst/>
            </c:strRef>
          </c:cat>
          <c:val>
            <c:numRef>
              <c:f>List1!$C$33:$D$33</c:f>
              <c:numCache>
                <c:formatCode>General</c:formatCode>
                <c:ptCount val="2"/>
                <c:pt idx="0" formatCode="#,##0">
                  <c:v>69734</c:v>
                </c:pt>
                <c:pt idx="1">
                  <c:v>41890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1C-449C-868C-8AD9941D80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5857584"/>
        <c:axId val="575856504"/>
      </c:barChart>
      <c:catAx>
        <c:axId val="57585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5856504"/>
        <c:crosses val="autoZero"/>
        <c:auto val="1"/>
        <c:lblAlgn val="ctr"/>
        <c:lblOffset val="100"/>
        <c:noMultiLvlLbl val="0"/>
      </c:catAx>
      <c:valAx>
        <c:axId val="575856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Částka v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585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99798-CEC7-42C3-9E5F-805AB2C73A5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8EECB-4F9C-4A90-BA5B-D00A6D547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21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8EECB-4F9C-4A90-BA5B-D00A6D54761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35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C9C22-D8A9-36D8-BAFE-654A48212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DC5C63-BABB-CCF3-CC71-356F436D8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6B6D21-2950-5F6F-5DA0-FB01154D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667815-54D3-C770-A9FC-E73D5ED0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0EB06A-B974-D351-5668-5BAFA5F3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58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D9A04-3293-499E-C6F0-9C51A85A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588234-DA86-1A1C-C3DA-6E72CBD37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058D3A-3A12-0F32-E27C-D6A0010C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8B30D3-B871-B241-527A-22F8F2E9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F447AB-53A5-76E0-BAC1-941A95C0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AFF54E-67E2-BE00-13B8-E297E4BCE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75D4F5-60FA-1209-B6FC-E3B6C5A6F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2E5C3-E6D1-A27B-D124-3C03B817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2F6C34-D443-FBD4-4724-78DBFEF2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9B8FCD-03FA-5F26-908A-584EAB46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13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F4954-8313-AE13-806B-B12399B8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19EC2-761D-6D56-466A-C8A016A1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E177F-A84F-1EFF-05B9-2A5B8102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394068-6770-91EB-42BD-D1AD83BF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0216AA-0982-2CFB-3FD3-8F8E6916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04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6FD38-D79B-9F92-5C31-12D79FD8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FB32AE-600D-8669-5458-42822C834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8B8BE9-CBA0-28CA-8B79-E62135B5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08928-66AF-944B-B2C7-3A239D3E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9027A8-CFDC-1CE1-CB5E-B192593B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49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EC962-1CD0-44EF-94AB-61F22B0E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6FA24-1F2C-60CB-1B3A-66ABE0920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949A25-2C0B-3C7F-336C-565DB4C7B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2B264E-A4F2-3231-01F9-5FE0E196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EE1B27-5B48-F811-D58D-5972A3C3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B1C121-447B-8971-6E34-52C3D6CE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4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E42A2-2D4B-E059-99AF-0399F674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BE6ED5-BE94-111A-4B1C-BD6807D03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5E7A5E-DB27-1518-C6CC-1AF77FD50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35EA7E-3820-22F6-E8BC-C6D0CE458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599909-143A-E5EE-43C0-99470EB73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61015D-41E5-E64D-3C51-4498DBCB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6A232B-F57D-FE1F-67E5-7E5AF37B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C52870-9686-894C-560F-5455D8B8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4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61B44-3C9E-D874-92D0-FD241BC9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0FC416-C640-E0FD-35B3-33D06031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16107D-1CE7-DD28-E2FB-5D70207F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40D810-1A17-4A73-BDC2-D68AA074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54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BD2DFB-EB7B-A7B2-0C1F-1F84FF6C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F2A0D0-F8CE-D4E5-A693-138A3ABE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CB8EFF-46D6-9D42-DBE9-250A50CA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3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39853-C7C4-4958-3FDA-FA0466AB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3E0DC-8D80-9B21-354F-2B66E02D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76ABCE-9896-8666-B0A2-F4ABD6DA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99E214-E445-1C36-50D2-3C0D309F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ADC058-D3C4-603F-A2A6-D979BADF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54B191-5D9B-1E7C-6840-09F08ABB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2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E2787-E760-EC18-D196-21E9D26B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2AC9DD-D9BE-5C15-BB0B-37F720B55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A5F2E9-31BD-F994-E481-2727EC1C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D71C4F-A301-A266-3CE8-A43B3F60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366B1F-58BB-ED81-2B46-1060A23C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F1EF54-C3A4-B051-8F05-A765C866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44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F99617-CB30-1114-48A8-CA387D5D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4EF9AE-C0ED-54A9-EAF2-E5F5C163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6D865A-AE8C-7BE8-F165-1FC2ECF90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2833-F8C0-4E90-8F35-8E7F78DFE77B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66EED4-52A5-E362-C820-09A21E6BA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733FD2-B691-5C5A-170C-691A413F2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2BC5-660C-4ADB-80CE-CD1833D1E8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sio.cz/cz/p/189.spiralovy-zahustovac-kalu-as-thicker" TargetMode="External"/><Relationship Id="rId5" Type="http://schemas.openxmlformats.org/officeDocument/2006/relationships/hyperlink" Target="https://www.asio.cz/en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io.cz/" TargetMode="External"/><Relationship Id="rId2" Type="http://schemas.openxmlformats.org/officeDocument/2006/relationships/hyperlink" Target="https://www.asio.cz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397B6F0-AEA6-6DFD-1AF8-6D985EF9F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7" y="607532"/>
            <a:ext cx="5573704" cy="229920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A30A4E-4348-3D18-F4B7-CFA5F8B17ED4}"/>
              </a:ext>
            </a:extLst>
          </p:cNvPr>
          <p:cNvSpPr txBox="1"/>
          <p:nvPr/>
        </p:nvSpPr>
        <p:spPr>
          <a:xfrm>
            <a:off x="1291574" y="3774870"/>
            <a:ext cx="9608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193B7A"/>
                </a:solidFill>
                <a:latin typeface="Jost SemiBold" pitchFamily="2" charset="-18"/>
                <a:ea typeface="Jost SemiBold" pitchFamily="2" charset="-18"/>
                <a:cs typeface="Aharoni" panose="02010803020104030203" pitchFamily="2" charset="-79"/>
              </a:rPr>
              <a:t>VÝSLEDKY PILOTNÍHO TESTOVÁNÍ ZAHUŠŤOVAČE KALŮ V MLÉKÁRENSKÉM PRŮMYSLU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5706B64-1C78-9E16-4AAC-3FC239543746}"/>
              </a:ext>
            </a:extLst>
          </p:cNvPr>
          <p:cNvSpPr txBox="1"/>
          <p:nvPr/>
        </p:nvSpPr>
        <p:spPr>
          <a:xfrm>
            <a:off x="9579429" y="58895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Ing. Jan Pavlík</a:t>
            </a:r>
          </a:p>
          <a:p>
            <a:r>
              <a:rPr lang="cs-CZ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ASIO TECH, spol. s r.o.</a:t>
            </a:r>
          </a:p>
        </p:txBody>
      </p:sp>
    </p:spTree>
    <p:extLst>
      <p:ext uri="{BB962C8B-B14F-4D97-AF65-F5344CB8AC3E}">
        <p14:creationId xmlns:p14="http://schemas.microsoft.com/office/powerpoint/2010/main" val="106504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3783B-F2D9-C10D-6A18-5D9C35822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FBBB7-C8B7-34F0-1D98-1BB55848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" y="872512"/>
            <a:ext cx="6182361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VÝSLEDKY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PILOTNÍHO TESTOVÁNÍ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B8297C-CF2A-8B95-84F4-C9706821A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69" y="1243035"/>
            <a:ext cx="7100531" cy="53253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A4FE4AA-E9A0-5802-8054-DB323953A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51" y="5889382"/>
            <a:ext cx="1646149" cy="6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95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0D13-E458-06A1-E70D-0AE9D2DAB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45B0F-E94A-45B6-C91B-8E0BFDB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" y="872512"/>
            <a:ext cx="5186681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VÝSLEDKY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PILOTNÍHO TESTOVÁNÍ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EC5A06-88AB-7DB2-5F65-1D6195A9A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50" y="1006842"/>
            <a:ext cx="7395145" cy="55463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29A8D06-5AB2-FE5C-5041-649F40EC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6" y="5874149"/>
            <a:ext cx="1646149" cy="6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4511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08EAD-94A7-B88A-D12D-3D5FA290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0BC9C-E2C2-D722-4F35-0BF0B547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8" y="872512"/>
            <a:ext cx="11043195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VÝSLEDKY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PILOTNÍHO TESTOVÁNÍ - EKONOMIKA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CACF8E-539F-48E1-20E6-1678FB5C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43" y="5695513"/>
            <a:ext cx="1646149" cy="679051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21865C-1B0F-A75B-EE8A-5E1678607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18" y="2166756"/>
            <a:ext cx="10515600" cy="4351338"/>
          </a:xfrm>
        </p:spPr>
        <p:txBody>
          <a:bodyPr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u="sng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Bez zahuštění</a:t>
            </a:r>
            <a:r>
              <a:rPr kumimoji="0" lang="cs-CZ" altLang="cs-CZ" sz="1400" i="0" u="sng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 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Cena za jeden odvoz = 112 EUR (sání, cesta, vypouštění)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Frekvence vyvážení 20 vývozů za měsíc,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240 vývozů za rok 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Náklady na odvoz = 26 880 EUR ročně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Náklady za likvidaci na bioplynové stanici = 42 854 EUR ročně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Celkové náklady = </a:t>
            </a:r>
            <a:r>
              <a:rPr lang="cs-CZ" altLang="cs-CZ" sz="1400" b="1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69 734 EUR ročně    &gt;&gt;&gt;     1 743 350 Kč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400" u="sng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Se zařízením </a:t>
            </a:r>
            <a:r>
              <a:rPr lang="cs-CZ" altLang="cs-CZ" sz="1400" b="1" u="sng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AS-THICKER</a:t>
            </a:r>
            <a:r>
              <a:rPr kumimoji="0" lang="cs-CZ" altLang="cs-CZ" sz="1400" b="1" i="0" u="sng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 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Cena za jeden odvoz = 112 EUR (sání, cesta, vypouštění)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Frekvence vyvážení 10 vývozů za měsíc, 120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 vývozů za rok 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Náklady na odvoz = 13 440 EUR/rok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Náklady za likvidaci na bioplynové stanici = 21 427 EUR/rok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Náklady na provoz zařízení AS-THICKER = 3 444 EUR/rok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Náklady na chemii k provozu zařízení AS-THICKER = 3 579 EUR/rok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14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Celkové náklady = </a:t>
            </a:r>
            <a:r>
              <a:rPr lang="cs-CZ" altLang="cs-CZ" sz="1400" b="1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41 890 EUR ročně     &gt;&gt;&gt;    1 047 250 Kč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4453369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60271-FA4D-B472-DE73-2313A80F6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76D67-0956-8E80-DA99-3886B0D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38" y="696940"/>
            <a:ext cx="11043195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GRAFICKÉ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ZNÁZORNĚNÍ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6F4B3C-7A3C-F392-DB2A-4C4CDFC1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43" y="5695513"/>
            <a:ext cx="1646149" cy="679051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B12E4906-B99C-726D-580E-0DC56F182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151941"/>
              </p:ext>
            </p:extLst>
          </p:nvPr>
        </p:nvGraphicFramePr>
        <p:xfrm>
          <a:off x="1207551" y="2022503"/>
          <a:ext cx="4012791" cy="240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71C4939-887F-F893-AA44-B6BC733E4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636076"/>
              </p:ext>
            </p:extLst>
          </p:nvPr>
        </p:nvGraphicFramePr>
        <p:xfrm>
          <a:off x="1252924" y="4455043"/>
          <a:ext cx="4012790" cy="240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5835A67-CF19-DB07-ACB3-F6EAF0CE1A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187339"/>
              </p:ext>
            </p:extLst>
          </p:nvPr>
        </p:nvGraphicFramePr>
        <p:xfrm>
          <a:off x="5587054" y="1923365"/>
          <a:ext cx="3868776" cy="260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864763BC-0358-28BA-1924-CBA0BA3DF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196511"/>
              </p:ext>
            </p:extLst>
          </p:nvPr>
        </p:nvGraphicFramePr>
        <p:xfrm>
          <a:off x="5587054" y="4515968"/>
          <a:ext cx="3744416" cy="229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6395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E5220-F972-47DA-C3AF-EDF813683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E4D79-6BAF-094D-943A-095AB5305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8" y="872512"/>
            <a:ext cx="11043195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ZÁVĚR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endParaRPr lang="cs-CZ" b="1" dirty="0">
              <a:solidFill>
                <a:srgbClr val="95B942"/>
              </a:solidFill>
              <a:latin typeface="Jost ExtraBold" pitchFamily="2" charset="-18"/>
              <a:ea typeface="Jost ExtraBold" pitchFamily="2" charset="-18"/>
              <a:cs typeface="Aharoni" panose="02010803020104030203" pitchFamily="2" charset="-79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D3D474-3CD7-00E9-7087-6F21D4C0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43" y="5695513"/>
            <a:ext cx="1646149" cy="6790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2038951-7F63-829D-09C5-44E34CA1982B}"/>
              </a:ext>
            </a:extLst>
          </p:cNvPr>
          <p:cNvSpPr txBox="1"/>
          <p:nvPr/>
        </p:nvSpPr>
        <p:spPr>
          <a:xfrm>
            <a:off x="756918" y="1635827"/>
            <a:ext cx="8299996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Předpokládaná n</a:t>
            </a:r>
            <a:r>
              <a:rPr lang="cs-CZ" altLang="cs-CZ" sz="18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ávratnost investice v případě mlékárny 3 roky a 6 měsíců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18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Celá technologie je již realizovaná a funkční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Technologie zahuštění kalů běží v automatickém režimu </a:t>
            </a:r>
            <a:endParaRPr lang="cs-CZ" altLang="cs-CZ" sz="1800" dirty="0">
              <a:solidFill>
                <a:srgbClr val="1F407A"/>
              </a:solidFill>
              <a:latin typeface="Jost" pitchFamily="2" charset="-18"/>
              <a:ea typeface="Jost" pitchFamily="2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8F4948-411D-C812-1472-013C6582F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95" y="745234"/>
            <a:ext cx="454285" cy="6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54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991234FB-6287-A2A6-E704-161818729403}"/>
              </a:ext>
            </a:extLst>
          </p:cNvPr>
          <p:cNvSpPr/>
          <p:nvPr/>
        </p:nvSpPr>
        <p:spPr>
          <a:xfrm>
            <a:off x="794" y="0"/>
            <a:ext cx="2873396" cy="6858000"/>
          </a:xfrm>
          <a:prstGeom prst="rect">
            <a:avLst/>
          </a:prstGeom>
          <a:solidFill>
            <a:srgbClr val="19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D6F8B4E-6F3D-ABD6-CD6B-6E75E10C280E}"/>
              </a:ext>
            </a:extLst>
          </p:cNvPr>
          <p:cNvSpPr txBox="1">
            <a:spLocks/>
          </p:cNvSpPr>
          <p:nvPr/>
        </p:nvSpPr>
        <p:spPr>
          <a:xfrm>
            <a:off x="155516" y="504333"/>
            <a:ext cx="3204357" cy="1148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>
                <a:solidFill>
                  <a:schemeClr val="bg1"/>
                </a:solidFill>
                <a:latin typeface="Jost ExtraBold" pitchFamily="2" charset="-18"/>
                <a:ea typeface="Jost ExtraBold" pitchFamily="2" charset="-18"/>
                <a:cs typeface="Arial" pitchFamily="34" charset="0"/>
              </a:rPr>
              <a:t>PRŮMYSLOVÉ ČOV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535B382-A921-B4C5-33E3-ED3D9926F285}"/>
              </a:ext>
            </a:extLst>
          </p:cNvPr>
          <p:cNvSpPr txBox="1">
            <a:spLocks/>
          </p:cNvSpPr>
          <p:nvPr/>
        </p:nvSpPr>
        <p:spPr>
          <a:xfrm>
            <a:off x="659630" y="1092599"/>
            <a:ext cx="3204357" cy="64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solidFill>
                  <a:schemeClr val="bg1"/>
                </a:solidFill>
                <a:latin typeface="Jost" pitchFamily="2" charset="-18"/>
                <a:ea typeface="Jost" pitchFamily="2" charset="-18"/>
                <a:cs typeface="Arial" pitchFamily="34" charset="0"/>
              </a:rPr>
              <a:t>Zahuštění kalu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5D75320-7B4D-3538-1686-3D0E6913DC62}"/>
              </a:ext>
            </a:extLst>
          </p:cNvPr>
          <p:cNvSpPr txBox="1"/>
          <p:nvPr/>
        </p:nvSpPr>
        <p:spPr>
          <a:xfrm>
            <a:off x="305362" y="3782222"/>
            <a:ext cx="3204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 dirty="0">
                <a:solidFill>
                  <a:schemeClr val="bg1"/>
                </a:solidFill>
                <a:latin typeface="Jost" pitchFamily="2" charset="-18"/>
                <a:ea typeface="Jost" pitchFamily="2" charset="-18"/>
              </a:rPr>
              <a:t>Ing. Jan Pavlík</a:t>
            </a:r>
            <a:endParaRPr lang="cs-CZ" altLang="cs-CZ" sz="600" dirty="0">
              <a:solidFill>
                <a:schemeClr val="bg1"/>
              </a:solidFill>
              <a:latin typeface="Jost" pitchFamily="2" charset="-18"/>
              <a:ea typeface="Jost" pitchFamily="2" charset="-1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>
                <a:solidFill>
                  <a:schemeClr val="bg1"/>
                </a:solidFill>
                <a:latin typeface="Jost" pitchFamily="2" charset="-18"/>
                <a:ea typeface="Jost" pitchFamily="2" charset="-18"/>
              </a:rPr>
              <a:t>Obchodně-technický zástupce</a:t>
            </a:r>
            <a:endParaRPr lang="cs-CZ" altLang="cs-CZ" sz="600" dirty="0">
              <a:solidFill>
                <a:schemeClr val="bg1"/>
              </a:solidFill>
              <a:latin typeface="Jost" pitchFamily="2" charset="-18"/>
              <a:ea typeface="Jost" pitchFamily="2" charset="-18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1397B5-6493-AF3F-F927-BAF27DCF5627}"/>
              </a:ext>
            </a:extLst>
          </p:cNvPr>
          <p:cNvSpPr txBox="1"/>
          <p:nvPr/>
        </p:nvSpPr>
        <p:spPr>
          <a:xfrm>
            <a:off x="305362" y="4467509"/>
            <a:ext cx="40159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100" dirty="0">
                <a:solidFill>
                  <a:schemeClr val="bg1"/>
                </a:solidFill>
                <a:latin typeface="Jost" pitchFamily="2" charset="-18"/>
                <a:ea typeface="Jost" pitchFamily="2" charset="-18"/>
              </a:rPr>
              <a:t>Mobil: +420  720 959 944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100" dirty="0">
                <a:solidFill>
                  <a:schemeClr val="bg1"/>
                </a:solidFill>
                <a:latin typeface="Jost" pitchFamily="2" charset="-18"/>
                <a:ea typeface="Jost" pitchFamily="2" charset="-18"/>
              </a:rPr>
              <a:t>E-mail:  pavlik@asio.cz 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27D64D2-4920-F8D6-A23C-92ADDACE8B50}"/>
              </a:ext>
            </a:extLst>
          </p:cNvPr>
          <p:cNvSpPr/>
          <p:nvPr/>
        </p:nvSpPr>
        <p:spPr>
          <a:xfrm>
            <a:off x="2874190" y="2248738"/>
            <a:ext cx="65882" cy="4609261"/>
          </a:xfrm>
          <a:prstGeom prst="rect">
            <a:avLst/>
          </a:prstGeom>
          <a:solidFill>
            <a:srgbClr val="95B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7416784-E7C3-5210-7E03-E834960DDD7D}"/>
              </a:ext>
            </a:extLst>
          </p:cNvPr>
          <p:cNvSpPr/>
          <p:nvPr/>
        </p:nvSpPr>
        <p:spPr>
          <a:xfrm>
            <a:off x="2261809" y="1862472"/>
            <a:ext cx="1212508" cy="1189976"/>
          </a:xfrm>
          <a:prstGeom prst="ellipse">
            <a:avLst/>
          </a:prstGeom>
          <a:solidFill>
            <a:srgbClr val="95B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54AB0D6-EA89-5162-582D-4174929C4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6" y="2066908"/>
            <a:ext cx="755091" cy="755091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4DC8BE01-D78F-2B1A-7992-2BC098160B27}"/>
              </a:ext>
            </a:extLst>
          </p:cNvPr>
          <p:cNvSpPr txBox="1">
            <a:spLocks/>
          </p:cNvSpPr>
          <p:nvPr/>
        </p:nvSpPr>
        <p:spPr>
          <a:xfrm>
            <a:off x="4704482" y="3052448"/>
            <a:ext cx="6298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1F407A"/>
                </a:solidFill>
                <a:latin typeface="Jost ExtraBold" pitchFamily="2" charset="-18"/>
                <a:ea typeface="Jost ExtraBold" pitchFamily="2" charset="-18"/>
                <a:cs typeface="Arial" pitchFamily="34" charset="0"/>
              </a:rPr>
              <a:t> </a:t>
            </a:r>
            <a:r>
              <a:rPr lang="cs-CZ" sz="3600" b="1" dirty="0">
                <a:solidFill>
                  <a:srgbClr val="1F407A"/>
                </a:solidFill>
                <a:latin typeface="Jost ExtraBold" pitchFamily="2" charset="-18"/>
                <a:ea typeface="Jost ExtraBold" pitchFamily="2" charset="-18"/>
                <a:cs typeface="Arial" pitchFamily="34" charset="0"/>
              </a:rPr>
              <a:t>DĚKUJI ZA POZORNOST</a:t>
            </a:r>
            <a:endParaRPr lang="cs-CZ" sz="4000" b="1" dirty="0">
              <a:solidFill>
                <a:srgbClr val="1F407A"/>
              </a:solidFill>
              <a:latin typeface="Jost ExtraBold" pitchFamily="2" charset="-18"/>
              <a:ea typeface="Jost ExtraBold" pitchFamily="2" charset="-18"/>
              <a:cs typeface="Arial" pitchFamily="34" charset="0"/>
            </a:endParaRPr>
          </a:p>
        </p:txBody>
      </p:sp>
      <p:pic>
        <p:nvPicPr>
          <p:cNvPr id="7" name="Picture 2" descr="ČOV AS-HSBR 2x200 EO v Logistics Parku D1 – Ostředek : ASIO, spol. s r.o.">
            <a:extLst>
              <a:ext uri="{FF2B5EF4-FFF2-40B4-BE49-F238E27FC236}">
                <a16:creationId xmlns:a16="http://schemas.microsoft.com/office/drawing/2014/main" id="{0B05DD50-D3DD-2CD4-6888-68277CAC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034" y="116633"/>
            <a:ext cx="1402450" cy="5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ývojový diagram: alternativní postup 9">
            <a:hlinkClick r:id="rId5"/>
            <a:extLst>
              <a:ext uri="{FF2B5EF4-FFF2-40B4-BE49-F238E27FC236}">
                <a16:creationId xmlns:a16="http://schemas.microsoft.com/office/drawing/2014/main" id="{723242EA-CDF0-0A10-B873-42435973D2E7}"/>
              </a:ext>
            </a:extLst>
          </p:cNvPr>
          <p:cNvSpPr/>
          <p:nvPr/>
        </p:nvSpPr>
        <p:spPr>
          <a:xfrm>
            <a:off x="366212" y="5035216"/>
            <a:ext cx="1833880" cy="430887"/>
          </a:xfrm>
          <a:prstGeom prst="flowChartAlternateProcess">
            <a:avLst/>
          </a:prstGeom>
          <a:solidFill>
            <a:srgbClr val="95B9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AS-THICKER  </a:t>
            </a:r>
            <a:endParaRPr lang="cs-CZ" sz="1200" b="1" dirty="0">
              <a:solidFill>
                <a:schemeClr val="bg1"/>
              </a:solidFill>
              <a:latin typeface="Jost ExtraBold" pitchFamily="2" charset="-18"/>
              <a:ea typeface="Jost ExtraBold" pitchFamily="2" charset="-1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60385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A9529-6C46-E3B7-4D7F-0540CC3F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822961"/>
            <a:ext cx="4328886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PŘEDSTAVENÍ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F282C4-0578-2F9C-3AF7-9F0E7D1A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28" y="2148524"/>
            <a:ext cx="10515600" cy="4351338"/>
          </a:xfrm>
        </p:spPr>
        <p:txBody>
          <a:bodyPr/>
          <a:lstStyle/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Čištění odpadních vod – komunální i průmyslové ČOV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Úprava vody</a:t>
            </a:r>
            <a:endParaRPr lang="en-US" sz="2000" dirty="0">
              <a:solidFill>
                <a:srgbClr val="193B7A"/>
              </a:solidFill>
              <a:latin typeface="Jost" pitchFamily="2" charset="-18"/>
              <a:ea typeface="Jost" pitchFamily="2" charset="-18"/>
            </a:endParaRP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Recyklace vody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Nakládání s dešťovou vodou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Kalové hospodářství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Čištění vzduchu – odstranění zápachu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Vývojový diagram: alternativní postup 3">
            <a:hlinkClick r:id="rId2"/>
            <a:extLst>
              <a:ext uri="{FF2B5EF4-FFF2-40B4-BE49-F238E27FC236}">
                <a16:creationId xmlns:a16="http://schemas.microsoft.com/office/drawing/2014/main" id="{5DEF6C58-8DBA-D001-94CF-3995A398945A}"/>
              </a:ext>
            </a:extLst>
          </p:cNvPr>
          <p:cNvSpPr/>
          <p:nvPr/>
        </p:nvSpPr>
        <p:spPr>
          <a:xfrm>
            <a:off x="695960" y="5370194"/>
            <a:ext cx="3154680" cy="664845"/>
          </a:xfrm>
          <a:prstGeom prst="flowChartAlternateProcess">
            <a:avLst/>
          </a:prstGeom>
          <a:solidFill>
            <a:srgbClr val="95B9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WEBOVÁ STRÁNKA </a:t>
            </a:r>
            <a:endParaRPr lang="cs-CZ" b="1" dirty="0">
              <a:solidFill>
                <a:schemeClr val="bg1"/>
              </a:solidFill>
              <a:latin typeface="Jost ExtraBold" pitchFamily="2" charset="-18"/>
              <a:ea typeface="Jost ExtraBold" pitchFamily="2" charset="-18"/>
              <a:cs typeface="Aharoni" panose="02010803020104030203" pitchFamily="2" charset="-79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4CE4F7-8737-B4D8-7A7A-34257483A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43" y="5695513"/>
            <a:ext cx="1646149" cy="6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29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A5A41-5ACE-A6CA-6014-670B4336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8BA9B-305F-0A10-A0CC-2DDAB799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872512"/>
            <a:ext cx="4328886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OBSAH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E23D7B-8542-92D0-01EC-E45E7C2D6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2400466"/>
            <a:ext cx="10515600" cy="4351338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Nakládání s kalem v mlékárně – současná situace x budoucí stav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Stručný popis zahušťovacího zařízení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Pilotní testování v mlékárně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Výsledky pilotního testování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Závěr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AC4F1A-EF5D-5F5A-01C8-020ECB837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43" y="5695513"/>
            <a:ext cx="1646149" cy="6790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9B3C37-AEC1-A49B-F2AC-63D0AAEDD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91" y="670121"/>
            <a:ext cx="885481" cy="7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63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67B7F-0A13-2ABE-18BF-E63862D8A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91FC2-752B-8DF1-15EB-F1A212D9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" y="872512"/>
            <a:ext cx="6334761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NAKLÁDÁNÍ S KALEM 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V MLÉKÁRNĚ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F8B93-952E-260F-0233-0405ED0D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2400466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Vlastní areálová čistírna odpadních vod (ČOV) – zdroj kalu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Odvoz gravitačně zahuštěného kalu na bioplynovou stanici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Denní produkce 14 m</a:t>
            </a:r>
            <a:r>
              <a:rPr lang="cs-CZ" sz="2000" baseline="30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3</a:t>
            </a:r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 gravitačně zahuštěného kalu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Četnost vývozů: 1 – 2 cisternové vozy denně (bez víkendů)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Vzdálenost z mlékárny do bioplynové stanice přes 30 km</a:t>
            </a: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Četnost a vzdálenost při vývozu kalu znamená vysoké provozní náklady </a:t>
            </a:r>
          </a:p>
          <a:p>
            <a:pPr marL="0" indent="0">
              <a:buNone/>
            </a:pPr>
            <a:endParaRPr lang="cs-CZ" sz="2000" dirty="0">
              <a:solidFill>
                <a:srgbClr val="193B7A"/>
              </a:solidFill>
              <a:latin typeface="Jost" pitchFamily="2" charset="-18"/>
              <a:ea typeface="Jost" pitchFamily="2" charset="-18"/>
            </a:endParaRPr>
          </a:p>
          <a:p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Zadaní pro ASIO TECH, spol. s r.o.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Zahustit kal na maximální možnou sušinu, při které bude ještě možné kal čerpat do cisternového vozu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193B7A"/>
                </a:solidFill>
                <a:latin typeface="Jost" pitchFamily="2" charset="-18"/>
                <a:ea typeface="Jost" pitchFamily="2" charset="-18"/>
              </a:rPr>
              <a:t>Snížit četnost vývozu kalu cisternovým vozem</a:t>
            </a:r>
          </a:p>
          <a:p>
            <a:pPr marL="457200" lvl="1" indent="0">
              <a:buNone/>
            </a:pPr>
            <a:endParaRPr lang="cs-CZ" sz="1600" dirty="0">
              <a:latin typeface="Jost" pitchFamily="2" charset="-18"/>
              <a:ea typeface="Jost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9922AF-CE2E-2B34-85F7-591417A76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83" y="5888553"/>
            <a:ext cx="1646149" cy="6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330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77A5-BB9C-3FBB-115F-11F6AB0FC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9183B-D3C9-2B0A-0F82-AB075544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385445"/>
            <a:ext cx="1183132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ZAHUŠŤOVACÍ ZAŘÍZENÍ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AS-THICKER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C718D05-74D3-8D55-8F8A-748C3A8F0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43" y="5695513"/>
            <a:ext cx="1646149" cy="679051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DCF49EB-8EB5-A27A-8917-8889FC89E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" y="1452985"/>
            <a:ext cx="8923679" cy="5019570"/>
          </a:xfrm>
        </p:spPr>
      </p:pic>
    </p:spTree>
    <p:extLst>
      <p:ext uri="{BB962C8B-B14F-4D97-AF65-F5344CB8AC3E}">
        <p14:creationId xmlns:p14="http://schemas.microsoft.com/office/powerpoint/2010/main" val="28942599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8B82-AA5A-882A-81C8-F7CC75354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86A2109-D316-B0E1-AF7F-C4F51ED93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788" y="1502152"/>
            <a:ext cx="8317412" cy="53558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658B5A-12C0-F726-6C7F-476B1D35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39" y="581545"/>
            <a:ext cx="7371081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PILOTNÍ </a:t>
            </a: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TESTOVÁNÍ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F67209-2260-B4DA-948A-35EE543DF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0" y="5787266"/>
            <a:ext cx="1646149" cy="679051"/>
          </a:xfrm>
          <a:prstGeom prst="rect">
            <a:avLst/>
          </a:prstGeom>
        </p:spPr>
      </p:pic>
      <p:pic>
        <p:nvPicPr>
          <p:cNvPr id="9" name="Grafický objekt 8" descr="Továrna">
            <a:extLst>
              <a:ext uri="{FF2B5EF4-FFF2-40B4-BE49-F238E27FC236}">
                <a16:creationId xmlns:a16="http://schemas.microsoft.com/office/drawing/2014/main" id="{ACDEEDCE-009A-B423-4794-2B3B9F9B3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9012" y="42917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80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6AB9F-3A93-456A-E26B-FB1A8D50D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7E8B2-80B5-67E1-6AAC-33D16427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" y="872512"/>
            <a:ext cx="5696131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PILOTNÍ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TESTOVÁNÍ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5643F2-07D3-9426-00F9-9F94ADF96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38" y="1158240"/>
            <a:ext cx="7220374" cy="541528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2807D4D-169D-B592-2389-CF74E4AA3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63" y="5894469"/>
            <a:ext cx="1646149" cy="6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819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22557-2711-D2E8-C274-3B40679E5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F5189-166D-886F-E304-D3E564C9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" y="872512"/>
            <a:ext cx="6854372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VÝSLEDKY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PILOTNÍHO TESTOVÁNÍ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37D25-4E38-3D72-87C9-FF6A2F4F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19" y="219807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i="0" u="sng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Vstupní parametry kalu: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Vstupní sušina kalu 3,29 % - 3,71 %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Stáří kalu: Jímka č.1 = v řádu dnů, Jímka č.2 = v řádu týdnů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000" i="0" u="sng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Výstupní parametry po zahuštění: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Sušina kalu 6,2 % - 7,1 %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1F407A"/>
                </a:solidFill>
                <a:effectLst/>
                <a:latin typeface="Jost" pitchFamily="2" charset="-18"/>
                <a:ea typeface="Jost" pitchFamily="2" charset="-18"/>
              </a:rPr>
              <a:t>Objemová redukce 45 – 55 %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u="sng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Spotřeba flokulantu: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Testováno několik typů práškových a emulzních flokulantů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 err="1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Praškový</a:t>
            </a:r>
            <a:r>
              <a:rPr lang="cs-CZ" altLang="cs-CZ" sz="20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 flokulant </a:t>
            </a:r>
            <a:r>
              <a:rPr lang="cs-CZ" altLang="cs-CZ" sz="2000" dirty="0" err="1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Zetag</a:t>
            </a:r>
            <a:r>
              <a:rPr lang="cs-CZ" altLang="cs-CZ" sz="20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 8180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rgbClr val="1F407A"/>
                </a:solidFill>
                <a:latin typeface="Jost" pitchFamily="2" charset="-18"/>
                <a:ea typeface="Jost" pitchFamily="2" charset="-18"/>
              </a:rPr>
              <a:t>Spotřeba 1,8 g/kg sušiny kalu</a:t>
            </a:r>
          </a:p>
          <a:p>
            <a:pPr marL="457200" lvl="1" indent="0">
              <a:buNone/>
            </a:pPr>
            <a:endParaRPr lang="cs-CZ" sz="1600" dirty="0">
              <a:latin typeface="Jost" pitchFamily="2" charset="-18"/>
              <a:ea typeface="Jost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CEDE3C-63E9-1648-6A33-33A54D60E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43" y="5695513"/>
            <a:ext cx="1646149" cy="6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2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6FDE-A6C0-15E1-BB13-9670B91C2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20EC8-3FD6-A37B-341E-20585204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19" y="872512"/>
            <a:ext cx="5450841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93B7A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VÝSLEDKY </a:t>
            </a:r>
            <a:r>
              <a:rPr lang="cs-CZ" b="1" dirty="0">
                <a:solidFill>
                  <a:srgbClr val="193B7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</a:br>
            <a:r>
              <a:rPr lang="cs-CZ" b="1" dirty="0">
                <a:solidFill>
                  <a:srgbClr val="95B942"/>
                </a:solidFill>
                <a:latin typeface="Jost ExtraBold" pitchFamily="2" charset="-18"/>
                <a:ea typeface="Jost ExtraBold" pitchFamily="2" charset="-18"/>
                <a:cs typeface="Aharoni" panose="02010803020104030203" pitchFamily="2" charset="-79"/>
              </a:rPr>
              <a:t>PILOTNÍHO TESTOVÁNÍ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1F0F9B-BDB2-D23E-91D4-0B74DF0ED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70" y="1153212"/>
            <a:ext cx="7159345" cy="53695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1E2700-8999-D8A1-FDA1-004E5B5EA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66" y="5843669"/>
            <a:ext cx="1646149" cy="6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09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509</Words>
  <Application>Microsoft Office PowerPoint</Application>
  <PresentationFormat>Širokoúhlá obrazovka</PresentationFormat>
  <Paragraphs>84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Jost ExtraBold</vt:lpstr>
      <vt:lpstr>Jost SemiBold</vt:lpstr>
      <vt:lpstr>Aharoni</vt:lpstr>
      <vt:lpstr>Calibri</vt:lpstr>
      <vt:lpstr>Wingdings</vt:lpstr>
      <vt:lpstr>Courier New</vt:lpstr>
      <vt:lpstr>Jost</vt:lpstr>
      <vt:lpstr>Calibri Light</vt:lpstr>
      <vt:lpstr>Arial</vt:lpstr>
      <vt:lpstr>Motiv Office</vt:lpstr>
      <vt:lpstr>Prezentace aplikace PowerPoint</vt:lpstr>
      <vt:lpstr>PŘEDSTAVENÍ  SPOLEČNOSTI</vt:lpstr>
      <vt:lpstr>OBSAH  PREZENTACE</vt:lpstr>
      <vt:lpstr>NAKLÁDÁNÍ S KALEM    V MLÉKÁRNĚ</vt:lpstr>
      <vt:lpstr>ZAHUŠŤOVACÍ ZAŘÍZENÍ  AS-THICKER</vt:lpstr>
      <vt:lpstr>PILOTNÍ TESTOVÁNÍ</vt:lpstr>
      <vt:lpstr>PILOTNÍ   TESTOVÁNÍ</vt:lpstr>
      <vt:lpstr>VÝSLEDKY   PILOTNÍHO TESTOVÁNÍ</vt:lpstr>
      <vt:lpstr>VÝSLEDKY   PILOTNÍHO TESTOVÁNÍ</vt:lpstr>
      <vt:lpstr>VÝSLEDKY   PILOTNÍHO TESTOVÁNÍ</vt:lpstr>
      <vt:lpstr>VÝSLEDKY   PILOTNÍHO TESTOVÁNÍ</vt:lpstr>
      <vt:lpstr>VÝSLEDKY   PILOTNÍHO TESTOVÁNÍ - EKONOMIKA</vt:lpstr>
      <vt:lpstr>GRAFICKÉ  ZNÁZORNĚNÍ</vt:lpstr>
      <vt:lpstr>ZÁVĚR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Pavlík</dc:creator>
  <cp:lastModifiedBy>Jan Pavlík</cp:lastModifiedBy>
  <cp:revision>15</cp:revision>
  <dcterms:created xsi:type="dcterms:W3CDTF">2024-07-08T12:22:50Z</dcterms:created>
  <dcterms:modified xsi:type="dcterms:W3CDTF">2024-11-11T22:16:56Z</dcterms:modified>
</cp:coreProperties>
</file>