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2" r:id="rId7"/>
    <p:sldId id="261" r:id="rId8"/>
    <p:sldId id="266" r:id="rId9"/>
    <p:sldId id="264" r:id="rId10"/>
    <p:sldId id="260" r:id="rId11"/>
    <p:sldId id="268" r:id="rId12"/>
    <p:sldId id="265" r:id="rId13"/>
    <p:sldId id="263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85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32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51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02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42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55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42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80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2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13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69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8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A2D13-1858-443C-8B5E-30F03E394D75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04028-D6C6-4E70-9292-03C70B457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42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819243"/>
            <a:ext cx="12192000" cy="3189838"/>
          </a:xfrm>
        </p:spPr>
        <p:txBody>
          <a:bodyPr>
            <a:normAutofit/>
          </a:bodyPr>
          <a:lstStyle/>
          <a:p>
            <a:r>
              <a:rPr lang="pl-PL" b="1" dirty="0" smtClean="0"/>
              <a:t>Odpady ze zpracování vína a kávy</a:t>
            </a:r>
            <a:br>
              <a:rPr lang="pl-PL" b="1" dirty="0" smtClean="0"/>
            </a:br>
            <a:r>
              <a:rPr lang="pl-PL" b="1" dirty="0" smtClean="0"/>
              <a:t>jako zdroj olejů</a:t>
            </a:r>
            <a:br>
              <a:rPr lang="pl-PL" b="1" dirty="0" smtClean="0"/>
            </a:br>
            <a:r>
              <a:rPr lang="pl-PL" sz="2800" b="1" dirty="0" smtClean="0">
                <a:solidFill>
                  <a:schemeClr val="bg1"/>
                </a:solidFill>
              </a:rPr>
              <a:t>p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4000" b="1" dirty="0" smtClean="0"/>
              <a:t>Referát</a:t>
            </a:r>
            <a:endParaRPr lang="cs-CZ" sz="49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3999" y="5023452"/>
            <a:ext cx="9144000" cy="869348"/>
          </a:xfrm>
        </p:spPr>
        <p:txBody>
          <a:bodyPr/>
          <a:lstStyle/>
          <a:p>
            <a:r>
              <a:rPr lang="cs-CZ" dirty="0" smtClean="0"/>
              <a:t>Ondřej Rudolf					2024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"/>
            <a:ext cx="3335867" cy="22225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18" y="0"/>
            <a:ext cx="3333782" cy="22225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892800"/>
            <a:ext cx="2991275" cy="89746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77" y="5816600"/>
            <a:ext cx="3830123" cy="9143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r="53164"/>
          <a:stretch/>
        </p:blipFill>
        <p:spPr>
          <a:xfrm>
            <a:off x="4400180" y="720990"/>
            <a:ext cx="3391639" cy="110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08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35194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„Bionafta”</a:t>
            </a:r>
            <a:endParaRPr lang="cs-CZ" sz="11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61807" y="1311922"/>
            <a:ext cx="6735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/>
              <a:t> výhody i nevýhody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/>
              <a:t> </a:t>
            </a:r>
            <a:r>
              <a:rPr lang="cs-CZ" sz="3200" dirty="0" smtClean="0"/>
              <a:t>parametry konkurující konvenční?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/>
              <a:t> </a:t>
            </a:r>
            <a:r>
              <a:rPr lang="cs-CZ" sz="3200" dirty="0" smtClean="0"/>
              <a:t>mísení a testování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244940" y="59884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FERNÁNDEZ</a:t>
            </a:r>
            <a:r>
              <a:rPr lang="cs-CZ" dirty="0"/>
              <a:t>, C. M. a kol. </a:t>
            </a:r>
            <a:r>
              <a:rPr lang="cs-CZ" i="1" dirty="0" err="1" smtClean="0"/>
              <a:t>Bioresource</a:t>
            </a:r>
            <a:r>
              <a:rPr lang="cs-CZ" i="1" dirty="0" smtClean="0"/>
              <a:t> </a:t>
            </a:r>
            <a:r>
              <a:rPr lang="cs-CZ" i="1" dirty="0"/>
              <a:t>Technology</a:t>
            </a:r>
            <a:r>
              <a:rPr lang="cs-CZ" dirty="0"/>
              <a:t>. </a:t>
            </a:r>
            <a:r>
              <a:rPr lang="cs-CZ" b="1" dirty="0" smtClean="0"/>
              <a:t>2010.</a:t>
            </a:r>
            <a:endParaRPr lang="cs-CZ" b="1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456616"/>
              </p:ext>
            </p:extLst>
          </p:nvPr>
        </p:nvGraphicFramePr>
        <p:xfrm>
          <a:off x="244940" y="3700109"/>
          <a:ext cx="5186868" cy="227792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96717">
                  <a:extLst>
                    <a:ext uri="{9D8B030D-6E8A-4147-A177-3AD203B41FA5}">
                      <a16:colId xmlns:a16="http://schemas.microsoft.com/office/drawing/2014/main" val="3888613793"/>
                    </a:ext>
                  </a:extLst>
                </a:gridCol>
                <a:gridCol w="1296717">
                  <a:extLst>
                    <a:ext uri="{9D8B030D-6E8A-4147-A177-3AD203B41FA5}">
                      <a16:colId xmlns:a16="http://schemas.microsoft.com/office/drawing/2014/main" val="3697976703"/>
                    </a:ext>
                  </a:extLst>
                </a:gridCol>
                <a:gridCol w="1296717">
                  <a:extLst>
                    <a:ext uri="{9D8B030D-6E8A-4147-A177-3AD203B41FA5}">
                      <a16:colId xmlns:a16="http://schemas.microsoft.com/office/drawing/2014/main" val="2421811716"/>
                    </a:ext>
                  </a:extLst>
                </a:gridCol>
                <a:gridCol w="1296717">
                  <a:extLst>
                    <a:ext uri="{9D8B030D-6E8A-4147-A177-3AD203B41FA5}">
                      <a16:colId xmlns:a16="http://schemas.microsoft.com/office/drawing/2014/main" val="18994052"/>
                    </a:ext>
                  </a:extLst>
                </a:gridCol>
              </a:tblGrid>
              <a:tr h="686647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Standardní</a:t>
                      </a:r>
                    </a:p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[%]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In-</a:t>
                      </a:r>
                      <a:r>
                        <a:rPr lang="cs-CZ" i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situ</a:t>
                      </a:r>
                      <a:endParaRPr lang="cs-CZ" i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[%]</a:t>
                      </a:r>
                      <a:endParaRPr lang="cs-CZ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Množství esteru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Oxidační stabilita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8865462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100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0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98 %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3,1 hod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20796547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93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7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98 %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4,5 hod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05723692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80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20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97 %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7,1 hod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42211744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0</a:t>
                      </a:r>
                      <a:endParaRPr lang="cs-CZ" baseline="30000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100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93 %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20,0 hod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3168792"/>
                  </a:ext>
                </a:extLst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123272" y="3299999"/>
            <a:ext cx="5430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Hroznová jadérka, standardní a </a:t>
            </a:r>
            <a:r>
              <a:rPr lang="cs-CZ" sz="2000" i="1" dirty="0" smtClean="0"/>
              <a:t> in-</a:t>
            </a:r>
            <a:r>
              <a:rPr lang="cs-CZ" sz="2000" i="1" dirty="0" err="1" smtClean="0"/>
              <a:t>situ</a:t>
            </a:r>
            <a:r>
              <a:rPr lang="cs-CZ" sz="2000" i="1" dirty="0" smtClean="0"/>
              <a:t> </a:t>
            </a:r>
            <a:r>
              <a:rPr lang="cs-CZ" sz="2000" dirty="0" smtClean="0"/>
              <a:t>esterifikace</a:t>
            </a:r>
            <a:endParaRPr lang="cs-CZ" sz="20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429482"/>
              </p:ext>
            </p:extLst>
          </p:nvPr>
        </p:nvGraphicFramePr>
        <p:xfrm>
          <a:off x="5593623" y="3715786"/>
          <a:ext cx="6359524" cy="18542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68550">
                  <a:extLst>
                    <a:ext uri="{9D8B030D-6E8A-4147-A177-3AD203B41FA5}">
                      <a16:colId xmlns:a16="http://schemas.microsoft.com/office/drawing/2014/main" val="241692848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63763454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4224283172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715939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Parametr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Hroznový</a:t>
                      </a:r>
                      <a:endParaRPr lang="cs-CZ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Palmový</a:t>
                      </a:r>
                      <a:endParaRPr lang="cs-CZ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Nafta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84981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Teplota vzplanutí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[°C]</a:t>
                      </a:r>
                      <a:endParaRPr lang="cs-CZ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178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min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45080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 point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[°C]*</a:t>
                      </a:r>
                      <a:endParaRPr lang="cs-CZ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−5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−5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do 12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96015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Pour point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[°C]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**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−5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−15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do 16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3798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Oxidační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stabilita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[hod]</a:t>
                      </a:r>
                      <a:endParaRPr lang="cs-CZ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4,6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3,6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75540242"/>
                  </a:ext>
                </a:extLst>
              </a:tr>
            </a:tbl>
          </a:graphicData>
        </a:graphic>
      </p:graphicFrame>
      <p:sp>
        <p:nvSpPr>
          <p:cNvPr id="9" name="Obdélník 8"/>
          <p:cNvSpPr/>
          <p:nvPr/>
        </p:nvSpPr>
        <p:spPr>
          <a:xfrm>
            <a:off x="5593623" y="5569986"/>
            <a:ext cx="6598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ea typeface="Times New Roman" panose="02020603050405020304" pitchFamily="18" charset="0"/>
              </a:rPr>
              <a:t>ONG, H. C. a kol. </a:t>
            </a:r>
            <a:r>
              <a:rPr lang="cs-CZ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Energies</a:t>
            </a:r>
            <a:r>
              <a:rPr lang="cs-CZ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</a:rPr>
              <a:t>2020</a:t>
            </a:r>
            <a:r>
              <a:rPr lang="cs-CZ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cs-CZ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cs-CZ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* Teplota vylučování parafínů, ** Teplota tekutosti, ***</a:t>
            </a:r>
            <a:r>
              <a:rPr lang="cs-CZ" dirty="0"/>
              <a:t>ASTM </a:t>
            </a:r>
            <a:r>
              <a:rPr lang="cs-CZ" dirty="0" smtClean="0"/>
              <a:t>D6751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593623" y="3303810"/>
            <a:ext cx="3204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prstClr val="black"/>
                </a:solidFill>
              </a:rPr>
              <a:t>Bionafta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– </a:t>
            </a:r>
            <a:r>
              <a:rPr lang="cs-CZ" sz="2000" dirty="0" smtClean="0"/>
              <a:t> Hroznová jadérka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42172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35194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„Bionafta”</a:t>
            </a:r>
            <a:endParaRPr lang="cs-CZ" sz="11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807" y="1311922"/>
            <a:ext cx="6735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/>
              <a:t> výhody i nevýhody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/>
              <a:t> </a:t>
            </a:r>
            <a:r>
              <a:rPr lang="cs-CZ" sz="3200" dirty="0" smtClean="0"/>
              <a:t>parametry konkurující konvenční?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/>
              <a:t> </a:t>
            </a:r>
            <a:r>
              <a:rPr lang="cs-CZ" sz="3200" dirty="0" smtClean="0"/>
              <a:t>mísení a testování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50874"/>
              </p:ext>
            </p:extLst>
          </p:nvPr>
        </p:nvGraphicFramePr>
        <p:xfrm>
          <a:off x="6003198" y="3707354"/>
          <a:ext cx="5874477" cy="18542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69277">
                  <a:extLst>
                    <a:ext uri="{9D8B030D-6E8A-4147-A177-3AD203B41FA5}">
                      <a16:colId xmlns:a16="http://schemas.microsoft.com/office/drawing/2014/main" val="2416928480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663763454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4224283172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715939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Parametr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Káva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B5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Káva B20</a:t>
                      </a:r>
                      <a:endParaRPr lang="cs-CZ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Sója B5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84981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Podíl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estru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[%]</a:t>
                      </a:r>
                      <a:endParaRPr lang="cs-CZ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45080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 point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[°C]*</a:t>
                      </a:r>
                      <a:endParaRPr lang="cs-CZ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−13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−5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−16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96015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Pour point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[°C]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**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−23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−12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−22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3798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Oxidační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stabilita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[hod]</a:t>
                      </a:r>
                      <a:endParaRPr lang="cs-CZ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75540242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6003197" y="5569986"/>
            <a:ext cx="6445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VARDON, D. R. a kol. </a:t>
            </a:r>
            <a:r>
              <a:rPr lang="cs-CZ" i="1" dirty="0" smtClean="0"/>
              <a:t>ACS </a:t>
            </a:r>
            <a:r>
              <a:rPr lang="cs-CZ" i="1" dirty="0" err="1"/>
              <a:t>Sustainable</a:t>
            </a:r>
            <a:r>
              <a:rPr lang="cs-CZ" i="1" dirty="0"/>
              <a:t> </a:t>
            </a:r>
            <a:r>
              <a:rPr lang="cs-CZ" i="1" dirty="0" err="1"/>
              <a:t>Chemistry</a:t>
            </a:r>
            <a:r>
              <a:rPr lang="cs-CZ" i="1" dirty="0"/>
              <a:t> &amp; </a:t>
            </a:r>
            <a:r>
              <a:rPr lang="cs-CZ" i="1" dirty="0" err="1" smtClean="0"/>
              <a:t>Engineering</a:t>
            </a:r>
            <a:r>
              <a:rPr lang="cs-CZ" dirty="0"/>
              <a:t>.</a:t>
            </a:r>
            <a:r>
              <a:rPr lang="cs-CZ" dirty="0" smtClean="0"/>
              <a:t>  </a:t>
            </a:r>
            <a:r>
              <a:rPr lang="cs-CZ" b="1" dirty="0"/>
              <a:t>2013</a:t>
            </a:r>
            <a:r>
              <a:rPr lang="cs-CZ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cs-CZ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cs-CZ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* Teplota vylučování parafínů, ** Teplota tekutosti, ***</a:t>
            </a:r>
            <a:r>
              <a:rPr lang="cs-CZ" dirty="0"/>
              <a:t>ASTM </a:t>
            </a:r>
            <a:r>
              <a:rPr lang="cs-CZ" dirty="0" smtClean="0"/>
              <a:t>D6751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907948" y="3282196"/>
            <a:ext cx="498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prstClr val="black"/>
                </a:solidFill>
              </a:rPr>
              <a:t>Bionafta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– </a:t>
            </a:r>
            <a:r>
              <a:rPr lang="cs-CZ" sz="2000" dirty="0" smtClean="0"/>
              <a:t> Kávová sedlina a „sójová bionafta“</a:t>
            </a:r>
            <a:endParaRPr lang="cs-CZ" sz="2000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693633"/>
              </p:ext>
            </p:extLst>
          </p:nvPr>
        </p:nvGraphicFramePr>
        <p:xfrm>
          <a:off x="270570" y="3707354"/>
          <a:ext cx="5486399" cy="21132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19647">
                  <a:extLst>
                    <a:ext uri="{9D8B030D-6E8A-4147-A177-3AD203B41FA5}">
                      <a16:colId xmlns:a16="http://schemas.microsoft.com/office/drawing/2014/main" val="2416928480"/>
                    </a:ext>
                  </a:extLst>
                </a:gridCol>
                <a:gridCol w="896186">
                  <a:extLst>
                    <a:ext uri="{9D8B030D-6E8A-4147-A177-3AD203B41FA5}">
                      <a16:colId xmlns:a16="http://schemas.microsoft.com/office/drawing/2014/main" val="663763454"/>
                    </a:ext>
                  </a:extLst>
                </a:gridCol>
                <a:gridCol w="1027566">
                  <a:extLst>
                    <a:ext uri="{9D8B030D-6E8A-4147-A177-3AD203B41FA5}">
                      <a16:colId xmlns:a16="http://schemas.microsoft.com/office/drawing/2014/main" val="422428317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15939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Parametr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Nafta</a:t>
                      </a:r>
                      <a:endParaRPr lang="cs-CZ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Jadérka B10</a:t>
                      </a:r>
                      <a:endParaRPr lang="cs-CZ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Jadérka B20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84981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Podíl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estru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[%]</a:t>
                      </a:r>
                      <a:endParaRPr lang="cs-CZ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4508052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Teplota vzplanutí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[°C]</a:t>
                      </a:r>
                      <a:endParaRPr lang="cs-CZ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59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67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9601593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 point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[°C]*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−9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−5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−3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61097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Pour point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[°C]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**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−18</a:t>
                      </a:r>
                      <a:endParaRPr lang="cs-CZ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−15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−13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75540242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270570" y="5846984"/>
            <a:ext cx="490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KARTHIKEYAN, S. </a:t>
            </a:r>
            <a:r>
              <a:rPr lang="cs-CZ" i="1" dirty="0" err="1" smtClean="0"/>
              <a:t>Energy</a:t>
            </a:r>
            <a:r>
              <a:rPr lang="cs-CZ" i="1" dirty="0" smtClean="0"/>
              <a:t> </a:t>
            </a:r>
            <a:r>
              <a:rPr lang="cs-CZ" i="1" dirty="0" err="1"/>
              <a:t>Sources</a:t>
            </a:r>
            <a:r>
              <a:rPr lang="cs-CZ" i="1" dirty="0"/>
              <a:t>, Part A: </a:t>
            </a:r>
            <a:r>
              <a:rPr lang="cs-CZ" i="1" dirty="0" err="1"/>
              <a:t>Recovery</a:t>
            </a:r>
            <a:r>
              <a:rPr lang="cs-CZ" i="1" dirty="0"/>
              <a:t>, </a:t>
            </a:r>
            <a:r>
              <a:rPr lang="cs-CZ" i="1" dirty="0" err="1"/>
              <a:t>Utilization</a:t>
            </a:r>
            <a:r>
              <a:rPr lang="cs-CZ" i="1" dirty="0"/>
              <a:t>, and </a:t>
            </a:r>
            <a:r>
              <a:rPr lang="cs-CZ" i="1" dirty="0" err="1"/>
              <a:t>Environmental</a:t>
            </a:r>
            <a:r>
              <a:rPr lang="cs-CZ" i="1" dirty="0"/>
              <a:t> </a:t>
            </a:r>
            <a:r>
              <a:rPr lang="cs-CZ" i="1" dirty="0" err="1"/>
              <a:t>Effects</a:t>
            </a:r>
            <a:r>
              <a:rPr lang="cs-CZ" dirty="0"/>
              <a:t>. </a:t>
            </a:r>
            <a:r>
              <a:rPr lang="cs-CZ" b="1" dirty="0"/>
              <a:t>2016</a:t>
            </a:r>
            <a:r>
              <a:rPr lang="cs-CZ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cs-CZ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70570" y="3253353"/>
            <a:ext cx="498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Směsi hroznové jadérka a nafta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48768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7750" y="488424"/>
            <a:ext cx="10086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prstClr val="black"/>
                </a:solidFill>
                <a:ea typeface="+mj-ea"/>
                <a:cs typeface="+mj-cs"/>
              </a:rPr>
              <a:t>Shrnutí</a:t>
            </a:r>
            <a:endParaRPr 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6725" y="1681078"/>
            <a:ext cx="6657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600" dirty="0" smtClean="0"/>
              <a:t> velké množství odpadu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endParaRPr lang="cs-CZ" sz="3600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600" dirty="0" smtClean="0"/>
              <a:t> jako zdroj?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endParaRPr lang="cs-CZ" sz="3600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600" dirty="0" smtClean="0"/>
              <a:t> olej a doprovodné látky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endParaRPr lang="cs-CZ" sz="3600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600" dirty="0"/>
              <a:t> </a:t>
            </a:r>
            <a:r>
              <a:rPr lang="cs-CZ" sz="3600" dirty="0" smtClean="0"/>
              <a:t>„bionafta“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0" y="1225548"/>
            <a:ext cx="3124200" cy="20814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622" y="4044170"/>
            <a:ext cx="2559503" cy="19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4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0034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cs-CZ" sz="8800" b="1" dirty="0" smtClean="0">
                <a:latin typeface="+mn-lt"/>
              </a:rPr>
              <a:t>Děkuji za pozornost!</a:t>
            </a:r>
            <a:endParaRPr lang="cs-CZ" sz="8800" b="1" dirty="0"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5816600"/>
            <a:ext cx="2991275" cy="8974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77" y="5943601"/>
            <a:ext cx="3830123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4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4792"/>
            <a:ext cx="3092963" cy="231972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18468" y="4334275"/>
            <a:ext cx="2087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https://brnenska.drbna.cz</a:t>
            </a:r>
            <a:endParaRPr lang="cs-CZ" sz="1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7684"/>
            <a:ext cx="2924175" cy="194058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26436" y="6562982"/>
            <a:ext cx="1677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https://izahradkar.cz</a:t>
            </a:r>
            <a:endParaRPr lang="cs-CZ" sz="1400" dirty="0"/>
          </a:p>
        </p:txBody>
      </p:sp>
      <p:sp>
        <p:nvSpPr>
          <p:cNvPr id="8" name="Obdélník 7"/>
          <p:cNvSpPr/>
          <p:nvPr/>
        </p:nvSpPr>
        <p:spPr>
          <a:xfrm>
            <a:off x="314785" y="1742956"/>
            <a:ext cx="2294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www.christiesrealestate.com</a:t>
            </a:r>
            <a:endParaRPr lang="cs-CZ" sz="14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8463" t="6635" r="8560"/>
          <a:stretch/>
        </p:blipFill>
        <p:spPr>
          <a:xfrm>
            <a:off x="314785" y="3690"/>
            <a:ext cx="2223031" cy="16675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950" y="1293077"/>
            <a:ext cx="2686050" cy="30992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9881171" y="4392365"/>
            <a:ext cx="2116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https://mccabecoffee.com</a:t>
            </a:r>
            <a:endParaRPr lang="cs-CZ" sz="14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2309" y="4722457"/>
            <a:ext cx="3209691" cy="1805451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9601557" y="6550223"/>
            <a:ext cx="1989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www.epicgardening.com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353034" y="1596609"/>
            <a:ext cx="5629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/>
              <a:t> 10 </a:t>
            </a:r>
            <a:r>
              <a:rPr lang="cs-CZ" sz="3200" dirty="0" smtClean="0"/>
              <a:t>miliónu tun </a:t>
            </a:r>
            <a:r>
              <a:rPr lang="cs-CZ" sz="3200" dirty="0" smtClean="0"/>
              <a:t>a </a:t>
            </a:r>
            <a:r>
              <a:rPr lang="cs-CZ" sz="3200" dirty="0" smtClean="0">
                <a:cs typeface="Times New Roman" panose="02020603050405020304" pitchFamily="18" charset="0"/>
              </a:rPr>
              <a:t>± 65 %</a:t>
            </a:r>
          </a:p>
          <a:p>
            <a:pPr>
              <a:buClr>
                <a:schemeClr val="accent6">
                  <a:lumMod val="75000"/>
                </a:schemeClr>
              </a:buClr>
              <a:buSzPct val="120000"/>
            </a:pPr>
            <a:endParaRPr lang="cs-CZ" sz="32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>
                <a:cs typeface="Times New Roman" panose="02020603050405020304" pitchFamily="18" charset="0"/>
              </a:rPr>
              <a:t> 67 miliónu tun a ± 20–30 %</a:t>
            </a:r>
            <a:endParaRPr lang="cs-CZ" sz="3200" dirty="0" smtClean="0"/>
          </a:p>
        </p:txBody>
      </p:sp>
      <p:sp>
        <p:nvSpPr>
          <p:cNvPr id="15" name="Obdélník 14"/>
          <p:cNvSpPr/>
          <p:nvPr/>
        </p:nvSpPr>
        <p:spPr>
          <a:xfrm>
            <a:off x="1" y="40099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Produkce jako problém?</a:t>
            </a:r>
            <a:endParaRPr lang="cs-CZ" sz="1100" dirty="0"/>
          </a:p>
        </p:txBody>
      </p:sp>
      <p:sp>
        <p:nvSpPr>
          <p:cNvPr id="16" name="Obdélník 15"/>
          <p:cNvSpPr/>
          <p:nvPr/>
        </p:nvSpPr>
        <p:spPr>
          <a:xfrm>
            <a:off x="0" y="365399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Příležitost a zdoje?</a:t>
            </a:r>
            <a:endParaRPr lang="cs-CZ" sz="11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446926" y="4637684"/>
            <a:ext cx="52981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/>
              <a:t> </a:t>
            </a:r>
            <a:r>
              <a:rPr lang="cs-CZ" sz="3200" dirty="0" err="1" smtClean="0"/>
              <a:t>polyfenoly</a:t>
            </a:r>
            <a:r>
              <a:rPr lang="cs-CZ" sz="3200" dirty="0" smtClean="0"/>
              <a:t>, kofein</a:t>
            </a:r>
            <a:r>
              <a:rPr lang="cs-CZ" sz="3200" dirty="0"/>
              <a:t>, </a:t>
            </a:r>
            <a:r>
              <a:rPr lang="cs-CZ" sz="3200" dirty="0" smtClean="0"/>
              <a:t>vláknina a </a:t>
            </a:r>
            <a:r>
              <a:rPr lang="cs-CZ" sz="3200" dirty="0"/>
              <a:t>lignin, </a:t>
            </a:r>
            <a:r>
              <a:rPr lang="cs-CZ" sz="3200" dirty="0" smtClean="0"/>
              <a:t>taniny…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endParaRPr lang="cs-CZ" sz="32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>
                <a:cs typeface="Times New Roman" panose="02020603050405020304" pitchFamily="18" charset="0"/>
              </a:rPr>
              <a:t> OLEJE</a:t>
            </a:r>
            <a:endParaRPr lang="cs-CZ" sz="3200" dirty="0" smtClean="0"/>
          </a:p>
        </p:txBody>
      </p:sp>
    </p:spTree>
    <p:extLst>
      <p:ext uri="{BB962C8B-B14F-4D97-AF65-F5344CB8AC3E}">
        <p14:creationId xmlns:p14="http://schemas.microsoft.com/office/powerpoint/2010/main" val="2042860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85269" y="1557664"/>
            <a:ext cx="52981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/>
              <a:t> z panenského materiálu</a:t>
            </a:r>
            <a:endParaRPr lang="cs-CZ" sz="3200" dirty="0" smtClean="0">
              <a:cs typeface="Times New Roman" panose="02020603050405020304" pitchFamily="18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SzPct val="120000"/>
            </a:pPr>
            <a:endParaRPr lang="cs-CZ" sz="32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>
                <a:cs typeface="Times New Roman" panose="02020603050405020304" pitchFamily="18" charset="0"/>
              </a:rPr>
              <a:t> druhotný původ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endParaRPr lang="cs-CZ" sz="32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>
                <a:cs typeface="Times New Roman" panose="02020603050405020304" pitchFamily="18" charset="0"/>
              </a:rPr>
              <a:t> obchod, využití a další zdroj</a:t>
            </a:r>
            <a:endParaRPr lang="cs-CZ" sz="32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1" y="400996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Oleje kávové sedliny a hroznových jadérek</a:t>
            </a:r>
            <a:endParaRPr lang="cs-CZ" sz="11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8656" y="754939"/>
            <a:ext cx="824173" cy="28462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7989" t="15279" r="38579" b="14754"/>
          <a:stretch/>
        </p:blipFill>
        <p:spPr>
          <a:xfrm>
            <a:off x="8738670" y="2178054"/>
            <a:ext cx="1191127" cy="26674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6141" t="15136" r="15754" b="3517"/>
          <a:stretch/>
        </p:blipFill>
        <p:spPr>
          <a:xfrm>
            <a:off x="7659811" y="3960842"/>
            <a:ext cx="1139562" cy="26589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38135" r="36865"/>
          <a:stretch/>
        </p:blipFill>
        <p:spPr>
          <a:xfrm>
            <a:off x="10191599" y="3804433"/>
            <a:ext cx="938463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51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576" y="195839"/>
            <a:ext cx="1133983" cy="32964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5540" r="14986"/>
          <a:stretch/>
        </p:blipFill>
        <p:spPr>
          <a:xfrm>
            <a:off x="8369695" y="166526"/>
            <a:ext cx="2521881" cy="24168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114598" y="2635810"/>
            <a:ext cx="1154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www.ilabo.cz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320506"/>
            <a:ext cx="8524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Postupy získání olejů</a:t>
            </a:r>
            <a:endParaRPr lang="cs-CZ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8909" y="984235"/>
            <a:ext cx="89216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/>
              <a:t> lisování a extrakce</a:t>
            </a:r>
            <a:endParaRPr lang="cs-CZ" sz="32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>
                <a:cs typeface="Times New Roman" panose="02020603050405020304" pitchFamily="18" charset="0"/>
              </a:rPr>
              <a:t> </a:t>
            </a:r>
            <a:r>
              <a:rPr lang="cs-CZ" sz="3200" dirty="0">
                <a:cs typeface="Times New Roman" panose="02020603050405020304" pitchFamily="18" charset="0"/>
              </a:rPr>
              <a:t>polární/nepolární rozpouštědla, </a:t>
            </a:r>
            <a:r>
              <a:rPr lang="cs-CZ" sz="3200" dirty="0" smtClean="0">
                <a:cs typeface="Times New Roman" panose="02020603050405020304" pitchFamily="18" charset="0"/>
              </a:rPr>
              <a:t>směsná</a:t>
            </a:r>
          </a:p>
          <a:p>
            <a:pPr>
              <a:buClr>
                <a:schemeClr val="accent6">
                  <a:lumMod val="75000"/>
                </a:schemeClr>
              </a:buClr>
              <a:buSzPct val="120000"/>
            </a:pPr>
            <a:endParaRPr lang="cs-CZ" sz="24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>
                <a:cs typeface="Times New Roman" panose="02020603050405020304" pitchFamily="18" charset="0"/>
              </a:rPr>
              <a:t> důvod studia, produkce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endParaRPr lang="cs-CZ" sz="24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>
                <a:cs typeface="Times New Roman" panose="02020603050405020304" pitchFamily="18" charset="0"/>
              </a:rPr>
              <a:t> kvalita a obsah doprovodných látek</a:t>
            </a:r>
          </a:p>
          <a:p>
            <a:pPr>
              <a:buClr>
                <a:schemeClr val="accent6">
                  <a:lumMod val="75000"/>
                </a:schemeClr>
              </a:buClr>
              <a:buSzPct val="120000"/>
            </a:pPr>
            <a:endParaRPr lang="cs-CZ" sz="2800" dirty="0">
              <a:cs typeface="Times New Roman" panose="02020603050405020304" pitchFamily="18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238" y="4519602"/>
            <a:ext cx="2352675" cy="19431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313" y="4723613"/>
            <a:ext cx="1875925" cy="1779198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9166724" y="6425760"/>
            <a:ext cx="1858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www.metrohm.com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264040"/>
              </p:ext>
            </p:extLst>
          </p:nvPr>
        </p:nvGraphicFramePr>
        <p:xfrm>
          <a:off x="208200" y="4212627"/>
          <a:ext cx="5978526" cy="22250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54275">
                  <a:extLst>
                    <a:ext uri="{9D8B030D-6E8A-4147-A177-3AD203B41FA5}">
                      <a16:colId xmlns:a16="http://schemas.microsoft.com/office/drawing/2014/main" val="2851855379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303631149"/>
                    </a:ext>
                  </a:extLst>
                </a:gridCol>
                <a:gridCol w="1714501">
                  <a:extLst>
                    <a:ext uri="{9D8B030D-6E8A-4147-A177-3AD203B41FA5}">
                      <a16:colId xmlns:a16="http://schemas.microsoft.com/office/drawing/2014/main" val="2038218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Rozpouštědlo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Výtěžek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Stabilita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76984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Hexan</a:t>
                      </a:r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18 %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 hod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147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Ethanol</a:t>
                      </a:r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</a:t>
                      </a:r>
                      <a:r>
                        <a:rPr lang="cs-CZ" baseline="0" dirty="0" smtClean="0"/>
                        <a:t> %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16 hod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12018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Acetonitril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13 %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13 hod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08886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Hexan + aceton 1 : 1</a:t>
                      </a:r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19 %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 hod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41732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Hexan + </a:t>
                      </a:r>
                      <a:r>
                        <a:rPr lang="cs-CZ" dirty="0" err="1" smtClean="0"/>
                        <a:t>methanol</a:t>
                      </a:r>
                      <a:r>
                        <a:rPr lang="cs-CZ" dirty="0" smtClean="0"/>
                        <a:t> 1 : 1</a:t>
                      </a:r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13 %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16 hod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90689010"/>
                  </a:ext>
                </a:extLst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208200" y="3795919"/>
            <a:ext cx="288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Hroznová jadérka, </a:t>
            </a:r>
            <a:r>
              <a:rPr lang="cs-CZ" sz="2000" dirty="0" err="1" smtClean="0"/>
              <a:t>Soxhlet</a:t>
            </a:r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131711" y="6445521"/>
            <a:ext cx="535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FERNÁNDEZ, C. M. a kol. </a:t>
            </a:r>
            <a:r>
              <a:rPr lang="cs-CZ" i="1" dirty="0" err="1"/>
              <a:t>Bioresource</a:t>
            </a:r>
            <a:r>
              <a:rPr lang="cs-CZ" i="1" dirty="0"/>
              <a:t> Technology</a:t>
            </a:r>
            <a:r>
              <a:rPr lang="cs-CZ" dirty="0"/>
              <a:t>. </a:t>
            </a:r>
            <a:r>
              <a:rPr lang="cs-CZ" b="1" dirty="0"/>
              <a:t>2010.</a:t>
            </a:r>
          </a:p>
        </p:txBody>
      </p:sp>
    </p:spTree>
    <p:extLst>
      <p:ext uri="{BB962C8B-B14F-4D97-AF65-F5344CB8AC3E}">
        <p14:creationId xmlns:p14="http://schemas.microsoft.com/office/powerpoint/2010/main" val="219999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811" y="0"/>
            <a:ext cx="2237484" cy="223748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290811" y="2235251"/>
            <a:ext cx="2097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www.milestonesrl.com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20662" y="892363"/>
            <a:ext cx="82263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2800" dirty="0" smtClean="0"/>
              <a:t> mikrovlnná extrakce</a:t>
            </a:r>
          </a:p>
          <a:p>
            <a:pPr>
              <a:buClr>
                <a:schemeClr val="accent6">
                  <a:lumMod val="75000"/>
                </a:schemeClr>
              </a:buClr>
              <a:buSzPct val="120000"/>
            </a:pPr>
            <a:r>
              <a:rPr lang="cs-CZ" sz="2000" dirty="0" smtClean="0"/>
              <a:t>	</a:t>
            </a:r>
            <a:endParaRPr lang="cs-CZ" sz="20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2800" dirty="0" smtClean="0">
                <a:cs typeface="Times New Roman" panose="02020603050405020304" pitchFamily="18" charset="0"/>
              </a:rPr>
              <a:t> ultrazvuková extrakce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endParaRPr lang="cs-CZ" sz="20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2800" dirty="0" smtClean="0">
                <a:cs typeface="Times New Roman" panose="02020603050405020304" pitchFamily="18" charset="0"/>
              </a:rPr>
              <a:t> sledované zlepšení</a:t>
            </a:r>
          </a:p>
          <a:p>
            <a:pPr>
              <a:buClr>
                <a:schemeClr val="accent6">
                  <a:lumMod val="75000"/>
                </a:schemeClr>
              </a:buClr>
              <a:buSzPct val="120000"/>
            </a:pPr>
            <a:r>
              <a:rPr lang="cs-CZ" sz="2800" dirty="0">
                <a:cs typeface="Times New Roman" panose="02020603050405020304" pitchFamily="18" charset="0"/>
              </a:rPr>
              <a:t>	</a:t>
            </a:r>
            <a:r>
              <a:rPr lang="cs-CZ" sz="2800" dirty="0" smtClean="0">
                <a:cs typeface="Times New Roman" panose="02020603050405020304" pitchFamily="18" charset="0"/>
              </a:rPr>
              <a:t>– výtěžek, kvalita, doba, energie</a:t>
            </a:r>
          </a:p>
          <a:p>
            <a:pPr>
              <a:buClr>
                <a:schemeClr val="accent6">
                  <a:lumMod val="75000"/>
                </a:schemeClr>
              </a:buClr>
              <a:buSzPct val="120000"/>
            </a:pPr>
            <a:endParaRPr lang="cs-CZ" sz="2800" dirty="0"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0365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HIBBERT, S. a </a:t>
            </a:r>
            <a:r>
              <a:rPr lang="en-US" dirty="0" err="1"/>
              <a:t>kol</a:t>
            </a:r>
            <a:r>
              <a:rPr lang="en-US" dirty="0"/>
              <a:t>. </a:t>
            </a:r>
            <a:r>
              <a:rPr lang="en-US" i="1" dirty="0" smtClean="0"/>
              <a:t>SN </a:t>
            </a:r>
            <a:r>
              <a:rPr lang="en-US" i="1" dirty="0"/>
              <a:t>Applied Sciences</a:t>
            </a:r>
            <a:r>
              <a:rPr lang="en-US" dirty="0"/>
              <a:t>. </a:t>
            </a:r>
            <a:r>
              <a:rPr lang="en-US" b="1" dirty="0" smtClean="0"/>
              <a:t>2019</a:t>
            </a:r>
            <a:r>
              <a:rPr lang="cs-CZ" b="1" dirty="0" smtClean="0"/>
              <a:t>.</a:t>
            </a:r>
            <a:br>
              <a:rPr lang="cs-CZ" b="1" dirty="0" smtClean="0"/>
            </a:br>
            <a:r>
              <a:rPr lang="cs-CZ" dirty="0"/>
              <a:t>FERNÁNDEZ, C. M. a kol. </a:t>
            </a:r>
            <a:r>
              <a:rPr lang="cs-CZ" i="1" dirty="0" err="1" smtClean="0"/>
              <a:t>Bioresource</a:t>
            </a:r>
            <a:r>
              <a:rPr lang="cs-CZ" i="1" dirty="0" smtClean="0"/>
              <a:t> </a:t>
            </a:r>
            <a:r>
              <a:rPr lang="cs-CZ" i="1" dirty="0"/>
              <a:t>Technology</a:t>
            </a:r>
            <a:r>
              <a:rPr lang="cs-CZ" dirty="0"/>
              <a:t>. </a:t>
            </a:r>
            <a:r>
              <a:rPr lang="cs-CZ" b="1" dirty="0" smtClean="0"/>
              <a:t>2010.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0" y="141627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Postupy získání olejů</a:t>
            </a:r>
            <a:endParaRPr lang="cs-CZ" sz="11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806" y="2716610"/>
            <a:ext cx="2352675" cy="19431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881" y="2201970"/>
            <a:ext cx="1875925" cy="177919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9677280" y="4684434"/>
            <a:ext cx="1858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www.metrohm.com</a:t>
            </a:r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114288"/>
              </p:ext>
            </p:extLst>
          </p:nvPr>
        </p:nvGraphicFramePr>
        <p:xfrm>
          <a:off x="5511919" y="4840225"/>
          <a:ext cx="3670887" cy="18542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56287">
                  <a:extLst>
                    <a:ext uri="{9D8B030D-6E8A-4147-A177-3AD203B41FA5}">
                      <a16:colId xmlns:a16="http://schemas.microsoft.com/office/drawing/2014/main" val="3470043786"/>
                    </a:ext>
                  </a:extLst>
                </a:gridCol>
                <a:gridCol w="1290971">
                  <a:extLst>
                    <a:ext uri="{9D8B030D-6E8A-4147-A177-3AD203B41FA5}">
                      <a16:colId xmlns:a16="http://schemas.microsoft.com/office/drawing/2014/main" val="2730246988"/>
                    </a:ext>
                  </a:extLst>
                </a:gridCol>
                <a:gridCol w="1223629">
                  <a:extLst>
                    <a:ext uri="{9D8B030D-6E8A-4147-A177-3AD203B41FA5}">
                      <a16:colId xmlns:a16="http://schemas.microsoft.com/office/drawing/2014/main" val="338376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Parametr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Výtěžek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21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Doba</a:t>
                      </a:r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 min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8,9 %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78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25 min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9,42 %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09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Teplota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69 °C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7,9 %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64550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105 °C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10,6 %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66133217"/>
                  </a:ext>
                </a:extLst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5511919" y="4419037"/>
            <a:ext cx="2281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Kávová sedlina, MW</a:t>
            </a:r>
            <a:endParaRPr lang="cs-CZ" sz="2000" dirty="0"/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16604"/>
              </p:ext>
            </p:extLst>
          </p:nvPr>
        </p:nvGraphicFramePr>
        <p:xfrm>
          <a:off x="220662" y="4005898"/>
          <a:ext cx="4899438" cy="22250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994312">
                  <a:extLst>
                    <a:ext uri="{9D8B030D-6E8A-4147-A177-3AD203B41FA5}">
                      <a16:colId xmlns:a16="http://schemas.microsoft.com/office/drawing/2014/main" val="1884158242"/>
                    </a:ext>
                  </a:extLst>
                </a:gridCol>
                <a:gridCol w="1271980">
                  <a:extLst>
                    <a:ext uri="{9D8B030D-6E8A-4147-A177-3AD203B41FA5}">
                      <a16:colId xmlns:a16="http://schemas.microsoft.com/office/drawing/2014/main" val="2651154967"/>
                    </a:ext>
                  </a:extLst>
                </a:gridCol>
                <a:gridCol w="1633146">
                  <a:extLst>
                    <a:ext uri="{9D8B030D-6E8A-4147-A177-3AD203B41FA5}">
                      <a16:colId xmlns:a16="http://schemas.microsoft.com/office/drawing/2014/main" val="14985936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Parametr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Surový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Rafinovaný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6277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Obsah vody</a:t>
                      </a:r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1168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160 </a:t>
                      </a:r>
                      <a:r>
                        <a:rPr lang="cs-CZ" dirty="0" err="1" smtClean="0"/>
                        <a:t>ppm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62204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Číslo kyselosti</a:t>
                      </a:r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0,2 mg KOH∙g</a:t>
                      </a:r>
                      <a:r>
                        <a:rPr lang="cs-CZ" baseline="30000" dirty="0" smtClean="0">
                          <a:latin typeface="+mn-lt"/>
                        </a:rPr>
                        <a:t>−1</a:t>
                      </a:r>
                      <a:endParaRPr lang="cs-CZ" baseline="30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01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Číslo jodové</a:t>
                      </a:r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136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136 g I</a:t>
                      </a:r>
                      <a:r>
                        <a:rPr lang="cs-CZ" baseline="-25000" dirty="0" smtClean="0"/>
                        <a:t>2</a:t>
                      </a:r>
                      <a:r>
                        <a:rPr lang="cs-CZ" dirty="0" smtClean="0">
                          <a:latin typeface="+mn-lt"/>
                        </a:rPr>
                        <a:t>∙</a:t>
                      </a:r>
                      <a:r>
                        <a:rPr lang="cs-CZ" dirty="0" smtClean="0"/>
                        <a:t>100 </a:t>
                      </a:r>
                      <a:r>
                        <a:rPr lang="cs-CZ" dirty="0" smtClean="0">
                          <a:latin typeface="+mn-lt"/>
                        </a:rPr>
                        <a:t>g</a:t>
                      </a:r>
                      <a:r>
                        <a:rPr lang="cs-CZ" baseline="30000" dirty="0" smtClean="0">
                          <a:latin typeface="+mn-lt"/>
                        </a:rPr>
                        <a:t>−1</a:t>
                      </a:r>
                      <a:endParaRPr lang="cs-CZ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08439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Číslo peroxidové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3,2 milieqv</a:t>
                      </a:r>
                      <a:r>
                        <a:rPr lang="cs-CZ" dirty="0" smtClean="0">
                          <a:latin typeface="+mn-lt"/>
                        </a:rPr>
                        <a:t>∙</a:t>
                      </a:r>
                      <a:r>
                        <a:rPr lang="cs-CZ" dirty="0" smtClean="0"/>
                        <a:t>k</a:t>
                      </a:r>
                      <a:r>
                        <a:rPr lang="cs-CZ" dirty="0" smtClean="0">
                          <a:latin typeface="+mn-lt"/>
                        </a:rPr>
                        <a:t>g</a:t>
                      </a:r>
                      <a:r>
                        <a:rPr lang="cs-CZ" baseline="30000" dirty="0" smtClean="0">
                          <a:latin typeface="+mn-lt"/>
                        </a:rPr>
                        <a:t>−1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8528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Tokoferoly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555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530 mg</a:t>
                      </a:r>
                      <a:r>
                        <a:rPr lang="cs-CZ" dirty="0" smtClean="0">
                          <a:latin typeface="+mn-lt"/>
                        </a:rPr>
                        <a:t>∙</a:t>
                      </a:r>
                      <a:r>
                        <a:rPr lang="cs-CZ" dirty="0" smtClean="0"/>
                        <a:t>k</a:t>
                      </a:r>
                      <a:r>
                        <a:rPr lang="cs-CZ" dirty="0" smtClean="0">
                          <a:latin typeface="+mn-lt"/>
                        </a:rPr>
                        <a:t>g</a:t>
                      </a:r>
                      <a:r>
                        <a:rPr lang="cs-CZ" baseline="30000" dirty="0" smtClean="0">
                          <a:latin typeface="+mn-lt"/>
                        </a:rPr>
                        <a:t>−1</a:t>
                      </a:r>
                      <a:endParaRPr lang="cs-CZ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83165568"/>
                  </a:ext>
                </a:extLst>
              </a:tr>
            </a:tbl>
          </a:graphicData>
        </a:graphic>
      </p:graphicFrame>
      <p:sp>
        <p:nvSpPr>
          <p:cNvPr id="15" name="TextovéPole 14"/>
          <p:cNvSpPr txBox="1"/>
          <p:nvPr/>
        </p:nvSpPr>
        <p:spPr>
          <a:xfrm>
            <a:off x="220662" y="3581058"/>
            <a:ext cx="288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Hroznová jadérka, </a:t>
            </a:r>
            <a:r>
              <a:rPr lang="cs-CZ" sz="2000" dirty="0" err="1" smtClean="0"/>
              <a:t>Soxhlet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9251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35139" y="338064"/>
            <a:ext cx="869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Olej z hroznových jadérek – SLOŽENÍ</a:t>
            </a:r>
            <a:endParaRPr lang="cs-CZ" sz="11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72713"/>
              </p:ext>
            </p:extLst>
          </p:nvPr>
        </p:nvGraphicFramePr>
        <p:xfrm>
          <a:off x="415125" y="2012398"/>
          <a:ext cx="6276976" cy="43484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138989889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4185708011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3842493366"/>
                    </a:ext>
                  </a:extLst>
                </a:gridCol>
                <a:gridCol w="1914526">
                  <a:extLst>
                    <a:ext uri="{9D8B030D-6E8A-4147-A177-3AD203B41FA5}">
                      <a16:colId xmlns:a16="http://schemas.microsoft.com/office/drawing/2014/main" val="956372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Mastná kyselina</a:t>
                      </a:r>
                      <a:endParaRPr lang="cs-CZ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Ong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 a kol.</a:t>
                      </a:r>
                    </a:p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[%]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Martin 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cs-CZ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kol.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[%]</a:t>
                      </a:r>
                      <a:endParaRPr lang="cs-CZ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Vlastní</a:t>
                      </a:r>
                      <a:r>
                        <a:rPr lang="cs-CZ" sz="1800" baseline="0" dirty="0" smtClean="0">
                          <a:solidFill>
                            <a:schemeClr val="tx1"/>
                          </a:solidFill>
                        </a:rPr>
                        <a:t> stanovení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[%]</a:t>
                      </a:r>
                      <a:endParaRPr lang="cs-CZ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85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Palmitová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6,8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6,70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5,9–7,0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20656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 err="1">
                          <a:effectLst/>
                        </a:rPr>
                        <a:t>Palmitolejová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0,1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0,20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–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60334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Stearová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3,8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3,80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3,1–3,9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7550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Olejová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18,5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14,80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15,7–26,9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98137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Linolová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70,2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74,20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62,7–74,0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91969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Linolenová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0,3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0,11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–</a:t>
                      </a:r>
                      <a:endParaRPr lang="cs-CZ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58354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 err="1">
                          <a:effectLst/>
                        </a:rPr>
                        <a:t>Arachová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0,2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0,16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–</a:t>
                      </a:r>
                      <a:endParaRPr lang="cs-CZ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83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SFA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10,8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10,66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9,0–10,9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9908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MUFA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>
                          <a:effectLst/>
                        </a:rPr>
                        <a:t>18,6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15,00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15,7–26,9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02757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PUFA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70,5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cs-CZ" sz="1800" dirty="0">
                          <a:effectLst/>
                        </a:rPr>
                        <a:t>74,31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62,7–74,0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68854613"/>
                  </a:ext>
                </a:extLst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334" y="147813"/>
            <a:ext cx="1633874" cy="14949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888" y="1625520"/>
            <a:ext cx="2381250" cy="1143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002" y="1640926"/>
            <a:ext cx="1252537" cy="12525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30" y="354211"/>
            <a:ext cx="1672862" cy="976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90985" y="1330523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2800" dirty="0" smtClean="0"/>
              <a:t> obsah podle odrůdy</a:t>
            </a:r>
            <a:endParaRPr lang="cs-CZ" sz="28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2497" y="3226825"/>
            <a:ext cx="2559503" cy="1919627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10277138" y="5146452"/>
            <a:ext cx="1479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www.vinmec.com</a:t>
            </a:r>
          </a:p>
        </p:txBody>
      </p:sp>
      <p:sp>
        <p:nvSpPr>
          <p:cNvPr id="4" name="Obdélník 3"/>
          <p:cNvSpPr/>
          <p:nvPr/>
        </p:nvSpPr>
        <p:spPr>
          <a:xfrm>
            <a:off x="8647858" y="6037712"/>
            <a:ext cx="4737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ea typeface="Times New Roman" panose="02020603050405020304" pitchFamily="18" charset="0"/>
              </a:rPr>
              <a:t>ONG, H. C. a kol. </a:t>
            </a:r>
            <a:r>
              <a:rPr lang="cs-CZ" i="1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Energies</a:t>
            </a:r>
            <a:r>
              <a:rPr lang="cs-CZ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r>
              <a:rPr lang="cs-CZ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2020.</a:t>
            </a:r>
          </a:p>
          <a:p>
            <a:r>
              <a:rPr lang="cs-CZ" dirty="0"/>
              <a:t>MARTIN, M. E. a kol. </a:t>
            </a:r>
            <a:r>
              <a:rPr lang="cs-CZ" i="1" dirty="0" err="1" smtClean="0"/>
              <a:t>Foods</a:t>
            </a:r>
            <a:r>
              <a:rPr lang="cs-CZ" dirty="0"/>
              <a:t>. </a:t>
            </a:r>
            <a:r>
              <a:rPr lang="cs-CZ" b="1" dirty="0" smtClean="0"/>
              <a:t>2020.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53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86138" y="193149"/>
            <a:ext cx="869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Olej z kávy a kávové sedliny – SLOŽENÍ</a:t>
            </a:r>
            <a:endParaRPr lang="cs-CZ" sz="11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3275" r="11955" b="12527"/>
          <a:stretch/>
        </p:blipFill>
        <p:spPr>
          <a:xfrm>
            <a:off x="9517077" y="376359"/>
            <a:ext cx="2035145" cy="1296539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15338"/>
              </p:ext>
            </p:extLst>
          </p:nvPr>
        </p:nvGraphicFramePr>
        <p:xfrm>
          <a:off x="366499" y="1547073"/>
          <a:ext cx="6934201" cy="49580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943426">
                  <a:extLst>
                    <a:ext uri="{9D8B030D-6E8A-4147-A177-3AD203B41FA5}">
                      <a16:colId xmlns:a16="http://schemas.microsoft.com/office/drawing/2014/main" val="1389898895"/>
                    </a:ext>
                  </a:extLst>
                </a:gridCol>
                <a:gridCol w="1386529">
                  <a:extLst>
                    <a:ext uri="{9D8B030D-6E8A-4147-A177-3AD203B41FA5}">
                      <a16:colId xmlns:a16="http://schemas.microsoft.com/office/drawing/2014/main" val="4185708011"/>
                    </a:ext>
                  </a:extLst>
                </a:gridCol>
                <a:gridCol w="1175278">
                  <a:extLst>
                    <a:ext uri="{9D8B030D-6E8A-4147-A177-3AD203B41FA5}">
                      <a16:colId xmlns:a16="http://schemas.microsoft.com/office/drawing/2014/main" val="3842493366"/>
                    </a:ext>
                  </a:extLst>
                </a:gridCol>
                <a:gridCol w="1181193">
                  <a:extLst>
                    <a:ext uri="{9D8B030D-6E8A-4147-A177-3AD203B41FA5}">
                      <a16:colId xmlns:a16="http://schemas.microsoft.com/office/drawing/2014/main" val="2413454899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3646397850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cs-CZ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Mastná kyselina</a:t>
                      </a:r>
                      <a:endParaRPr lang="cs-CZ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Vardon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 a kol.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[%]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Bijla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 a</a:t>
                      </a:r>
                      <a:r>
                        <a:rPr lang="cs-CZ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kol.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[%]</a:t>
                      </a:r>
                      <a:endParaRPr lang="cs-CZ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Vlastní</a:t>
                      </a:r>
                      <a:r>
                        <a:rPr lang="cs-CZ" sz="1800" baseline="0" dirty="0" smtClean="0">
                          <a:solidFill>
                            <a:schemeClr val="tx1"/>
                          </a:solidFill>
                        </a:rPr>
                        <a:t> stanovení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[%]</a:t>
                      </a:r>
                      <a:endParaRPr lang="cs-CZ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8517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Olej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Sedlina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51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</a:rPr>
                        <a:t>Palmitová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33,9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31,8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33,5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36,2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20656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err="1">
                          <a:effectLst/>
                        </a:rPr>
                        <a:t>Palmitolejová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–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–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60334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Stearová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7,3</a:t>
                      </a:r>
                      <a:endParaRPr lang="cs-CZ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7,3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7,2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7,7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7550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Olejová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8,3</a:t>
                      </a:r>
                      <a:endParaRPr lang="cs-CZ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12,7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10,2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9,0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98137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Linolová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45,0</a:t>
                      </a:r>
                      <a:endParaRPr lang="cs-CZ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43,2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44,4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47,1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91969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Linolenová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1,5</a:t>
                      </a:r>
                      <a:endParaRPr lang="cs-CZ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0,8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58354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err="1">
                          <a:effectLst/>
                        </a:rPr>
                        <a:t>Arachová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2,5</a:t>
                      </a:r>
                      <a:endParaRPr lang="cs-CZ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3,0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2,4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83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SFA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43,7</a:t>
                      </a:r>
                      <a:endParaRPr lang="cs-CZ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42,1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43,1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43,9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9908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</a:rPr>
                        <a:t>MUFA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8,3</a:t>
                      </a:r>
                      <a:endParaRPr lang="cs-CZ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12,8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10,2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9,0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02757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>
                          <a:effectLst/>
                        </a:rPr>
                        <a:t>PUFA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46,5</a:t>
                      </a:r>
                      <a:endParaRPr lang="cs-CZ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44,0</a:t>
                      </a:r>
                      <a:endParaRPr lang="cs-CZ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46,6</a:t>
                      </a:r>
                      <a:endParaRPr lang="cs-CZ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47,1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68854613"/>
                  </a:ext>
                </a:extLst>
              </a:tr>
            </a:tbl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1739898"/>
            <a:ext cx="3124200" cy="208149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282463" y="3842018"/>
            <a:ext cx="2651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https://coffeecapsulesdirect.co.za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86138" y="917117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2800" dirty="0" smtClean="0"/>
              <a:t> obsah podle odrůdy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8235007" y="5580335"/>
            <a:ext cx="4223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ea typeface="Times New Roman" panose="02020603050405020304" pitchFamily="18" charset="0"/>
              </a:rPr>
              <a:t>VARDON, D. R. a kol. </a:t>
            </a:r>
            <a:r>
              <a:rPr lang="cs-CZ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ACS </a:t>
            </a:r>
            <a:r>
              <a:rPr lang="cs-CZ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Sustainable</a:t>
            </a:r>
            <a:r>
              <a:rPr lang="cs-CZ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Chemistry</a:t>
            </a:r>
            <a:r>
              <a:rPr lang="cs-CZ" i="1" dirty="0">
                <a:solidFill>
                  <a:srgbClr val="000000"/>
                </a:solidFill>
                <a:ea typeface="Times New Roman" panose="02020603050405020304" pitchFamily="18" charset="0"/>
              </a:rPr>
              <a:t> &amp; </a:t>
            </a:r>
            <a:r>
              <a:rPr lang="cs-CZ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Engineering</a:t>
            </a:r>
            <a:r>
              <a:rPr lang="cs-CZ" dirty="0">
                <a:solidFill>
                  <a:srgbClr val="000000"/>
                </a:solidFill>
                <a:ea typeface="Times New Roman" panose="02020603050405020304" pitchFamily="18" charset="0"/>
              </a:rPr>
              <a:t>,  </a:t>
            </a:r>
            <a:r>
              <a:rPr lang="cs-CZ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2013</a:t>
            </a:r>
            <a:r>
              <a:rPr lang="cs-CZ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r>
              <a:rPr lang="cs-CZ" dirty="0"/>
              <a:t>BIJLA, L. a kol. </a:t>
            </a:r>
            <a:r>
              <a:rPr lang="cs-CZ" i="1" dirty="0" err="1" smtClean="0"/>
              <a:t>Biointerface</a:t>
            </a:r>
            <a:r>
              <a:rPr lang="cs-CZ" i="1" dirty="0" smtClean="0"/>
              <a:t> </a:t>
            </a:r>
            <a:r>
              <a:rPr lang="cs-CZ" i="1" dirty="0" err="1"/>
              <a:t>Research</a:t>
            </a:r>
            <a:r>
              <a:rPr lang="cs-CZ" i="1" dirty="0"/>
              <a:t> in </a:t>
            </a:r>
            <a:r>
              <a:rPr lang="cs-CZ" i="1" dirty="0" err="1"/>
              <a:t>Applied</a:t>
            </a:r>
            <a:r>
              <a:rPr lang="cs-CZ" i="1" dirty="0"/>
              <a:t> </a:t>
            </a:r>
            <a:r>
              <a:rPr lang="cs-CZ" i="1" dirty="0" err="1"/>
              <a:t>Chemistry</a:t>
            </a:r>
            <a:r>
              <a:rPr lang="cs-CZ" dirty="0"/>
              <a:t>. </a:t>
            </a:r>
            <a:r>
              <a:rPr lang="cs-CZ" b="1" dirty="0" smtClean="0"/>
              <a:t>2021.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0376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86138" y="512308"/>
            <a:ext cx="869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Využití – OBECNĚ</a:t>
            </a:r>
            <a:endParaRPr lang="cs-CZ" sz="11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86138" y="1533144"/>
            <a:ext cx="75069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/>
              <a:t> kosmetický produkt nebo ingredience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/>
              <a:t> </a:t>
            </a:r>
            <a:r>
              <a:rPr lang="cs-CZ" sz="3200" dirty="0" smtClean="0"/>
              <a:t>zdroj doprovodných látek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/>
              <a:t> </a:t>
            </a:r>
            <a:r>
              <a:rPr lang="cs-CZ" sz="3200" dirty="0" smtClean="0"/>
              <a:t>„bionafta“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/>
              <a:t> </a:t>
            </a:r>
            <a:r>
              <a:rPr lang="cs-CZ" sz="3200" dirty="0" smtClean="0"/>
              <a:t>aktivní uhlí, „zelený </a:t>
            </a:r>
            <a:r>
              <a:rPr lang="cs-CZ" sz="3200" dirty="0" err="1" smtClean="0"/>
              <a:t>epoxy</a:t>
            </a:r>
            <a:r>
              <a:rPr lang="cs-CZ" sz="3200" dirty="0" smtClean="0"/>
              <a:t>-kompozit“</a:t>
            </a:r>
            <a:endParaRPr lang="cs-CZ" sz="3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42892" y="5668375"/>
            <a:ext cx="6773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LEOW, Y. a kol. </a:t>
            </a:r>
            <a:r>
              <a:rPr lang="cs-CZ" dirty="0" smtClean="0"/>
              <a:t>RSC </a:t>
            </a:r>
            <a:r>
              <a:rPr lang="cs-CZ" dirty="0" err="1"/>
              <a:t>Advances</a:t>
            </a:r>
            <a:r>
              <a:rPr lang="cs-CZ" dirty="0"/>
              <a:t>. </a:t>
            </a:r>
            <a:r>
              <a:rPr lang="cs-CZ" b="1" dirty="0" smtClean="0"/>
              <a:t>2021.</a:t>
            </a:r>
          </a:p>
          <a:p>
            <a:r>
              <a:rPr lang="cs-CZ" dirty="0"/>
              <a:t>MARTO, J. a kol. </a:t>
            </a:r>
            <a:r>
              <a:rPr lang="cs-CZ" i="1" dirty="0" err="1" smtClean="0"/>
              <a:t>Industrial</a:t>
            </a:r>
            <a:r>
              <a:rPr lang="cs-CZ" i="1" dirty="0" smtClean="0"/>
              <a:t> </a:t>
            </a:r>
            <a:r>
              <a:rPr lang="cs-CZ" i="1" dirty="0" err="1"/>
              <a:t>Crops</a:t>
            </a:r>
            <a:r>
              <a:rPr lang="cs-CZ" i="1" dirty="0"/>
              <a:t> and </a:t>
            </a:r>
            <a:r>
              <a:rPr lang="cs-CZ" i="1" dirty="0" err="1"/>
              <a:t>Products</a:t>
            </a:r>
            <a:r>
              <a:rPr lang="cs-CZ" dirty="0"/>
              <a:t>. </a:t>
            </a:r>
            <a:r>
              <a:rPr lang="cs-CZ" b="1" dirty="0" smtClean="0"/>
              <a:t>2016.</a:t>
            </a:r>
          </a:p>
          <a:p>
            <a:r>
              <a:rPr lang="cs-CZ" dirty="0"/>
              <a:t>WAGEMAKER, T. A. L. a kol. </a:t>
            </a:r>
            <a:r>
              <a:rPr lang="cs-CZ" i="1" dirty="0" err="1" smtClean="0"/>
              <a:t>Industrial</a:t>
            </a:r>
            <a:r>
              <a:rPr lang="cs-CZ" i="1" dirty="0" smtClean="0"/>
              <a:t> </a:t>
            </a:r>
            <a:r>
              <a:rPr lang="cs-CZ" i="1" dirty="0" err="1"/>
              <a:t>Crops</a:t>
            </a:r>
            <a:r>
              <a:rPr lang="cs-CZ" i="1" dirty="0"/>
              <a:t> and </a:t>
            </a:r>
            <a:r>
              <a:rPr lang="cs-CZ" i="1" dirty="0" err="1"/>
              <a:t>Products</a:t>
            </a:r>
            <a:r>
              <a:rPr lang="cs-CZ" dirty="0"/>
              <a:t>. </a:t>
            </a:r>
            <a:r>
              <a:rPr lang="cs-CZ" b="1" dirty="0"/>
              <a:t>2011</a:t>
            </a:r>
            <a:r>
              <a:rPr lang="cs-CZ" dirty="0"/>
              <a:t>,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088" y="547092"/>
            <a:ext cx="824173" cy="28462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r="19862"/>
          <a:stretch/>
        </p:blipFill>
        <p:spPr>
          <a:xfrm>
            <a:off x="10390979" y="3715692"/>
            <a:ext cx="1535531" cy="19160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320" y="2564195"/>
            <a:ext cx="2221199" cy="22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9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93149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prstClr val="black"/>
                </a:solidFill>
                <a:ea typeface="+mj-ea"/>
                <a:cs typeface="+mj-cs"/>
              </a:rPr>
              <a:t>Využití – ESTERIFIKACE – „Bionafta”</a:t>
            </a:r>
            <a:endParaRPr lang="cs-CZ" sz="11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22365" y="1100716"/>
            <a:ext cx="97179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/>
              <a:t> esterifikační podmínky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/>
              <a:t> </a:t>
            </a:r>
            <a:r>
              <a:rPr lang="cs-CZ" sz="3200" dirty="0" smtClean="0"/>
              <a:t>činidla – bazická katalýza (hydroxidy, alkoholáty)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/>
              <a:t> </a:t>
            </a:r>
            <a:r>
              <a:rPr lang="cs-CZ" sz="3200" dirty="0" err="1" smtClean="0"/>
              <a:t>methanol</a:t>
            </a:r>
            <a:r>
              <a:rPr lang="cs-CZ" sz="3200" dirty="0" smtClean="0"/>
              <a:t> nebo ethanol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endParaRPr lang="cs-CZ" sz="32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cs-CZ" sz="3200" dirty="0" smtClean="0"/>
              <a:t> předúprava materiálu a esterifikace </a:t>
            </a:r>
            <a:r>
              <a:rPr lang="cs-CZ" sz="3200" i="1" dirty="0" smtClean="0"/>
              <a:t>in-</a:t>
            </a:r>
            <a:r>
              <a:rPr lang="cs-CZ" sz="3200" i="1" dirty="0" err="1" smtClean="0"/>
              <a:t>situ</a:t>
            </a:r>
            <a:endParaRPr lang="cs-CZ" sz="3200" i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09929"/>
              </p:ext>
            </p:extLst>
          </p:nvPr>
        </p:nvGraphicFramePr>
        <p:xfrm>
          <a:off x="244940" y="4131190"/>
          <a:ext cx="5186868" cy="227792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96717">
                  <a:extLst>
                    <a:ext uri="{9D8B030D-6E8A-4147-A177-3AD203B41FA5}">
                      <a16:colId xmlns:a16="http://schemas.microsoft.com/office/drawing/2014/main" val="3888613793"/>
                    </a:ext>
                  </a:extLst>
                </a:gridCol>
                <a:gridCol w="1296717">
                  <a:extLst>
                    <a:ext uri="{9D8B030D-6E8A-4147-A177-3AD203B41FA5}">
                      <a16:colId xmlns:a16="http://schemas.microsoft.com/office/drawing/2014/main" val="3697976703"/>
                    </a:ext>
                  </a:extLst>
                </a:gridCol>
                <a:gridCol w="1296717">
                  <a:extLst>
                    <a:ext uri="{9D8B030D-6E8A-4147-A177-3AD203B41FA5}">
                      <a16:colId xmlns:a16="http://schemas.microsoft.com/office/drawing/2014/main" val="2421811716"/>
                    </a:ext>
                  </a:extLst>
                </a:gridCol>
                <a:gridCol w="1296717">
                  <a:extLst>
                    <a:ext uri="{9D8B030D-6E8A-4147-A177-3AD203B41FA5}">
                      <a16:colId xmlns:a16="http://schemas.microsoft.com/office/drawing/2014/main" val="18994052"/>
                    </a:ext>
                  </a:extLst>
                </a:gridCol>
              </a:tblGrid>
              <a:tr h="686647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Činidlo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Teplota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Výtěžek esteru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Oxidační stabilita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8865462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>
                          <a:latin typeface="+mn-lt"/>
                        </a:rPr>
                        <a:t>NaOH</a:t>
                      </a:r>
                      <a:r>
                        <a:rPr lang="cs-CZ" dirty="0" smtClean="0">
                          <a:latin typeface="+mn-lt"/>
                        </a:rPr>
                        <a:t> 0,1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35 °C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89 %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23 hod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20796547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KOH 0,1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35 °C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91 %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24 hod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05723692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KOH 0,4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50 °C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96 %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22 hod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42211744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CH</a:t>
                      </a:r>
                      <a:r>
                        <a:rPr lang="cs-CZ" baseline="-25000" dirty="0" smtClean="0">
                          <a:latin typeface="+mn-lt"/>
                        </a:rPr>
                        <a:t>3</a:t>
                      </a:r>
                      <a:r>
                        <a:rPr lang="cs-CZ" dirty="0" smtClean="0">
                          <a:latin typeface="+mn-lt"/>
                        </a:rPr>
                        <a:t>O</a:t>
                      </a:r>
                      <a:r>
                        <a:rPr lang="cs-CZ" baseline="30000" dirty="0" smtClean="0">
                          <a:latin typeface="+mn-lt"/>
                        </a:rPr>
                        <a:t>−</a:t>
                      </a:r>
                      <a:r>
                        <a:rPr lang="cs-CZ" dirty="0" smtClean="0">
                          <a:latin typeface="+mn-lt"/>
                        </a:rPr>
                        <a:t>K</a:t>
                      </a:r>
                      <a:r>
                        <a:rPr lang="cs-CZ" baseline="30000" dirty="0" smtClean="0">
                          <a:latin typeface="+mn-lt"/>
                        </a:rPr>
                        <a:t>+</a:t>
                      </a:r>
                      <a:r>
                        <a:rPr lang="cs-CZ" baseline="0" dirty="0" smtClean="0">
                          <a:latin typeface="+mn-lt"/>
                        </a:rPr>
                        <a:t> 0,1</a:t>
                      </a:r>
                      <a:endParaRPr lang="cs-CZ" baseline="30000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50 °C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93 %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20 hod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3168792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44940" y="3654887"/>
            <a:ext cx="4029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Hroznová jadérka,</a:t>
            </a:r>
            <a:r>
              <a:rPr lang="cs-CZ" sz="2000" i="1" dirty="0" smtClean="0"/>
              <a:t> in-</a:t>
            </a:r>
            <a:r>
              <a:rPr lang="cs-CZ" sz="2000" i="1" dirty="0" err="1" smtClean="0"/>
              <a:t>situ</a:t>
            </a:r>
            <a:r>
              <a:rPr lang="cs-CZ" sz="2000" i="1" dirty="0" smtClean="0"/>
              <a:t> </a:t>
            </a:r>
            <a:r>
              <a:rPr lang="cs-CZ" sz="2000" dirty="0" smtClean="0"/>
              <a:t>esterifikace</a:t>
            </a: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244940" y="64091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FERNÁNDEZ</a:t>
            </a:r>
            <a:r>
              <a:rPr lang="cs-CZ" dirty="0"/>
              <a:t>, C. M. a kol. </a:t>
            </a:r>
            <a:r>
              <a:rPr lang="cs-CZ" i="1" dirty="0" err="1" smtClean="0"/>
              <a:t>Bioresource</a:t>
            </a:r>
            <a:r>
              <a:rPr lang="cs-CZ" i="1" dirty="0" smtClean="0"/>
              <a:t> </a:t>
            </a:r>
            <a:r>
              <a:rPr lang="cs-CZ" i="1" dirty="0"/>
              <a:t>Technology</a:t>
            </a:r>
            <a:r>
              <a:rPr lang="cs-CZ" dirty="0"/>
              <a:t>. </a:t>
            </a:r>
            <a:r>
              <a:rPr lang="cs-CZ" b="1" dirty="0" smtClean="0"/>
              <a:t>2010.</a:t>
            </a:r>
            <a:endParaRPr lang="cs-CZ" b="1" dirty="0"/>
          </a:p>
        </p:txBody>
      </p:sp>
      <p:sp>
        <p:nvSpPr>
          <p:cNvPr id="8" name="Obdélník 7"/>
          <p:cNvSpPr/>
          <p:nvPr/>
        </p:nvSpPr>
        <p:spPr>
          <a:xfrm>
            <a:off x="5710735" y="6348325"/>
            <a:ext cx="3320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LIU, Y. a kol. </a:t>
            </a:r>
            <a:r>
              <a:rPr lang="cs-CZ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Fuel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2017.</a:t>
            </a:r>
            <a:endParaRPr lang="cs-CZ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361240"/>
              </p:ext>
            </p:extLst>
          </p:nvPr>
        </p:nvGraphicFramePr>
        <p:xfrm>
          <a:off x="5786654" y="4131190"/>
          <a:ext cx="6209728" cy="219929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995523">
                  <a:extLst>
                    <a:ext uri="{9D8B030D-6E8A-4147-A177-3AD203B41FA5}">
                      <a16:colId xmlns:a16="http://schemas.microsoft.com/office/drawing/2014/main" val="3888613793"/>
                    </a:ext>
                  </a:extLst>
                </a:gridCol>
                <a:gridCol w="1320880">
                  <a:extLst>
                    <a:ext uri="{9D8B030D-6E8A-4147-A177-3AD203B41FA5}">
                      <a16:colId xmlns:a16="http://schemas.microsoft.com/office/drawing/2014/main" val="3697976703"/>
                    </a:ext>
                  </a:extLst>
                </a:gridCol>
                <a:gridCol w="1473958">
                  <a:extLst>
                    <a:ext uri="{9D8B030D-6E8A-4147-A177-3AD203B41FA5}">
                      <a16:colId xmlns:a16="http://schemas.microsoft.com/office/drawing/2014/main" val="2421811716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18994052"/>
                    </a:ext>
                  </a:extLst>
                </a:gridCol>
              </a:tblGrid>
              <a:tr h="343907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Reakční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čas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7 hod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12 hod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+mn-lt"/>
                        </a:rPr>
                        <a:t>17 hod</a:t>
                      </a:r>
                      <a:endParaRPr lang="cs-CZ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8865462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MAG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2,1 %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0,06 %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0,05 %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20796547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TAG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34,7 %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0,08 %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0,03 %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05723692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Oxidační stabilita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–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6,6 hod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+mn-lt"/>
                        </a:rPr>
                        <a:t>33 hod</a:t>
                      </a:r>
                      <a:endParaRPr lang="cs-CZ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42211744"/>
                  </a:ext>
                </a:extLst>
              </a:tr>
              <a:tr h="39781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Číslo kyselosti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+mn-lt"/>
                        </a:rPr>
                        <a:t>mg KOH∙g</a:t>
                      </a:r>
                      <a:r>
                        <a:rPr lang="cs-CZ" baseline="30000" dirty="0" smtClean="0">
                          <a:latin typeface="+mn-lt"/>
                        </a:rPr>
                        <a:t>−1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+mn-lt"/>
                        </a:rPr>
                        <a:t>1,9</a:t>
                      </a:r>
                      <a:endParaRPr lang="cs-CZ" baseline="3000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+mn-lt"/>
                        </a:rPr>
                        <a:t>0,8</a:t>
                      </a:r>
                      <a:endParaRPr lang="cs-CZ" baseline="3000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+mn-lt"/>
                        </a:rPr>
                        <a:t>0,79</a:t>
                      </a:r>
                      <a:endParaRPr lang="cs-CZ" baseline="3000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3168792"/>
                  </a:ext>
                </a:extLst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5786654" y="3652454"/>
            <a:ext cx="373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Kávová sedlina,</a:t>
            </a:r>
            <a:r>
              <a:rPr lang="cs-CZ" sz="2000" i="1" dirty="0" smtClean="0"/>
              <a:t> in-</a:t>
            </a:r>
            <a:r>
              <a:rPr lang="cs-CZ" sz="2000" i="1" dirty="0" err="1" smtClean="0"/>
              <a:t>situ</a:t>
            </a:r>
            <a:r>
              <a:rPr lang="cs-CZ" sz="2000" i="1" dirty="0" smtClean="0"/>
              <a:t> </a:t>
            </a:r>
            <a:r>
              <a:rPr lang="cs-CZ" sz="2000" dirty="0" smtClean="0"/>
              <a:t>esterifikace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114745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1053</Words>
  <Application>Microsoft Office PowerPoint</Application>
  <PresentationFormat>Širokoúhlá obrazovka</PresentationFormat>
  <Paragraphs>377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Motiv Office</vt:lpstr>
      <vt:lpstr>Odpady ze zpracování vína a kávy jako zdroj olejů p Referát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Odpady ze zpracování vína a kávy jako zdroj olejů</dc:title>
  <dc:creator>Ondřej Rudolf</dc:creator>
  <cp:lastModifiedBy>Ondřej Rudolf</cp:lastModifiedBy>
  <cp:revision>49</cp:revision>
  <dcterms:created xsi:type="dcterms:W3CDTF">2024-10-03T06:34:03Z</dcterms:created>
  <dcterms:modified xsi:type="dcterms:W3CDTF">2024-11-12T14:44:34Z</dcterms:modified>
</cp:coreProperties>
</file>