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dan Lukas" userId="ccef877e-23c3-4122-bc07-f65a2ec94f39" providerId="ADAL" clId="{E1D98543-086B-494E-8A28-F87A990811F9}"/>
    <pc:docChg chg="undo custSel addSld delSld modSld addMainMaster delMainMaster modMainMaster">
      <pc:chgData name="Cadan Lukas" userId="ccef877e-23c3-4122-bc07-f65a2ec94f39" providerId="ADAL" clId="{E1D98543-086B-494E-8A28-F87A990811F9}" dt="2024-09-18T08:46:10.758" v="80" actId="47"/>
      <pc:docMkLst>
        <pc:docMk/>
      </pc:docMkLst>
      <pc:sldChg chg="modSp mod">
        <pc:chgData name="Cadan Lukas" userId="ccef877e-23c3-4122-bc07-f65a2ec94f39" providerId="ADAL" clId="{E1D98543-086B-494E-8A28-F87A990811F9}" dt="2024-09-18T08:39:54.461" v="47" actId="6549"/>
        <pc:sldMkLst>
          <pc:docMk/>
          <pc:sldMk cId="2423223283" sldId="257"/>
        </pc:sldMkLst>
        <pc:spChg chg="mod">
          <ac:chgData name="Cadan Lukas" userId="ccef877e-23c3-4122-bc07-f65a2ec94f39" providerId="ADAL" clId="{E1D98543-086B-494E-8A28-F87A990811F9}" dt="2024-09-18T08:39:44.621" v="13" actId="20577"/>
          <ac:spMkLst>
            <pc:docMk/>
            <pc:sldMk cId="2423223283" sldId="257"/>
            <ac:spMk id="2" creationId="{42449BE2-CCB6-20EE-697A-32E975BB6A09}"/>
          </ac:spMkLst>
        </pc:spChg>
        <pc:spChg chg="mod">
          <ac:chgData name="Cadan Lukas" userId="ccef877e-23c3-4122-bc07-f65a2ec94f39" providerId="ADAL" clId="{E1D98543-086B-494E-8A28-F87A990811F9}" dt="2024-09-18T08:39:54.461" v="47" actId="6549"/>
          <ac:spMkLst>
            <pc:docMk/>
            <pc:sldMk cId="2423223283" sldId="257"/>
            <ac:spMk id="3" creationId="{FCCB1F8B-1F6D-FE13-C11F-987F75BAF6C5}"/>
          </ac:spMkLst>
        </pc:spChg>
      </pc:sldChg>
      <pc:sldChg chg="addSp delSp modSp new del mod modClrScheme chgLayout">
        <pc:chgData name="Cadan Lukas" userId="ccef877e-23c3-4122-bc07-f65a2ec94f39" providerId="ADAL" clId="{E1D98543-086B-494E-8A28-F87A990811F9}" dt="2024-09-18T08:46:10.758" v="80" actId="47"/>
        <pc:sldMkLst>
          <pc:docMk/>
          <pc:sldMk cId="1235251223" sldId="259"/>
        </pc:sldMkLst>
        <pc:spChg chg="del mod ord">
          <ac:chgData name="Cadan Lukas" userId="ccef877e-23c3-4122-bc07-f65a2ec94f39" providerId="ADAL" clId="{E1D98543-086B-494E-8A28-F87A990811F9}" dt="2024-09-18T08:46:00.189" v="79" actId="700"/>
          <ac:spMkLst>
            <pc:docMk/>
            <pc:sldMk cId="1235251223" sldId="259"/>
            <ac:spMk id="2" creationId="{C9F484FE-307E-E272-728D-EBE1118BF431}"/>
          </ac:spMkLst>
        </pc:spChg>
        <pc:spChg chg="del">
          <ac:chgData name="Cadan Lukas" userId="ccef877e-23c3-4122-bc07-f65a2ec94f39" providerId="ADAL" clId="{E1D98543-086B-494E-8A28-F87A990811F9}" dt="2024-09-18T08:46:00.189" v="79" actId="700"/>
          <ac:spMkLst>
            <pc:docMk/>
            <pc:sldMk cId="1235251223" sldId="259"/>
            <ac:spMk id="3" creationId="{9F185E21-436C-96E2-5E03-E37F355CA17A}"/>
          </ac:spMkLst>
        </pc:spChg>
        <pc:spChg chg="add mod ord">
          <ac:chgData name="Cadan Lukas" userId="ccef877e-23c3-4122-bc07-f65a2ec94f39" providerId="ADAL" clId="{E1D98543-086B-494E-8A28-F87A990811F9}" dt="2024-09-18T08:46:00.189" v="79" actId="700"/>
          <ac:spMkLst>
            <pc:docMk/>
            <pc:sldMk cId="1235251223" sldId="259"/>
            <ac:spMk id="4" creationId="{B77357EE-FED6-FD0D-4B19-2C7BF095B8F5}"/>
          </ac:spMkLst>
        </pc:spChg>
      </pc:sldChg>
      <pc:sldChg chg="new del">
        <pc:chgData name="Cadan Lukas" userId="ccef877e-23c3-4122-bc07-f65a2ec94f39" providerId="ADAL" clId="{E1D98543-086B-494E-8A28-F87A990811F9}" dt="2024-09-18T08:38:13.055" v="1" actId="47"/>
        <pc:sldMkLst>
          <pc:docMk/>
          <pc:sldMk cId="2573978886" sldId="259"/>
        </pc:sldMkLst>
      </pc:sldChg>
      <pc:sldMasterChg chg="modSp mod setBg modSldLayout">
        <pc:chgData name="Cadan Lukas" userId="ccef877e-23c3-4122-bc07-f65a2ec94f39" providerId="ADAL" clId="{E1D98543-086B-494E-8A28-F87A990811F9}" dt="2024-09-18T08:45:14.313" v="77" actId="14100"/>
        <pc:sldMasterMkLst>
          <pc:docMk/>
          <pc:sldMasterMk cId="3038405459" sldId="2147483648"/>
        </pc:sldMasterMkLst>
        <pc:spChg chg="mod">
          <ac:chgData name="Cadan Lukas" userId="ccef877e-23c3-4122-bc07-f65a2ec94f39" providerId="ADAL" clId="{E1D98543-086B-494E-8A28-F87A990811F9}" dt="2024-09-18T08:42:50.055" v="54" actId="1076"/>
          <ac:spMkLst>
            <pc:docMk/>
            <pc:sldMasterMk cId="3038405459" sldId="2147483648"/>
            <ac:spMk id="2" creationId="{4802C4EE-AF2D-6E10-5D7D-228196C0086B}"/>
          </ac:spMkLst>
        </pc:spChg>
        <pc:spChg chg="mod">
          <ac:chgData name="Cadan Lukas" userId="ccef877e-23c3-4122-bc07-f65a2ec94f39" providerId="ADAL" clId="{E1D98543-086B-494E-8A28-F87A990811F9}" dt="2024-09-18T08:42:46.399" v="53" actId="14100"/>
          <ac:spMkLst>
            <pc:docMk/>
            <pc:sldMasterMk cId="3038405459" sldId="2147483648"/>
            <ac:spMk id="3" creationId="{7614B6AD-738A-DAF5-1975-ACEF374C25A0}"/>
          </ac:spMkLst>
        </pc:spChg>
        <pc:sldLayoutChg chg="modSp mod">
          <pc:chgData name="Cadan Lukas" userId="ccef877e-23c3-4122-bc07-f65a2ec94f39" providerId="ADAL" clId="{E1D98543-086B-494E-8A28-F87A990811F9}" dt="2024-09-18T08:44:29.515" v="71" actId="14100"/>
          <pc:sldLayoutMkLst>
            <pc:docMk/>
            <pc:sldMasterMk cId="3038405459" sldId="2147483648"/>
            <pc:sldLayoutMk cId="2887098927" sldId="2147483653"/>
          </pc:sldLayoutMkLst>
          <pc:spChg chg="mod">
            <ac:chgData name="Cadan Lukas" userId="ccef877e-23c3-4122-bc07-f65a2ec94f39" providerId="ADAL" clId="{E1D98543-086B-494E-8A28-F87A990811F9}" dt="2024-09-18T08:43:40.173" v="61" actId="1076"/>
            <ac:spMkLst>
              <pc:docMk/>
              <pc:sldMasterMk cId="3038405459" sldId="2147483648"/>
              <pc:sldLayoutMk cId="2887098927" sldId="2147483653"/>
              <ac:spMk id="2" creationId="{D549CD69-586B-601F-B282-0752942525A3}"/>
            </ac:spMkLst>
          </pc:spChg>
          <pc:spChg chg="mod">
            <ac:chgData name="Cadan Lukas" userId="ccef877e-23c3-4122-bc07-f65a2ec94f39" providerId="ADAL" clId="{E1D98543-086B-494E-8A28-F87A990811F9}" dt="2024-09-18T08:44:29.515" v="71" actId="14100"/>
            <ac:spMkLst>
              <pc:docMk/>
              <pc:sldMasterMk cId="3038405459" sldId="2147483648"/>
              <pc:sldLayoutMk cId="2887098927" sldId="2147483653"/>
              <ac:spMk id="3" creationId="{17398DE8-3628-0E66-D42F-134E28A07CE7}"/>
            </ac:spMkLst>
          </pc:spChg>
          <pc:spChg chg="mod">
            <ac:chgData name="Cadan Lukas" userId="ccef877e-23c3-4122-bc07-f65a2ec94f39" providerId="ADAL" clId="{E1D98543-086B-494E-8A28-F87A990811F9}" dt="2024-09-18T08:43:45.680" v="63" actId="14100"/>
            <ac:spMkLst>
              <pc:docMk/>
              <pc:sldMasterMk cId="3038405459" sldId="2147483648"/>
              <pc:sldLayoutMk cId="2887098927" sldId="2147483653"/>
              <ac:spMk id="4" creationId="{D9B6CB67-F10C-E43F-364B-2EBD89D36016}"/>
            </ac:spMkLst>
          </pc:spChg>
          <pc:spChg chg="mod">
            <ac:chgData name="Cadan Lukas" userId="ccef877e-23c3-4122-bc07-f65a2ec94f39" providerId="ADAL" clId="{E1D98543-086B-494E-8A28-F87A990811F9}" dt="2024-09-18T08:44:25.248" v="70" actId="14100"/>
            <ac:spMkLst>
              <pc:docMk/>
              <pc:sldMasterMk cId="3038405459" sldId="2147483648"/>
              <pc:sldLayoutMk cId="2887098927" sldId="2147483653"/>
              <ac:spMk id="5" creationId="{EBE1C1FF-F371-A7ED-1492-1399C20D16F5}"/>
            </ac:spMkLst>
          </pc:spChg>
          <pc:spChg chg="mod">
            <ac:chgData name="Cadan Lukas" userId="ccef877e-23c3-4122-bc07-f65a2ec94f39" providerId="ADAL" clId="{E1D98543-086B-494E-8A28-F87A990811F9}" dt="2024-09-18T08:44:16.241" v="68" actId="14100"/>
            <ac:spMkLst>
              <pc:docMk/>
              <pc:sldMasterMk cId="3038405459" sldId="2147483648"/>
              <pc:sldLayoutMk cId="2887098927" sldId="2147483653"/>
              <ac:spMk id="6" creationId="{54A8AC91-F111-3C82-3DB6-55498E401554}"/>
            </ac:spMkLst>
          </pc:spChg>
        </pc:sldLayoutChg>
        <pc:sldLayoutChg chg="modSp mod">
          <pc:chgData name="Cadan Lukas" userId="ccef877e-23c3-4122-bc07-f65a2ec94f39" providerId="ADAL" clId="{E1D98543-086B-494E-8A28-F87A990811F9}" dt="2024-09-18T08:44:55.381" v="75" actId="14100"/>
          <pc:sldLayoutMkLst>
            <pc:docMk/>
            <pc:sldMasterMk cId="3038405459" sldId="2147483648"/>
            <pc:sldLayoutMk cId="2292438313" sldId="2147483656"/>
          </pc:sldLayoutMkLst>
          <pc:spChg chg="mod">
            <ac:chgData name="Cadan Lukas" userId="ccef877e-23c3-4122-bc07-f65a2ec94f39" providerId="ADAL" clId="{E1D98543-086B-494E-8A28-F87A990811F9}" dt="2024-09-18T08:44:54.987" v="74" actId="1076"/>
            <ac:spMkLst>
              <pc:docMk/>
              <pc:sldMasterMk cId="3038405459" sldId="2147483648"/>
              <pc:sldLayoutMk cId="2292438313" sldId="2147483656"/>
              <ac:spMk id="2" creationId="{5CCCF9CC-ED33-DEFA-97FF-92863EB859F3}"/>
            </ac:spMkLst>
          </pc:spChg>
          <pc:spChg chg="mod">
            <ac:chgData name="Cadan Lukas" userId="ccef877e-23c3-4122-bc07-f65a2ec94f39" providerId="ADAL" clId="{E1D98543-086B-494E-8A28-F87A990811F9}" dt="2024-09-18T08:44:55.381" v="75" actId="14100"/>
            <ac:spMkLst>
              <pc:docMk/>
              <pc:sldMasterMk cId="3038405459" sldId="2147483648"/>
              <pc:sldLayoutMk cId="2292438313" sldId="2147483656"/>
              <ac:spMk id="4" creationId="{0FAF108E-D260-EB84-2A03-FC65097C610B}"/>
            </ac:spMkLst>
          </pc:spChg>
        </pc:sldLayoutChg>
        <pc:sldLayoutChg chg="modSp mod">
          <pc:chgData name="Cadan Lukas" userId="ccef877e-23c3-4122-bc07-f65a2ec94f39" providerId="ADAL" clId="{E1D98543-086B-494E-8A28-F87A990811F9}" dt="2024-09-18T08:45:14.313" v="77" actId="14100"/>
          <pc:sldLayoutMkLst>
            <pc:docMk/>
            <pc:sldMasterMk cId="3038405459" sldId="2147483648"/>
            <pc:sldLayoutMk cId="186201752" sldId="2147483659"/>
          </pc:sldLayoutMkLst>
          <pc:spChg chg="mod">
            <ac:chgData name="Cadan Lukas" userId="ccef877e-23c3-4122-bc07-f65a2ec94f39" providerId="ADAL" clId="{E1D98543-086B-494E-8A28-F87A990811F9}" dt="2024-09-18T08:45:11.180" v="76" actId="14100"/>
            <ac:spMkLst>
              <pc:docMk/>
              <pc:sldMasterMk cId="3038405459" sldId="2147483648"/>
              <pc:sldLayoutMk cId="186201752" sldId="2147483659"/>
              <ac:spMk id="2" creationId="{DCF1FF33-FBA5-81CB-F969-02A19FC23B10}"/>
            </ac:spMkLst>
          </pc:spChg>
          <pc:spChg chg="mod">
            <ac:chgData name="Cadan Lukas" userId="ccef877e-23c3-4122-bc07-f65a2ec94f39" providerId="ADAL" clId="{E1D98543-086B-494E-8A28-F87A990811F9}" dt="2024-09-18T08:45:14.313" v="77" actId="14100"/>
            <ac:spMkLst>
              <pc:docMk/>
              <pc:sldMasterMk cId="3038405459" sldId="2147483648"/>
              <pc:sldLayoutMk cId="186201752" sldId="2147483659"/>
              <ac:spMk id="3" creationId="{88FD5077-DF1B-747A-4F17-C6E2460B3366}"/>
            </ac:spMkLst>
          </pc:spChg>
        </pc:sldLayoutChg>
      </pc:sldMasterChg>
      <pc:sldMasterChg chg="new del mod addSldLayout">
        <pc:chgData name="Cadan Lukas" userId="ccef877e-23c3-4122-bc07-f65a2ec94f39" providerId="ADAL" clId="{E1D98543-086B-494E-8A28-F87A990811F9}" dt="2024-09-18T08:41:42.145" v="49" actId="2696"/>
        <pc:sldMasterMkLst>
          <pc:docMk/>
          <pc:sldMasterMk cId="4027958181" sldId="2147483660"/>
        </pc:sldMasterMkLst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1460843501" sldId="2147483661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2560829477" sldId="2147483662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1253189139" sldId="2147483663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657328846" sldId="2147483664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3917957587" sldId="2147483665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2757465405" sldId="2147483666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1198153435" sldId="2147483667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3229081356" sldId="2147483668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2202929973" sldId="2147483669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206020775" sldId="2147483670"/>
          </pc:sldLayoutMkLst>
        </pc:sldLayoutChg>
        <pc:sldLayoutChg chg="new replId">
          <pc:chgData name="Cadan Lukas" userId="ccef877e-23c3-4122-bc07-f65a2ec94f39" providerId="ADAL" clId="{E1D98543-086B-494E-8A28-F87A990811F9}" dt="2024-09-18T08:41:34.781" v="48" actId="6938"/>
          <pc:sldLayoutMkLst>
            <pc:docMk/>
            <pc:sldMasterMk cId="4027958181" sldId="2147483660"/>
            <pc:sldLayoutMk cId="1667788614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78D49-76A4-4A4A-AD18-B4501F47B776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B4198-F943-467E-9CC7-00D770890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8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77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Bioplynová digesce je proces, při kterém organické materiály (např. biologické odpady) rozkládají mikroorganismy v anaerobním prostředí, čímž se produkuje bioplyn (směs metanu a oxidu uhličitého) a digestát (organický zbytek). Tento proces lze využít k zpracování různých vedlejších potravinářských a zemědělských produktů, ale ne všechny materiály jsou pro tento účel vhodné.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dirty="0"/>
              <a:t>Proces anaerobní digesce probíhá v několika hlavních fázích:</a:t>
            </a:r>
          </a:p>
          <a:p>
            <a:r>
              <a:rPr lang="cs-CZ" b="1" dirty="0"/>
              <a:t>Hydrolýza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Makromolekuly jako sacharidy, proteiny a tuky jsou rozloženy na jednodušší molekuly (cukry, aminokyseliny, mastné kyseliny). Toto je první a klíčová fáze, kde se složité organické látky stávají dostupnými pro další mikrobiální zpracování.</a:t>
            </a:r>
          </a:p>
          <a:p>
            <a:r>
              <a:rPr lang="cs-CZ" b="1" dirty="0"/>
              <a:t>Acidogeneze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Jednodušší sloučeniny vzniklé při hydrolýze jsou dále rozloženy na těkavé mastné kyseliny (např. kyselinu octovou, propionovou), alkoholy, vodík a oxid uhličitý. Tato fáze zahrnuje produkci kyselin a je často spojena s tvorbou </a:t>
            </a:r>
            <a:r>
              <a:rPr lang="cs-CZ" dirty="0" err="1"/>
              <a:t>mezoproduktů</a:t>
            </a:r>
            <a:r>
              <a:rPr lang="cs-CZ" dirty="0"/>
              <a:t>, které jsou potřebné pro další fázi.</a:t>
            </a:r>
          </a:p>
          <a:p>
            <a:r>
              <a:rPr lang="cs-CZ" b="1" dirty="0"/>
              <a:t>Acetogeneze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Těkavé mastné kyseliny a alkoholy jsou převedeny na acetát, oxid uhličitý a vodík. Acetát je klíčovou sloučeninou, kterou využívají </a:t>
            </a:r>
            <a:r>
              <a:rPr lang="cs-CZ" dirty="0" err="1"/>
              <a:t>metanogenní</a:t>
            </a:r>
            <a:r>
              <a:rPr lang="cs-CZ" dirty="0"/>
              <a:t> mikroorganismy v poslední fázi.</a:t>
            </a:r>
          </a:p>
          <a:p>
            <a:r>
              <a:rPr lang="cs-CZ" b="1" dirty="0"/>
              <a:t>Metanogeneze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Metanogenní mikroorganismy přeměňují acetát, vodík a oxid uhličitý na metan a oxid uhličitý. Tato fáze je rozhodující pro produkci bioplynu, protože metan představuje hlavní energeticky hodnotnou složku bioplynu.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70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Organické odpady z potravinářského průmyslu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Zbytky ovoce a zeleniny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Tyto materiály mají vysoký obsah snadno rozložitelné organické hmoty a jsou bohaté na cukry a vlákninu, které jsou vhodné pro mikrobiální fermentaci. Studie ukazují, že takové materiály zvyšují produkci bioplynu a zlepšují ekonomiku procesu [1].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Zbytky z pekařství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Produkty jako starý chléb obsahují vysoké množství škrobu, který je snadno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fermentovatelný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efektivně přeměňuje na bioplyn [2].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Syrovátka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Tento vedlejší produkt mlékárenského průmyslu je bohatý na organické sloučeniny, jako jsou laktóza a bílkoviny, které jsou dobrým substrátem pro anaerobní digesci [3].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Zemědělské odpady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Hnojiva a kejda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Obsahují vysoké množství organických látek a živin, které podporují mikrobiální aktivitu a efektivitu procesu. Výzkum ukazuje, že kejda má vysoký potenciál pro bioplynovou produkci [4].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Sláma a seno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 když obsahují lignocelulózové materiály, mohou být efektivně zpracovány při použití předúpravy, jako je mechanické drcení nebo chemická úprava [5].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Zbytky z pěstování plodin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Například zbytky kukuřice a řepy mají vysoký obsah celulózy a hemicelulózy, které jsou vhodné pro bioplynovou digesci po úpravě [6].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Rostlinné zbytky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Větve a listí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Mohou být využity po příslušné mechanické a chemické úpravě, aby se zvýšila jejich biologická dostupnost [7].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Zbytky z průmyslu zpracování zeleniny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Například mrkev a brambory obsahují snadno rozložitelné sacharidy, které jsou dobře zpracovatelné [8].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Toxické a nebezpečné materiály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Chemikálie a pesticidy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Tyto látky mohou inhibovat mikrobiální aktivitu a vést k kontaminaci bioplynu a digestátu. Studie ukazují, že přítomnost pesticidů může výrazně snižovat efektivitu bioplynové digesce [9].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Kontaminované materiály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Obsahují nebezpečné látky, které mohou mít toxické účinky na mikroorganismy [10].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Nekontaminované zemědělské odpady a produkty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Vysoký obsah vlákniny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Některé typy slámy mohou být příliš vláknité a obtížně rozložitelné bez předúpravy [11].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Potravinářské odpady s vysokým obsahem soli, cukru nebo tuku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Sůl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Může narušit osmózu a mikrobiální rovnováhu [12].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Cukr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Může způsobit nadměrnou fermentaci a produkci kyselin, což narušuje stabilitu procesu [13].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Mohou vést k tvorbě mastných kyselin, které negativně ovlivňují kvalitu bioplynu [14].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Plasty a syntetické materiály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Plastové obaly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Tyto materiály nejsou biologicky rozložitelné a mohou kontaminovat produkt bioplynové digesce [15].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17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58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B4A87-C7A1-F4E3-4CB4-A7D0DBD0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4338FE-BEF0-D5F1-64BE-DB1D6816D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F05BD3-E25F-F0F0-FDD1-364D76917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BBB031-1DF4-62C6-30F6-C8BBCBD6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EA119-AE83-4574-AFB9-1A4C6E78BB09}" type="datetime1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E0B42B-5FF2-054D-F3CC-B4DBB967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4D367D-A151-F856-8EE7-2D0AFA58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795ED27-759A-456C-DCB5-78CCC65CF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E945DA26-B9DD-6B05-7400-9FA73AC2B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8597B-9A58-F89F-44F6-85CBC61B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E80882-B0AC-4D2C-1D6D-A32649A0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A8F1E0-23E9-84D0-9AF4-40671000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36F1-C9D0-483E-B45A-0D8C1A0C5548}" type="datetime1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27ECE2-FE98-233F-9253-C2B85D61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9D0DE0-2532-0CD8-45DE-9FD19798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CB2B47B-1F7B-897A-CEAF-12B40616B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BF9089D-FDB7-6E94-C137-A56C9043A5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1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CF1FF33-FBA5-81CB-F969-02A19FC23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52499"/>
            <a:ext cx="2628900" cy="52244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FD5077-DF1B-747A-4F17-C6E2460B3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52499"/>
            <a:ext cx="7734300" cy="522446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F8D0CD-9A67-5986-27E5-0AEFE67C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D0DF-C37D-4E3E-B8A9-997B36C515E1}" type="datetime1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8F33C3-F17A-C0F0-BCD9-561F5E65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7581DB-371F-FDFB-2667-3D0129B7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B069D20-F818-C173-BC43-93E83EBCB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BAE0971-77B0-20F8-085B-6E24ED093F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E10B6-05E2-FCD7-E8E9-E70E6684B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19DA6-FD93-8620-B9DA-074314EF8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E7A302-F3DF-2AC9-E3B3-F16417BB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AE07-66D0-4CF8-B9C3-967544AC4511}" type="datetime1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D96866-0C7B-69D4-F489-37406367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462921-E800-B08E-1DFC-59CAB0BE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828AFB9-1A79-66E1-4AD1-481E83D62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9F5EF62-8D96-C04B-D0A5-32953F9B3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D7FF1-EFFC-FD05-45A4-0E14B3B1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30ED40-4168-AE17-6958-25C8529B6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E2392B-AB9D-49B5-62AB-8DCE4DE3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13A1A-AF22-497A-A07F-574ACBA7C969}" type="datetime1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0D3E1-C133-D6F2-4150-5EC8594D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203DE6-3798-C0D5-15D0-277E1982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AC4E0A9-98A1-A6A0-D7C6-20E91E5A2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5FB3253-CBA3-FA71-167F-271D0EE5A2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5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474CA-70AD-97A6-28DE-8B9BA6BE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93E076-10E2-3064-243E-FD450DFC5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9BFCD9-54F2-25E2-C4B2-4C6E88FD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EE8C-731D-4444-A275-7DC2D784EB93}" type="datetime1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19D886-01BE-A872-011B-D8C136FA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E69210-E5C9-91DB-EC5F-F4ECE180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E452852-9A33-6DEE-8391-0AE923DCA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113DD2B-0D4E-4564-BA30-B9061BC16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0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D3F8-E1AB-0BBD-E9D7-7F5F796C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691418-D329-2E03-192B-864F117AF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264976-A5F5-52D6-50B3-9367CF57E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69CD64-027C-F37B-4DB5-C1349158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0A45-6566-4610-81FE-AB011481ECF8}" type="datetime1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515B82-52C1-EA76-001C-7A007384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95205B-C18A-BE8A-5D6F-F2DDA772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5051CC74-4C32-6913-A598-795BB8234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7BAD3993-3884-D193-25F4-ACCF41A89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9CD69-586B-601F-B282-07529425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979881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398DE8-3628-0E66-D42F-134E28A07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333626"/>
            <a:ext cx="5157787" cy="9568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B6CB67-F10C-E43F-364B-2EBD89D36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90491"/>
            <a:ext cx="5157787" cy="289917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E1C1FF-F371-A7ED-1492-1399C20D1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33625"/>
            <a:ext cx="5183188" cy="9568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A8AC91-F111-3C82-3DB6-55498E401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90491"/>
            <a:ext cx="5183188" cy="28991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D51D932-B683-8D3E-EEFA-5230FC8A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8C8A-9AD4-4D79-AD01-CEBB03A049A9}" type="datetime1">
              <a:rPr lang="cs-CZ" smtClean="0"/>
              <a:t>12.11.2024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2A5353-C0F1-E9B7-2637-BEAA4E7B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7527455-4572-64CE-51FC-24EE76EF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CE963863-EF7B-382E-0C99-79B8A25C4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C7B8AF2-CE55-48F7-2DC7-BB61C8F59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831EB-551F-33BE-4CA3-C884BE90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3CA85E-79CB-0D71-BDCA-2E8D9404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E27D-4FA6-4627-8450-625023527773}" type="datetime1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F3D3E24-9708-B749-64EC-DF0D3D89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0B8255-B680-FADF-F26C-948F181E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07204D6-F5B7-B689-B32A-B4DD7E7F5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080F2233-797B-FFC1-7608-F08AD55F7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02E7057-EABE-B910-9F4C-3F1D886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F366-651A-441D-8639-94595D8AB18C}" type="datetime1">
              <a:rPr lang="cs-CZ" smtClean="0"/>
              <a:t>12.11.2024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6B7123-E15D-A342-269D-7E404304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CC5260E-234C-9E5B-9049-7C8C5277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FD22EAB-D193-F4FD-FBEE-F34D03C75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C18D2C6-C479-4695-34D7-B886158C82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8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CF9CC-ED33-DEFA-97FF-92863EB8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3F90B8-0A87-74B5-9516-BDA7684B2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AF108E-D260-EB84-2A03-FC65097C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AEE1A6-3C33-5D0E-2BE9-A2AA6D6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89DB-5757-4C15-8EB6-4AA7687229A3}" type="datetime1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C4498D-99D9-E5DF-8FC6-C8E032E5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7E2635-18EC-B190-EA90-BCE406ED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A6CF3ED-8E65-FDD7-DD19-AB0E9F14A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42" y="-143830"/>
            <a:ext cx="3319120" cy="121336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B8E2FD4C-98A0-B199-5C7A-0211AAD612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42" y="279445"/>
            <a:ext cx="929079" cy="3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3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02C4EE-AF2D-6E10-5D7D-228196C0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14B6AD-738A-DAF5-1975-ACEF374C2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4575"/>
            <a:ext cx="10515600" cy="386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D08E1C-8310-D206-2B91-BE6243EEB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AB15AD-5D71-4FDD-8F2E-2FFA455EFD1C}" type="datetime1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27F58C-8C3A-3852-F898-E06949517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26063A-379F-BEA2-85DE-968BC60D0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A014A6-875D-46A5-9698-C0E168E17D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4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0453583-31E8-4DCD-8EE3-EF9ED660D25A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11/04/2019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A4C93B-AA1D-49B4-BEA7-DC8E10A0BED1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Název prezentace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C8B035-F1AD-4A2F-8D4A-281B4CC1403E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B75C68-2590-48D7-8B8A-42B16BF1AD58}" type="slidenum">
              <a:rPr/>
              <a:t>1</a:t>
            </a:fld>
            <a:endParaRPr lang="cs-CZ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28FF6C-3225-4F93-B7CF-1E96751C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solidFill>
            <a:srgbClr val="00A499"/>
          </a:solidFill>
          <a:ln cap="flat">
            <a:noFill/>
          </a:ln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E7187E42-B854-E74E-9191-73BE8A69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05" y="0"/>
            <a:ext cx="8515229" cy="16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5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10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253" t="1039" r="2764" b="4993"/>
          <a:stretch/>
        </p:blipFill>
        <p:spPr>
          <a:xfrm>
            <a:off x="1356098" y="903523"/>
            <a:ext cx="9253728" cy="551405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607090" y="6356350"/>
            <a:ext cx="437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Substráty zpracovávané v bioplynové stanici</a:t>
            </a:r>
            <a:endParaRPr lang="en-GB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177591" y="2634258"/>
            <a:ext cx="269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Výtěžnost bioplynu (m</a:t>
            </a:r>
            <a:r>
              <a:rPr lang="cs-CZ" b="1" baseline="30000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/t)</a:t>
            </a:r>
            <a:endParaRPr lang="en-GB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 rot="16200000">
            <a:off x="9759620" y="2509497"/>
            <a:ext cx="207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Obsah methanu (%)</a:t>
            </a:r>
            <a:endParaRPr lang="en-GB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607090" y="1050927"/>
            <a:ext cx="475488" cy="21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9857232" y="863850"/>
            <a:ext cx="91440" cy="19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  <a:endParaRPr lang="en-GB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729048" y="101627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4</a:t>
            </a:r>
            <a:endParaRPr lang="en-GB" sz="1000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10360742" y="829050"/>
            <a:ext cx="0" cy="35955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1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2C6911-6521-9379-D08E-05120F8AC272}"/>
              </a:ext>
            </a:extLst>
          </p:cNvPr>
          <p:cNvSpPr txBox="1"/>
          <p:nvPr/>
        </p:nvSpPr>
        <p:spPr>
          <a:xfrm>
            <a:off x="6614514" y="3068986"/>
            <a:ext cx="4482517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Petra Wojnarová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sz="1600" dirty="0">
              <a:solidFill>
                <a:schemeClr val="bg1"/>
              </a:solidFill>
            </a:endParaRPr>
          </a:p>
          <a:p>
            <a:pPr algn="ctr"/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+420 597 327 306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+420 739 127 065</a:t>
            </a:r>
          </a:p>
          <a:p>
            <a:pPr algn="ctr"/>
            <a:endParaRPr lang="cs-CZ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petra.wojnarova@vsb.cz</a:t>
            </a:r>
          </a:p>
          <a:p>
            <a:pPr algn="ctr"/>
            <a:endParaRPr lang="cs-CZ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iet.vsb.cz</a:t>
            </a:r>
          </a:p>
          <a:p>
            <a:pPr algn="ctr"/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E7187E42-B854-E74E-9191-73BE8A69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063" y="-18916"/>
            <a:ext cx="3913216" cy="76032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6215443" y="2361100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46C33C-4D62-A55F-72EB-E640C5E42B54}"/>
              </a:ext>
            </a:extLst>
          </p:cNvPr>
          <p:cNvSpPr txBox="1">
            <a:spLocks/>
          </p:cNvSpPr>
          <p:nvPr/>
        </p:nvSpPr>
        <p:spPr>
          <a:xfrm>
            <a:off x="4815361" y="5309481"/>
            <a:ext cx="7577414" cy="534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REFRESH – Research Excellence For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Sustainability and High-tech Industries, reg. č. CZ.10.03.01/00/22_003/0000048 je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spolufinancován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Evropskou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unií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Operačního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programu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Spravedlivá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transformace</a:t>
            </a:r>
            <a:r>
              <a: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10839AD1-486C-9041-A567-3E7340E41D29}"/>
              </a:ext>
            </a:extLst>
          </p:cNvPr>
          <p:cNvSpPr txBox="1">
            <a:spLocks/>
          </p:cNvSpPr>
          <p:nvPr/>
        </p:nvSpPr>
        <p:spPr>
          <a:xfrm>
            <a:off x="1460061" y="6440857"/>
            <a:ext cx="10145949" cy="312738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Týden výzkumu a inovací pro praxi a životní prostředí  2024, Hustopeče u Brna </a:t>
            </a:r>
          </a:p>
        </p:txBody>
      </p:sp>
      <p:sp>
        <p:nvSpPr>
          <p:cNvPr id="10" name="Zástupný symbol pro datum 1"/>
          <p:cNvSpPr txBox="1">
            <a:spLocks/>
          </p:cNvSpPr>
          <p:nvPr/>
        </p:nvSpPr>
        <p:spPr>
          <a:xfrm>
            <a:off x="0" y="644085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12.-14./11/2024</a:t>
            </a:r>
          </a:p>
        </p:txBody>
      </p:sp>
    </p:spTree>
    <p:extLst>
      <p:ext uri="{BB962C8B-B14F-4D97-AF65-F5344CB8AC3E}">
        <p14:creationId xmlns:p14="http://schemas.microsoft.com/office/powerpoint/2010/main" val="231334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060100-3F9D-294E-9E64-0A276098D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67" y="6507523"/>
            <a:ext cx="1481704" cy="261958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12.-14./11/2024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839AD1-486C-9041-A567-3E7340E4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23886" y="6468146"/>
            <a:ext cx="10145949" cy="312738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Týden výzkumu a inovací pro praxi a životní prostředí  2024, Hustopeče u Brna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1E2A1-964A-F34C-B66D-B0320767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2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4153D8A-A188-42DB-8D8C-536D1A733698}"/>
              </a:ext>
            </a:extLst>
          </p:cNvPr>
          <p:cNvSpPr txBox="1"/>
          <p:nvPr/>
        </p:nvSpPr>
        <p:spPr>
          <a:xfrm>
            <a:off x="413272" y="2267552"/>
            <a:ext cx="11095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Jaké vedlejší potravinářské a zemědělské produkty a odpady jsou</a:t>
            </a:r>
          </a:p>
          <a:p>
            <a:pPr algn="ctr"/>
            <a:r>
              <a:rPr lang="cs-CZ" sz="3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nejsou vhodné k bioplynové digesci</a:t>
            </a:r>
            <a:endParaRPr lang="en-GB" sz="30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4049089" y="3703517"/>
            <a:ext cx="6849591" cy="556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Ing. Petra Wojnarová, Ph.D.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6020" y="4759354"/>
            <a:ext cx="116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„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Experimentální výsledky byly získány s využitím velké výzkumné infrastruktury ENREGAT podporované MŠMT, č. projektu LM2023056. Tato práce byla dále podpořena projektem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REFRESH – Research Excellence For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Sustainability and High-tech Industries, reg. č. CZ.10.03.01/00/22_003/0000048 je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spolufinancován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Evropskou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unií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Operačního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programu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Spravedlivá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transformace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482233" y="4487279"/>
            <a:ext cx="6849591" cy="556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Podnadpis 2"/>
          <p:cNvSpPr txBox="1">
            <a:spLocks/>
          </p:cNvSpPr>
          <p:nvPr/>
        </p:nvSpPr>
        <p:spPr>
          <a:xfrm>
            <a:off x="2939119" y="4176150"/>
            <a:ext cx="6043862" cy="556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Ing. Jiří Rusín, Ph.D;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Mgr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Inż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Piotr Jachimowicz</a:t>
            </a:r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CDB915FC-7897-BEB4-0E5D-128F162E31B4}"/>
              </a:ext>
            </a:extLst>
          </p:cNvPr>
          <p:cNvGrpSpPr/>
          <p:nvPr/>
        </p:nvGrpSpPr>
        <p:grpSpPr>
          <a:xfrm>
            <a:off x="3777300" y="5740483"/>
            <a:ext cx="4754171" cy="699317"/>
            <a:chOff x="4161833" y="4900557"/>
            <a:chExt cx="4748316" cy="777733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4818E13-C29E-3B96-E2CC-7A5D467A2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45" y="4900557"/>
              <a:ext cx="2091904" cy="777733"/>
            </a:xfrm>
            <a:prstGeom prst="rect">
              <a:avLst/>
            </a:prstGeom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2A4F46E5-7C69-19F5-D58E-3278DBFE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833" y="5002494"/>
              <a:ext cx="2213223" cy="573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00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3</a:t>
            </a:fld>
            <a:endParaRPr lang="cs-C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C3A308-A0BB-4888-A5D8-3557B257B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5618" r="6242" b="5806"/>
          <a:stretch/>
        </p:blipFill>
        <p:spPr bwMode="auto">
          <a:xfrm>
            <a:off x="8239271" y="-1962786"/>
            <a:ext cx="3550546" cy="1903606"/>
          </a:xfrm>
          <a:prstGeom prst="rect">
            <a:avLst/>
          </a:prstGeom>
          <a:noFill/>
          <a:ln w="12700">
            <a:solidFill>
              <a:srgbClr val="00A4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05261" y="869594"/>
            <a:ext cx="49933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Anaerobní digesce </a:t>
            </a:r>
            <a:r>
              <a:rPr lang="cs-CZ" altLang="cs-CZ" sz="2800" b="1" dirty="0">
                <a:solidFill>
                  <a:srgbClr val="00A499"/>
                </a:solidFill>
              </a:rPr>
              <a:t>(fermentace)</a:t>
            </a:r>
            <a:endParaRPr lang="cs-CZ" altLang="cs-CZ" b="1" dirty="0"/>
          </a:p>
          <a:p>
            <a:r>
              <a:rPr lang="en-GB" altLang="cs-CZ" dirty="0"/>
              <a:t>	</a:t>
            </a:r>
            <a:endParaRPr lang="en-GB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496332" y="5782417"/>
            <a:ext cx="50768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https://www.gascontrol.cz/environmentalni-technologie/bioplynove-stanice</a:t>
            </a:r>
            <a:r>
              <a:rPr lang="cs-CZ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019404" y="980178"/>
            <a:ext cx="6056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A499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Proces, při kterém organické materiály (např. biologické odpady) rozkládají mikroorganismy v anaerobním prostředí, čímž se produkuje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bioplyn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digestát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(organický zbytek).</a:t>
            </a:r>
          </a:p>
          <a:p>
            <a:pPr marL="285750" indent="-285750" algn="just">
              <a:buClr>
                <a:srgbClr val="00A499"/>
              </a:buClr>
              <a:buSzPct val="120000"/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Proces lze využít ke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zpracování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různých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vedlejších potravinářských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zemědělských produktů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ale ne všechny materiály jsou vhodné.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180304" y="4554406"/>
            <a:ext cx="586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Anaerobní digesce je klíčovou technologií pro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obnovitelné zdroje energie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cirkulární ekonomiku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protože umožňuje efektivní využití biologických odpadů a jejich přeměnu na užitečné produkty.</a:t>
            </a:r>
            <a:endParaRPr lang="en-GB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229331" y="2869075"/>
            <a:ext cx="5962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anaerobní digesce probíhá v několika hlavních fázích: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1. Hydrolýza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2. Acidogeneze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3. Acetogeneze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4. Metanogeneze</a:t>
            </a:r>
          </a:p>
          <a:p>
            <a:pPr marL="285750" indent="-285750" algn="just">
              <a:buClr>
                <a:srgbClr val="00A499"/>
              </a:buClr>
              <a:buSzPct val="120000"/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31156" t="25505" r="19953" b="11576"/>
          <a:stretch/>
        </p:blipFill>
        <p:spPr>
          <a:xfrm>
            <a:off x="171868" y="1383941"/>
            <a:ext cx="5847536" cy="423291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651026" y="5506915"/>
            <a:ext cx="276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Schéma bioplynové stanice</a:t>
            </a:r>
            <a:endParaRPr lang="en-GB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7703" t="76056" r="9993" b="16340"/>
          <a:stretch/>
        </p:blipFill>
        <p:spPr>
          <a:xfrm>
            <a:off x="277935" y="6090936"/>
            <a:ext cx="11482939" cy="596767"/>
          </a:xfrm>
          <a:prstGeom prst="rect">
            <a:avLst/>
          </a:prstGeom>
        </p:spPr>
      </p:pic>
      <p:sp>
        <p:nvSpPr>
          <p:cNvPr id="15" name="Zástupný symbol pro zápatí 9"/>
          <p:cNvSpPr txBox="1">
            <a:spLocks/>
          </p:cNvSpPr>
          <p:nvPr/>
        </p:nvSpPr>
        <p:spPr>
          <a:xfrm>
            <a:off x="10093234" y="5896385"/>
            <a:ext cx="2293085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A28E2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https://www.czba.cz/</a:t>
            </a:r>
            <a:endParaRPr lang="en-GB" sz="1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86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4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4083" y="3694784"/>
            <a:ext cx="4993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Biomethan (Bio-CNG, Bio-LNG)</a:t>
            </a:r>
            <a:r>
              <a:rPr lang="en-GB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cs-CZ" alt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Požadovaný obsah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CH</a:t>
            </a:r>
            <a:r>
              <a:rPr lang="en-US" altLang="cs-CZ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˃9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 %</a:t>
            </a:r>
          </a:p>
          <a:p>
            <a:r>
              <a:rPr lang="en-GB" altLang="cs-CZ" dirty="0"/>
              <a:t>	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4001B0-D290-430D-9617-3E6B97AAE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0" t="6745" r="5946"/>
          <a:stretch/>
        </p:blipFill>
        <p:spPr>
          <a:xfrm>
            <a:off x="560787" y="4380802"/>
            <a:ext cx="3970421" cy="2216895"/>
          </a:xfrm>
          <a:prstGeom prst="rect">
            <a:avLst/>
          </a:prstGeom>
          <a:ln w="12700">
            <a:solidFill>
              <a:srgbClr val="00A499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C3A308-A0BB-4888-A5D8-3557B257B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5618" r="6242" b="5806"/>
          <a:stretch/>
        </p:blipFill>
        <p:spPr bwMode="auto">
          <a:xfrm>
            <a:off x="548755" y="1496608"/>
            <a:ext cx="3994484" cy="2141621"/>
          </a:xfrm>
          <a:prstGeom prst="rect">
            <a:avLst/>
          </a:prstGeom>
          <a:noFill/>
          <a:ln w="12700">
            <a:solidFill>
              <a:srgbClr val="00A4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64083" y="872167"/>
            <a:ext cx="4993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</a:t>
            </a:r>
            <a:r>
              <a:rPr lang="cs-CZ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plyn</a:t>
            </a:r>
            <a:r>
              <a:rPr lang="en-GB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cs-CZ" alt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Běžný obsah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CH</a:t>
            </a:r>
            <a:r>
              <a:rPr lang="en-US" altLang="cs-CZ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50-65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. %</a:t>
            </a:r>
            <a:r>
              <a:rPr lang="en-GB" altLang="cs-CZ" dirty="0"/>
              <a:t>	</a:t>
            </a:r>
            <a:endParaRPr lang="en-GB" dirty="0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23501"/>
              </p:ext>
            </p:extLst>
          </p:nvPr>
        </p:nvGraphicFramePr>
        <p:xfrm>
          <a:off x="5372789" y="1422864"/>
          <a:ext cx="5852674" cy="4750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439">
                  <a:extLst>
                    <a:ext uri="{9D8B030D-6E8A-4147-A177-3AD203B41FA5}">
                      <a16:colId xmlns:a16="http://schemas.microsoft.com/office/drawing/2014/main" val="132833479"/>
                    </a:ext>
                  </a:extLst>
                </a:gridCol>
                <a:gridCol w="1394969">
                  <a:extLst>
                    <a:ext uri="{9D8B030D-6E8A-4147-A177-3AD203B41FA5}">
                      <a16:colId xmlns:a16="http://schemas.microsoft.com/office/drawing/2014/main" val="3791350602"/>
                    </a:ext>
                  </a:extLst>
                </a:gridCol>
                <a:gridCol w="1269428">
                  <a:extLst>
                    <a:ext uri="{9D8B030D-6E8A-4147-A177-3AD203B41FA5}">
                      <a16:colId xmlns:a16="http://schemas.microsoft.com/office/drawing/2014/main" val="4016413628"/>
                    </a:ext>
                  </a:extLst>
                </a:gridCol>
                <a:gridCol w="1170838">
                  <a:extLst>
                    <a:ext uri="{9D8B030D-6E8A-4147-A177-3AD203B41FA5}">
                      <a16:colId xmlns:a16="http://schemas.microsoft.com/office/drawing/2014/main" val="845014540"/>
                    </a:ext>
                  </a:extLst>
                </a:gridCol>
              </a:tblGrid>
              <a:tr h="572481"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Plynná</a:t>
                      </a:r>
                      <a:r>
                        <a:rPr lang="cs-CZ" sz="17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složka bioplynu</a:t>
                      </a:r>
                      <a:endParaRPr lang="en-GB" sz="1700" noProof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Zemědělský</a:t>
                      </a:r>
                      <a:r>
                        <a:rPr lang="cs-CZ" sz="17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odpad</a:t>
                      </a:r>
                      <a:endParaRPr lang="en-GB" sz="17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Průmyslový</a:t>
                      </a:r>
                      <a:r>
                        <a:rPr lang="cs-CZ" sz="17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odpad</a:t>
                      </a:r>
                      <a:endParaRPr lang="en-GB" sz="17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Skládky</a:t>
                      </a:r>
                      <a:endParaRPr lang="en-GB" sz="17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02112"/>
                  </a:ext>
                </a:extLst>
              </a:tr>
              <a:tr h="324406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obj.%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1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1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1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7031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Methan</a:t>
                      </a:r>
                      <a:endParaRPr lang="en-GB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rgbClr val="00A4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rgbClr val="00A4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rgbClr val="00A4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997717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Oxid</a:t>
                      </a:r>
                      <a:r>
                        <a:rPr lang="cs-CZ" sz="18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uhličitý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20-50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54266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Dusík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30934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Kyslík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28329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Sulfan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9558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Vodík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15379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Oxid</a:t>
                      </a:r>
                      <a:r>
                        <a:rPr lang="cs-CZ" sz="18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uhelnatý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031779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</a:t>
                      </a:r>
                      <a:r>
                        <a:rPr lang="cs-CZ" sz="180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oniak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stopy</a:t>
                      </a:r>
                      <a:endParaRPr lang="en-GB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30165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Siloxan</a:t>
                      </a: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</a:t>
                      </a:r>
                      <a:r>
                        <a:rPr lang="cs-CZ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další l.</a:t>
                      </a:r>
                      <a:endParaRPr lang="en-GB" sz="1800" i="1" noProof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stopy</a:t>
                      </a:r>
                      <a:endParaRPr lang="en-GB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68446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Voda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nasycený</a:t>
                      </a:r>
                      <a:endParaRPr lang="en-GB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GB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sycený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nasycený</a:t>
                      </a:r>
                      <a:endParaRPr lang="en-GB" sz="18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817219"/>
                  </a:ext>
                </a:extLst>
              </a:tr>
            </a:tbl>
          </a:graphicData>
        </a:graphic>
      </p:graphicFrame>
      <p:sp>
        <p:nvSpPr>
          <p:cNvPr id="12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191802" y="6597697"/>
            <a:ext cx="115980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X.Y. </a:t>
            </a:r>
            <a:r>
              <a:rPr lang="en-GB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Chen, 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Vinh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A.A.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Ramirez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Rodrigue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Kaliagiune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 gas separation technologies for biogas upgrading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RSC Adv. 5(31)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(2015)</a:t>
            </a:r>
            <a:r>
              <a:rPr lang="en-GB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pp. 24399–24448. 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https://</a:t>
            </a:r>
            <a:r>
              <a:rPr lang="en-GB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10.1039/C5RA00666J.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617682" y="281134"/>
            <a:ext cx="7123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Výstupy AD: bioplyn (biomethan) a digestát (separát, fugát)</a:t>
            </a:r>
            <a:endParaRPr lang="en-GB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0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5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6819" y="940737"/>
            <a:ext cx="553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Digestát</a:t>
            </a:r>
            <a:r>
              <a:rPr lang="en-GB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„vedlejší“ produkt anaerobní digesce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7518" y="1340847"/>
            <a:ext cx="115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zbytkovou organickou hmotu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která nebyla během AD přeměněna na bioplyn =&gt;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bohatý na živiny N, P, K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=&gt; může být použit jako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organické hnojivo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Znečišťující látky: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Může obsahovat kontaminanty, jako jsou těžké kovy, zárodky patogenů nebo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mikroplasty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2985" y="2258824"/>
            <a:ext cx="525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Digestát ze zpracování potravinářského odpadu</a:t>
            </a:r>
            <a:endParaRPr lang="en-GB" sz="2000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6819" y="4361763"/>
            <a:ext cx="525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Digestát ze zpracování zemědělského odpadu</a:t>
            </a:r>
            <a:endParaRPr lang="en-GB" sz="2000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7518" y="2622346"/>
            <a:ext cx="8376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Vysoký obsah organických látek: obvykle vyšší podíl dusíku a síry v digestátu. Vyšší riziko zasolení.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Vyšší riziko kontaminace: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mikroplasty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zbytky chemikálií, potravinářská aditiva nebo zbytky obalů, pokud nebyl materiál důkladně oddělen. 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Vyšší riziko zápachu: digestát může mít výraznější zápach, zejména pokud nebyl plně rozložen.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2470" y="5332258"/>
            <a:ext cx="1133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7518" y="4735545"/>
            <a:ext cx="837641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4400" marR="0" lvl="0" indent="-2844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Vyváženější složení živin: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obvykle obsahuje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vyváženější poměr N,</a:t>
            </a:r>
            <a:r>
              <a:rPr kumimoji="0" lang="cs-CZ" altLang="cs-CZ" sz="1800" b="1" i="0" u="none" strike="noStrike" cap="none" normalizeH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P, K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4400" marR="0" lvl="0" indent="-2844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Nízký obsah cizorodých látek: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digestát ze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zemědělských zdrojů mívá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nižší obsah kontaminantů</a:t>
            </a:r>
            <a:r>
              <a:rPr kumimoji="0" lang="cs-CZ" altLang="cs-CZ" sz="1800" b="1" i="0" u="none" strike="noStrike" cap="none" normalizeH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těžké kovy či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mikroplasty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4400" marR="0" lvl="0" indent="-2844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Vhodné pro půdní zlepšování: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Díky vysokému obsahu organické hmoty může být digestát výborným půdním zlepšovačem,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zlepšuje strukturu půdy a zadržování vody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4400" lvl="0" indent="-2844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Tx/>
              <a:buChar char="•"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Pomalé a postupné uvolňování živin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srovnání s minerálními hnojivy 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výhodné pro dlouhodobé zlepšení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kvality půdy.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720" y="67347"/>
            <a:ext cx="3303557" cy="2203447"/>
          </a:xfrm>
          <a:prstGeom prst="rect">
            <a:avLst/>
          </a:prstGeom>
          <a:ln w="19050">
            <a:solidFill>
              <a:srgbClr val="00A499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/>
          <a:srcRect l="15581" r="5066"/>
          <a:stretch/>
        </p:blipFill>
        <p:spPr>
          <a:xfrm>
            <a:off x="8687150" y="4685927"/>
            <a:ext cx="3347687" cy="1900196"/>
          </a:xfrm>
          <a:prstGeom prst="rect">
            <a:avLst/>
          </a:prstGeom>
          <a:ln w="19050">
            <a:solidFill>
              <a:srgbClr val="00A499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/>
          <a:srcRect l="8065" t="12910" r="4314" b="1926"/>
          <a:stretch/>
        </p:blipFill>
        <p:spPr>
          <a:xfrm>
            <a:off x="8697748" y="2274610"/>
            <a:ext cx="3337089" cy="2161523"/>
          </a:xfrm>
          <a:prstGeom prst="rect">
            <a:avLst/>
          </a:prstGeom>
          <a:ln w="19050">
            <a:solidFill>
              <a:srgbClr val="00A499"/>
            </a:solidFill>
          </a:ln>
        </p:spPr>
      </p:pic>
      <p:sp>
        <p:nvSpPr>
          <p:cNvPr id="16" name="Obdélník 15"/>
          <p:cNvSpPr/>
          <p:nvPr/>
        </p:nvSpPr>
        <p:spPr>
          <a:xfrm>
            <a:off x="8687150" y="6600744"/>
            <a:ext cx="3445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https://vspgroup.cz/bioplynova-stanice/#fotogalerie</a:t>
            </a:r>
          </a:p>
        </p:txBody>
      </p:sp>
    </p:spTree>
    <p:extLst>
      <p:ext uri="{BB962C8B-B14F-4D97-AF65-F5344CB8AC3E}">
        <p14:creationId xmlns:p14="http://schemas.microsoft.com/office/powerpoint/2010/main" val="419927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2" y="757960"/>
            <a:ext cx="11807825" cy="719138"/>
          </a:xfrm>
        </p:spPr>
        <p:txBody>
          <a:bodyPr>
            <a:normAutofit/>
          </a:bodyPr>
          <a:lstStyle/>
          <a:p>
            <a:r>
              <a:rPr lang="cs-CZ" sz="2400" b="1" u="sng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Obecná kritéria vhodnosti substrátů:</a:t>
            </a:r>
            <a:endParaRPr lang="en-GB" sz="2400" b="1" u="sng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1" y="1357378"/>
            <a:ext cx="11807825" cy="41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Obsah organické hmoty (VS - </a:t>
            </a:r>
            <a:r>
              <a:rPr lang="cs-CZ" sz="2000" b="1" dirty="0" err="1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volatile</a:t>
            </a:r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solids</a:t>
            </a:r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6</a:t>
            </a:fld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06216" y="1654771"/>
            <a:ext cx="7158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Organická hmota je zdrojem energie pro mikroorganismy a produkci bioplynu.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Substráty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vysokým podílem VS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(např. potravinářský odpad, kejda)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jsou vhodné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zatímco substráty s nízkým obsahem (např. řídké kaly) bývají méně efektivní.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06215" y="3136845"/>
            <a:ext cx="11807825" cy="4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Biodegradabilita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Obdélník 13"/>
          <p:cNvSpPr/>
          <p:nvPr/>
        </p:nvSpPr>
        <p:spPr>
          <a:xfrm>
            <a:off x="216468" y="3471315"/>
            <a:ext cx="11642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Snadno rozložitelné substráty  (potravinářský odpad, kejda a některé druhy plodin) jsou ideální, protože je mikroorganismy dokážou rychle a efektivně přeměnit na bioplyn. 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Substráty s vysokým obsahem ligninu (např. dřevo, sláma) jsou méně vhodné, protože lignin je těžko rozložitelný v anaerobních podmínkách.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216468" y="4714924"/>
            <a:ext cx="11807825" cy="4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Obsah živin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Obdélník 16"/>
          <p:cNvSpPr/>
          <p:nvPr/>
        </p:nvSpPr>
        <p:spPr>
          <a:xfrm>
            <a:off x="206216" y="5060190"/>
            <a:ext cx="11583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správné fungování mikroorganismů jsou důležité živiny (N, P a stopové prvky). 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C/N poměr: ideální poměr C/N je obvykle v rozmezí 20:1 až 30:1. Příliš vysoký obsah dusíku (nízký C/N poměr) může vést k inhibici produkce bioplynu kvůli tvorbě amoniaku, zatímco příliš vysoký obsah uhlíku (vysoký C/N poměr) může zpomalit rozklad.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6215" y="6267829"/>
            <a:ext cx="11971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Zamri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M.F.M.A et al.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comprehensive review on anaerobic digestion of organic fraction of municipal solid waste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Reviews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137, 2021.</a:t>
            </a:r>
          </a:p>
          <a:p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Elsayed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 et al.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Enhancing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anaerobic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digestion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intensification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320, 2024.</a:t>
            </a:r>
          </a:p>
          <a:p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Möller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K., &amp;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Stinner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W. (2009). Biogas production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organic waste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Bioresource</a:t>
            </a:r>
            <a:r>
              <a:rPr lang="cs-CZ" sz="11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sz="1100" dirty="0">
                <a:solidFill>
                  <a:srgbClr val="A28E2A"/>
                </a:solidFill>
              </a:rPr>
              <a:t> </a:t>
            </a:r>
            <a:endParaRPr lang="en-US" sz="1100" dirty="0">
              <a:solidFill>
                <a:srgbClr val="A28E2A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2"/>
          <a:srcRect t="1214" b="44496"/>
          <a:stretch/>
        </p:blipFill>
        <p:spPr>
          <a:xfrm>
            <a:off x="7475554" y="1019100"/>
            <a:ext cx="4592639" cy="2493371"/>
          </a:xfrm>
          <a:prstGeom prst="rect">
            <a:avLst/>
          </a:prstGeom>
          <a:ln w="19050">
            <a:solidFill>
              <a:srgbClr val="00A499"/>
            </a:solidFill>
          </a:ln>
        </p:spPr>
      </p:pic>
    </p:spTree>
    <p:extLst>
      <p:ext uri="{BB962C8B-B14F-4D97-AF65-F5344CB8AC3E}">
        <p14:creationId xmlns:p14="http://schemas.microsoft.com/office/powerpoint/2010/main" val="291261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7</a:t>
            </a:fld>
            <a:endParaRPr lang="cs-CZ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82879" y="905708"/>
            <a:ext cx="11807825" cy="4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Obsah vody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182880" y="1199178"/>
            <a:ext cx="11807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Optimální obsah vody v substrátu je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klíčový pro udržení dobré fluidity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umožnění pohybu mikroorganismů. 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Vysoký obsah vody (70-90 %) je žádoucí, ale příliš tekutý substrát může snižovat efektivitu digesce. Příliš suchý substrát je potřeba míchat je s vodou nebo s jinými vlhkými materiály pro zajištění optimální konzistence.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82883" y="2250045"/>
            <a:ext cx="11807825" cy="4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 Toxicita a inhibiční 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2880" y="2595237"/>
            <a:ext cx="118078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4400" marR="0" lvl="0" indent="-2844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Substrát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neměl obsahovat látky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inhibující</a:t>
            </a:r>
            <a:r>
              <a:rPr kumimoji="0" lang="cs-CZ" altLang="cs-CZ" sz="1800" b="1" i="0" u="none" strike="noStrike" cap="none" normalizeH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aktivitu mikroorganismů</a:t>
            </a:r>
            <a:r>
              <a:rPr lang="cs-CZ" alt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těžké kovy, amoniak, síra,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zbytky pesticidů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antibiotik),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které narušují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proces fermentace a snižují produkci bioplynu (např. 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obsah amoniaku &gt;3000 mg/L může být toxický pro mikroorganismy v BPS). </a:t>
            </a:r>
          </a:p>
          <a:p>
            <a:pPr marL="284400" lvl="0" indent="-28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Tx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Síra v substrátu může vést k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produkci sirovodíku (H₂S)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bioplynu, což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toxický plyn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který může poškodit vybavení bioplynové stanice (např. motory) =&gt; obsah S v substrátu důležitým faktorem pro provoz a údržbu stanice.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82883" y="6158784"/>
            <a:ext cx="11807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4400" marR="0" lvl="0" indent="-28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SzTx/>
              <a:buFontTx/>
              <a:buChar char="•"/>
              <a:tabLst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stupnost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substrátu (dostupný ve velkém množství a za přijatelnou cenu).</a:t>
            </a:r>
          </a:p>
          <a:p>
            <a:pPr marL="284400" marR="0" lvl="0" indent="-28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SzTx/>
              <a:buFontTx/>
              <a:buChar char="•"/>
              <a:tabLst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Obsah patogenů (hygienická opatření pro eliminaci nebezpečných mikroorganismů).</a:t>
            </a:r>
            <a:r>
              <a:rPr kumimoji="0" lang="cs-CZ" alt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82883" y="4170417"/>
            <a:ext cx="11807825" cy="4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00A499"/>
                </a:solidFill>
              </a:rPr>
              <a:t>6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Homogenita a struktura substrátu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82881" y="4486117"/>
            <a:ext cx="118078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4400" lvl="0" indent="-2844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Tx/>
              <a:buChar char="•"/>
            </a:pP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Homogenní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substráty jsou </a:t>
            </a: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snáze zpracovatelné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(lépe promíchávají, rovnoměrné šíření mikroorganismů apod.) Heterogenní materiály (např. materiály s rozdílnou velikostí částic) mohou způsobit problémy s mícháním a snížit efektivitu procesu.</a:t>
            </a:r>
          </a:p>
          <a:p>
            <a:pPr marL="284400" lvl="0" indent="-28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Tx/>
              <a:buChar char="•"/>
            </a:pPr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Velikost částic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důležitá. Jemně rozmělněné substráty se rozkládají rychleji než velké kusy organického materiálu.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82883" y="5813983"/>
            <a:ext cx="11807825" cy="41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 Další kritéria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74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975" y="626818"/>
            <a:ext cx="11799733" cy="705327"/>
          </a:xfrm>
        </p:spPr>
        <p:txBody>
          <a:bodyPr>
            <a:normAutofit/>
          </a:bodyPr>
          <a:lstStyle/>
          <a:p>
            <a:r>
              <a:rPr lang="cs-CZ" sz="2400" b="1" u="sng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Optimalizace anaerobní digesce – Zlepšení efektivity procesu</a:t>
            </a:r>
            <a:endParaRPr lang="en-GB" sz="2400" b="1" u="sng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0975" y="1422563"/>
            <a:ext cx="7249721" cy="443189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Poměr uhlíku a dusíku (C/N)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Ideální poměr C/N pro anaerobní digesci je 20–30:1. 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Materiály s vysokým obsahem uhlíku (např. sláma) mohou vyžadovat přidání dusíkatých materiálů (např. hnoje), aby se udržel optimální poměr.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Příliš vysoký obsah dusíku vede k tvorbě amoniaku, který inhibuje metanogenezi.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cs-CZ" sz="1300" dirty="0"/>
          </a:p>
          <a:p>
            <a:pPr algn="just"/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Předúprava odpadů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Mechanická předúprava (např. drcení, mletí): zvětšuje povrchovou plochu materiálů a usnadňuje rozklad.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Tepelná předúprava (např. napařování): může zvýšit stravitelnost lignocelulózových materiálů.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Chemická předúprava (např. alkalická úprava): rozkládá pevné struktury v lignocelulóze a zvyšuje výtěžnost bioplynu.</a:t>
            </a:r>
          </a:p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8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845" y="1637069"/>
            <a:ext cx="4321623" cy="3244542"/>
          </a:xfrm>
          <a:prstGeom prst="rect">
            <a:avLst/>
          </a:prstGeom>
          <a:ln w="19050">
            <a:solidFill>
              <a:srgbClr val="00A499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90975" y="5569416"/>
            <a:ext cx="116953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A499"/>
              </a:buClr>
            </a:pPr>
            <a:r>
              <a:rPr lang="cs-CZ" sz="19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Ko-digesce</a:t>
            </a:r>
          </a:p>
          <a:p>
            <a:pPr marL="342900" lvl="0" indent="-34290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Ko-digesce je proces, kdy se kombinuje více různých druhů odpadů, aby se optimalizovala produkce bioplynu. Například kombinace hnoje s potravinovými zbytky zvyšuje celkovou výtěžnost metanu díky různorodému složení.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94314" y="4931810"/>
            <a:ext cx="44646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https://mechanizaceweb.cz/uprava-vstupu-zvysi-produkci-bioplynu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endParaRPr lang="en-GB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61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7349" y="1175409"/>
            <a:ext cx="5980112" cy="719138"/>
          </a:xfrm>
        </p:spPr>
        <p:txBody>
          <a:bodyPr>
            <a:noAutofit/>
          </a:bodyPr>
          <a:lstStyle/>
          <a:p>
            <a:r>
              <a:rPr lang="cs-CZ" sz="2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Materiály nevhodné pro anaerobní digesci</a:t>
            </a:r>
            <a:endParaRPr lang="en-GB" sz="2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6132" y="1740878"/>
            <a:ext cx="5819620" cy="3509844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Clr>
                <a:srgbClr val="00A499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1. Organické odpady z potravinářského průmyslu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ovoce a zeleniny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z pekařství (např. starý chléb)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z mlékárenského průmyslu (např. syrovátka)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00A499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2. Zemědělské odpady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Hnojiva a kejda (např. kravský, vepřový, drůbeží)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Sláma a seno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z pěstování plodin (např. zbytky kukuřice, řepy)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00A499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3. Rostlinné zbytky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z lesa a zahrady (např. větve, listí)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A499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z průmyslu zpracování zeleniny (např. mrkev, brambory)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87349" y="1740878"/>
            <a:ext cx="5827713" cy="459983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Clr>
                <a:srgbClr val="FF0000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1. Vybrané zemědělské odpady a produkty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FF0000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Produkty obsahující velké množství vlákniny a těžce rozložitelné materiály (např. některé druhy slámy) není-li použitá vhodná předúprava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FF0000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2. Toxické a nebezpečné materiály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FF0000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Chemikálie a pesticidy (např. zbytky z používání pesticidů)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FF0000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Kontaminované materiály (např. odpady z textilního průmyslu obsahující barviva)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FF0000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3. Nevhodné potravinářské odpady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FF0000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Zbytky obsahující velké množství soli, cukru nebo tuku, které mohou narušit mikrobiologické prostředí digesce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FF0000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Vysoce zpracované produkty obsahující chemické přísady nebo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konzervanty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FF0000"/>
              </a:buClr>
              <a:buSzPct val="120000"/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4. Plasty a jiné syntetické materiály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FF0000"/>
              </a:buClr>
              <a:buSzPct val="120000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Jakékoliv plastové obaly nebo syntetické materiály, které se nerozkládají organicky.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9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74916" y="1296451"/>
            <a:ext cx="57408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Materiály vhodné pro anaerobní digesci</a:t>
            </a:r>
            <a:endParaRPr lang="en-GB" sz="25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4535" y="6245331"/>
            <a:ext cx="1179052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Möller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K., &amp;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Stinner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W. (2009). Biogas production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organic waste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Bioresource</a:t>
            </a:r>
            <a:r>
              <a:rPr lang="cs-CZ" sz="11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/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Sialve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B., et al. (2009).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biogas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 and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nutrient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management. </a:t>
            </a:r>
            <a:r>
              <a:rPr lang="cs-CZ" sz="11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Bioresource</a:t>
            </a:r>
            <a:r>
              <a:rPr lang="cs-CZ" sz="11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</a:p>
          <a:p>
            <a:pPr lvl="0"/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Elsayed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 et al.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Enhancing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anaerobic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digestion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intensification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</a:t>
            </a:r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320, 2024</a:t>
            </a:r>
          </a:p>
          <a:p>
            <a:endParaRPr lang="en-GB" sz="1400" dirty="0"/>
          </a:p>
        </p:txBody>
      </p:sp>
      <p:pic>
        <p:nvPicPr>
          <p:cNvPr id="10" name="Obrázek 9" descr="Download Standing Human Business Question Mark Behavior HQ PNG Image ...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r="28144"/>
          <a:stretch/>
        </p:blipFill>
        <p:spPr>
          <a:xfrm>
            <a:off x="11268705" y="5508376"/>
            <a:ext cx="857983" cy="13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08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fresh_cz_šablona" id="{093133BA-3866-46AB-A663-865ACFD372D0}" vid="{009940F1-5F06-4973-9B4A-203B612D72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DEDF274C659046B5E71AB30A73A878" ma:contentTypeVersion="19" ma:contentTypeDescription="Vytvoří nový dokument" ma:contentTypeScope="" ma:versionID="2b66228fb83d1d7c6e2255a5474e14ee">
  <xsd:schema xmlns:xsd="http://www.w3.org/2001/XMLSchema" xmlns:xs="http://www.w3.org/2001/XMLSchema" xmlns:p="http://schemas.microsoft.com/office/2006/metadata/properties" xmlns:ns2="6eaf0697-6c31-41f2-8a20-f481082cbbe9" xmlns:ns3="1fb6899d-0327-4608-a965-ed9a65bbf8f3" targetNamespace="http://schemas.microsoft.com/office/2006/metadata/properties" ma:root="true" ma:fieldsID="4756d1af6add253884daf1a36a3c3f6a" ns2:_="" ns3:_="">
    <xsd:import namespace="6eaf0697-6c31-41f2-8a20-f481082cbbe9"/>
    <xsd:import namespace="1fb6899d-0327-4608-a965-ed9a65bbf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  <xsd:element ref="ns2:P_x0159__x00ed_stup" minOccurs="0"/>
                <xsd:element ref="ns2:Osob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f0697-6c31-41f2-8a20-f481082cb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42107113-769a-4d15-b935-6d8bd9557b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_x0159__x00ed_stup" ma:index="23" nillable="true" ma:displayName="Přístup" ma:format="Dropdown" ma:list="UserInfo" ma:SharePointGroup="0" ma:internalName="P_x0159__x00ed_stu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soba" ma:index="24" nillable="true" ma:displayName="Osoba" ma:format="Dropdown" ma:list="UserInfo" ma:SharePointGroup="0" ma:internalName="Osoba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6899d-0327-4608-a965-ed9a65bbf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f36f986-1b8a-456b-8259-59db61c640fb}" ma:internalName="TaxCatchAll" ma:showField="CatchAllData" ma:web="1fb6899d-0327-4608-a965-ed9a65bbf8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D185D4-425F-4B10-84EB-49734E333B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f0697-6c31-41f2-8a20-f481082cbbe9"/>
    <ds:schemaRef ds:uri="1fb6899d-0327-4608-a965-ed9a65bbf8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B83BEE-6AC2-441A-BCB8-3E3064E82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refresh_cz_šablona</Template>
  <TotalTime>101</TotalTime>
  <Words>2298</Words>
  <Application>Microsoft Office PowerPoint</Application>
  <PresentationFormat>Širokoúhlá obrazovka</PresentationFormat>
  <Paragraphs>221</Paragraphs>
  <Slides>11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Obecná kritéria vhodnosti substrátů:</vt:lpstr>
      <vt:lpstr>Prezentace aplikace PowerPoint</vt:lpstr>
      <vt:lpstr>Optimalizace anaerobní digesce – Zlepšení efektivity procesu</vt:lpstr>
      <vt:lpstr>Materiály nevhodné pro anaerobní digesci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Wojnarova Petra</dc:creator>
  <cp:lastModifiedBy>Wojnarova Petra</cp:lastModifiedBy>
  <cp:revision>23</cp:revision>
  <dcterms:created xsi:type="dcterms:W3CDTF">2024-10-29T07:50:23Z</dcterms:created>
  <dcterms:modified xsi:type="dcterms:W3CDTF">2024-11-12T07:46:46Z</dcterms:modified>
</cp:coreProperties>
</file>