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340" r:id="rId4"/>
    <p:sldId id="381" r:id="rId5"/>
    <p:sldId id="278" r:id="rId6"/>
    <p:sldId id="276" r:id="rId7"/>
    <p:sldId id="384" r:id="rId8"/>
    <p:sldId id="379" r:id="rId9"/>
    <p:sldId id="385" r:id="rId10"/>
    <p:sldId id="332" r:id="rId11"/>
    <p:sldId id="37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A08A2-4FE6-4B69-9379-AAFB3D08946E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5BEBD-C9E3-4903-A4CE-3444C894C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09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5B7A2-CD98-1C2D-BF7C-F7B7A519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57F17B7-25AA-0A09-DAE5-7C2D9427E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7A6B8D9-D0C5-CD63-8E2F-7B886511F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1035E5-EB47-24C3-384E-66CEE0285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607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110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0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02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064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4th WS </a:t>
            </a:r>
            <a:r>
              <a:rPr lang="en-US" dirty="0" err="1"/>
              <a:t>PlAgri</a:t>
            </a:r>
            <a:r>
              <a:rPr lang="en-US" dirty="0"/>
              <a:t> Action, Belgrade 22.5.2024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500"/>
            </a:lvl2pPr>
            <a:lvl3pPr marL="900113" indent="-21431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6054703"/>
            <a:ext cx="65050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90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86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54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80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67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05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86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34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71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39BCD7-01FF-4E42-BB2A-2CD96D871906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AC02C5-C5B3-4396-B4E2-3893FFDF0D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53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microsoft.com/office/2007/relationships/hdphoto" Target="../media/hdphoto8.wdp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4.png"/><Relationship Id="rId19" Type="http://schemas.microsoft.com/office/2007/relationships/hdphoto" Target="../media/hdphoto9.wdp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486D8DEC-77DC-3B1A-9A9F-A03391127750}"/>
              </a:ext>
            </a:extLst>
          </p:cNvPr>
          <p:cNvSpPr txBox="1"/>
          <p:nvPr/>
        </p:nvSpPr>
        <p:spPr>
          <a:xfrm>
            <a:off x="609600" y="3299464"/>
            <a:ext cx="81017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cs-CZ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Mgr. Ing. Lubomír Prokeš, Ph.D., Mgr. Jan Čech, Ph.D., </a:t>
            </a:r>
          </a:p>
          <a:p>
            <a:pPr marL="0" marR="0" algn="ctr"/>
            <a:r>
              <a:rPr lang="cs-CZ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doc. Mgr. Pavel </a:t>
            </a:r>
            <a:r>
              <a:rPr lang="cs-CZ" sz="1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Sťahel</a:t>
            </a:r>
            <a:r>
              <a:rPr lang="cs-CZ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Ph.D., doc. RNDr. Vít Gloser, Ph.D.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Masarykova univerzita, Přírodovědecká fakulta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cs-CZ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prof. Ing. Blahoslav Maršálek, CSc.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Botanický ústav AV ČR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e-mail: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prokes</a:t>
            </a:r>
            <a:r>
              <a:rPr lang="en-U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@</a:t>
            </a:r>
            <a:r>
              <a:rPr lang="cs-CZ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chemi.muni.cz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40E1BC-F1C5-1D78-01A2-2F52ACE674D5}"/>
              </a:ext>
            </a:extLst>
          </p:cNvPr>
          <p:cNvSpPr txBox="1"/>
          <p:nvPr/>
        </p:nvSpPr>
        <p:spPr>
          <a:xfrm>
            <a:off x="609600" y="1023006"/>
            <a:ext cx="81017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cs-CZ" sz="3600" b="1" dirty="0">
                <a:effectLst/>
                <a:ea typeface="Times New Roman" panose="02020603050405020304" pitchFamily="18" charset="0"/>
              </a:rPr>
              <a:t>Využití plazmatem aktivované vody v moderním zemědělství</a:t>
            </a:r>
            <a:endParaRPr lang="cs-CZ" sz="3600" dirty="0">
              <a:effectLst/>
              <a:ea typeface="Times New Roman" panose="02020603050405020304" pitchFamily="18" charset="0"/>
            </a:endParaRPr>
          </a:p>
          <a:p>
            <a:pPr marL="0" marR="0" algn="ctr">
              <a:spcAft>
                <a:spcPts val="600"/>
              </a:spcAft>
            </a:pPr>
            <a:r>
              <a:rPr lang="cs-CZ" sz="3600" b="1" dirty="0">
                <a:effectLst/>
                <a:ea typeface="Times New Roman" panose="02020603050405020304" pitchFamily="18" charset="0"/>
              </a:rPr>
              <a:t> </a:t>
            </a:r>
            <a:endParaRPr lang="cs-CZ" sz="36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48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31C1A8E-0F2B-92DA-DFEE-48D6B5C6A7CC}"/>
              </a:ext>
            </a:extLst>
          </p:cNvPr>
          <p:cNvSpPr txBox="1"/>
          <p:nvPr/>
        </p:nvSpPr>
        <p:spPr>
          <a:xfrm>
            <a:off x="227009" y="5630355"/>
            <a:ext cx="77627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ea typeface="Times New Roman" panose="02020603050405020304" pitchFamily="18" charset="0"/>
              </a:rPr>
              <a:t>U většiny </a:t>
            </a:r>
            <a:r>
              <a:rPr lang="cs-CZ" sz="1600" i="1" dirty="0" err="1">
                <a:ea typeface="Times New Roman" panose="02020603050405020304" pitchFamily="18" charset="0"/>
              </a:rPr>
              <a:t>chloracetanilidových</a:t>
            </a:r>
            <a:r>
              <a:rPr lang="cs-CZ" sz="1600" i="1" dirty="0">
                <a:ea typeface="Times New Roman" panose="02020603050405020304" pitchFamily="18" charset="0"/>
              </a:rPr>
              <a:t> pesticidů</a:t>
            </a:r>
            <a:r>
              <a:rPr lang="cs-CZ" sz="1600" dirty="0">
                <a:ea typeface="Times New Roman" panose="02020603050405020304" pitchFamily="18" charset="0"/>
              </a:rPr>
              <a:t> byla pozorována účinnost odbourávání  (po dobu cca 100 s) nad 60 %, kromě </a:t>
            </a:r>
            <a:r>
              <a:rPr lang="cs-CZ" sz="1600" i="1" dirty="0" err="1">
                <a:ea typeface="Times New Roman" panose="02020603050405020304" pitchFamily="18" charset="0"/>
              </a:rPr>
              <a:t>metolachlor</a:t>
            </a:r>
            <a:r>
              <a:rPr lang="cs-CZ" sz="1600" i="1" dirty="0">
                <a:ea typeface="Times New Roman" panose="02020603050405020304" pitchFamily="18" charset="0"/>
              </a:rPr>
              <a:t> ESA</a:t>
            </a:r>
            <a:r>
              <a:rPr lang="cs-CZ" sz="1600" dirty="0">
                <a:ea typeface="Times New Roman" panose="02020603050405020304" pitchFamily="18" charset="0"/>
              </a:rPr>
              <a:t>, jehož koncentrace ve vodě byla velmi nízká. Poměrně nízká účinnost (pod 50 %) byla pozorována u </a:t>
            </a:r>
            <a:r>
              <a:rPr lang="cs-CZ" sz="1600" i="1" dirty="0">
                <a:ea typeface="Times New Roman" panose="02020603050405020304" pitchFamily="18" charset="0"/>
              </a:rPr>
              <a:t>triazinových pesticidů</a:t>
            </a:r>
            <a:r>
              <a:rPr lang="cs-CZ" sz="1600" dirty="0">
                <a:ea typeface="Times New Roman" panose="02020603050405020304" pitchFamily="18" charset="0"/>
              </a:rPr>
              <a:t> a také u </a:t>
            </a:r>
            <a:r>
              <a:rPr lang="cs-CZ" sz="1600" i="1" dirty="0">
                <a:ea typeface="Times New Roman" panose="02020603050405020304" pitchFamily="18" charset="0"/>
              </a:rPr>
              <a:t>1,2,4-</a:t>
            </a:r>
            <a:r>
              <a:rPr lang="cs-CZ" sz="1600" i="1" dirty="0" err="1">
                <a:ea typeface="Times New Roman" panose="02020603050405020304" pitchFamily="18" charset="0"/>
              </a:rPr>
              <a:t>triazolu</a:t>
            </a:r>
            <a:r>
              <a:rPr lang="cs-CZ" sz="1600" dirty="0">
                <a:ea typeface="Times New Roman" panose="02020603050405020304" pitchFamily="18" charset="0"/>
              </a:rPr>
              <a:t>, který je jednoduchou a velmi stabilní molekulou.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DC4D092-256E-DDF8-0C12-58A112CF9A62}"/>
              </a:ext>
            </a:extLst>
          </p:cNvPr>
          <p:cNvSpPr txBox="1"/>
          <p:nvPr/>
        </p:nvSpPr>
        <p:spPr>
          <a:xfrm>
            <a:off x="227009" y="197541"/>
            <a:ext cx="33817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Odbourávání pesticidů a jejich metabolitů</a:t>
            </a:r>
            <a:endParaRPr lang="cs-CZ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23DBCE-5C73-C428-DB39-FBC92D9323EB}"/>
              </a:ext>
            </a:extLst>
          </p:cNvPr>
          <p:cNvSpPr txBox="1"/>
          <p:nvPr/>
        </p:nvSpPr>
        <p:spPr>
          <a:xfrm>
            <a:off x="181983" y="1169069"/>
            <a:ext cx="3381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(povrchová voda z řeky Jihlavy)</a:t>
            </a:r>
            <a:endParaRPr lang="cs-CZ" dirty="0"/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5F45C906-9362-7818-18D4-50FC04822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696706"/>
              </p:ext>
            </p:extLst>
          </p:nvPr>
        </p:nvGraphicFramePr>
        <p:xfrm>
          <a:off x="3183457" y="2635499"/>
          <a:ext cx="5790000" cy="2851399"/>
        </p:xfrm>
        <a:graphic>
          <a:graphicData uri="http://schemas.openxmlformats.org/drawingml/2006/table">
            <a:tbl>
              <a:tblPr bandRow="1" bandCol="1">
                <a:effectLst>
                  <a:innerShdw blurRad="114300">
                    <a:prstClr val="black"/>
                  </a:innerShdw>
                </a:effectLst>
                <a:tableStyleId>{D113A9D2-9D6B-4929-AA2D-F23B5EE8CBE7}</a:tableStyleId>
              </a:tblPr>
              <a:tblGrid>
                <a:gridCol w="1041276">
                  <a:extLst>
                    <a:ext uri="{9D8B030D-6E8A-4147-A177-3AD203B41FA5}">
                      <a16:colId xmlns:a16="http://schemas.microsoft.com/office/drawing/2014/main" val="2765817816"/>
                    </a:ext>
                  </a:extLst>
                </a:gridCol>
                <a:gridCol w="720900">
                  <a:extLst>
                    <a:ext uri="{9D8B030D-6E8A-4147-A177-3AD203B41FA5}">
                      <a16:colId xmlns:a16="http://schemas.microsoft.com/office/drawing/2014/main" val="784444199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3216015884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1745875638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3703465796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4158927670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4206392714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151990450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1613361444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1183278400"/>
                    </a:ext>
                  </a:extLst>
                </a:gridCol>
                <a:gridCol w="447536">
                  <a:extLst>
                    <a:ext uri="{9D8B030D-6E8A-4147-A177-3AD203B41FA5}">
                      <a16:colId xmlns:a16="http://schemas.microsoft.com/office/drawing/2014/main" val="3418516073"/>
                    </a:ext>
                  </a:extLst>
                </a:gridCol>
              </a:tblGrid>
              <a:tr h="161569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noProof="0" dirty="0">
                          <a:effectLst/>
                        </a:rPr>
                        <a:t>P</a:t>
                      </a:r>
                      <a:r>
                        <a:rPr lang="cs-CZ" sz="1200" b="1" u="none" strike="noStrike" noProof="0" dirty="0" err="1">
                          <a:effectLst/>
                        </a:rPr>
                        <a:t>esticide</a:t>
                      </a:r>
                      <a:r>
                        <a:rPr lang="en-GB" sz="1200" b="1" u="none" strike="noStrike" noProof="0" dirty="0">
                          <a:effectLst/>
                        </a:rPr>
                        <a:t>s [ng/l]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MCPA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Bentazon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Tebuconazol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effectLst/>
                          <a:ea typeface="Times New Roman" panose="02020603050405020304" pitchFamily="18" charset="0"/>
                        </a:rPr>
                        <a:t>1,2,4-</a:t>
                      </a:r>
                      <a:r>
                        <a:rPr lang="cs-CZ" sz="1200" b="0" dirty="0" err="1">
                          <a:effectLst/>
                          <a:ea typeface="Times New Roman" panose="02020603050405020304" pitchFamily="18" charset="0"/>
                        </a:rPr>
                        <a:t>triazol</a:t>
                      </a:r>
                      <a:endParaRPr lang="cs-CZ" sz="1200" b="0" dirty="0"/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Metazachlor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Metazachlor</a:t>
                      </a:r>
                      <a:r>
                        <a:rPr lang="cs-CZ" sz="1200" b="0" u="none" strike="noStrike" noProof="0" dirty="0">
                          <a:effectLst/>
                        </a:rPr>
                        <a:t> </a:t>
                      </a:r>
                      <a:r>
                        <a:rPr lang="cs-CZ" sz="1200" b="0" u="none" strike="noStrike" noProof="0" dirty="0" err="1">
                          <a:effectLst/>
                        </a:rPr>
                        <a:t>OA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Metazachlor</a:t>
                      </a:r>
                      <a:r>
                        <a:rPr lang="cs-CZ" sz="1200" b="0" u="none" strike="noStrike" noProof="0" dirty="0">
                          <a:effectLst/>
                        </a:rPr>
                        <a:t> ESA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Desfenyl</a:t>
                      </a:r>
                      <a:r>
                        <a:rPr lang="cs-CZ" sz="1200" b="0" u="none" strike="noStrike" noProof="0" dirty="0">
                          <a:effectLst/>
                        </a:rPr>
                        <a:t> </a:t>
                      </a:r>
                      <a:r>
                        <a:rPr lang="cs-CZ" sz="1200" b="0" u="none" strike="noStrike" noProof="0" dirty="0" err="1">
                          <a:effectLst/>
                        </a:rPr>
                        <a:t>chloridazon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>
                          <a:effectLst/>
                        </a:rPr>
                        <a:t>Methyl </a:t>
                      </a:r>
                      <a:r>
                        <a:rPr lang="cs-CZ" sz="1200" b="0" u="none" strike="noStrike" noProof="0" dirty="0" err="1">
                          <a:effectLst/>
                        </a:rPr>
                        <a:t>desfenyl</a:t>
                      </a:r>
                      <a:r>
                        <a:rPr lang="cs-CZ" sz="1200" b="0" u="none" strike="noStrike" noProof="0" dirty="0">
                          <a:effectLst/>
                        </a:rPr>
                        <a:t> </a:t>
                      </a:r>
                      <a:r>
                        <a:rPr lang="cs-CZ" sz="1200" b="0" u="none" strike="noStrike" noProof="0" dirty="0" err="1">
                          <a:effectLst/>
                        </a:rPr>
                        <a:t>chloridazon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noProof="0" dirty="0" err="1">
                          <a:effectLst/>
                        </a:rPr>
                        <a:t>Metolachlor</a:t>
                      </a:r>
                      <a:r>
                        <a:rPr lang="cs-CZ" sz="1200" b="0" u="none" strike="noStrike" noProof="0" dirty="0">
                          <a:effectLst/>
                        </a:rPr>
                        <a:t> ESA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388176"/>
                  </a:ext>
                </a:extLst>
              </a:tr>
              <a:tr h="6178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RAW sample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30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52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45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126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13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31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50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289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45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35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53489"/>
                  </a:ext>
                </a:extLst>
              </a:tr>
              <a:tr h="6178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CaviPlasma</a:t>
                      </a:r>
                    </a:p>
                    <a:p>
                      <a:pPr algn="ctr" fontAlgn="ctr"/>
                      <a:r>
                        <a:rPr lang="cs-CZ" sz="1200" b="0" u="none" strike="noStrike" noProof="0" dirty="0">
                          <a:effectLst/>
                        </a:rPr>
                        <a:t>102 sec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10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15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8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69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5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10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20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70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11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noProof="0" dirty="0">
                          <a:effectLst/>
                        </a:rPr>
                        <a:t>20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057638"/>
                  </a:ext>
                </a:extLst>
              </a:tr>
            </a:tbl>
          </a:graphicData>
        </a:graphic>
      </p:graphicFrame>
      <p:pic>
        <p:nvPicPr>
          <p:cNvPr id="15" name="Picture 6" descr="Tebuconazole - Wikipedia">
            <a:extLst>
              <a:ext uri="{FF2B5EF4-FFF2-40B4-BE49-F238E27FC236}">
                <a16:creationId xmlns:a16="http://schemas.microsoft.com/office/drawing/2014/main" id="{206D7A73-D78A-0162-7C07-685E5B33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39" y="101206"/>
            <a:ext cx="1957011" cy="10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FD59486-E276-8FD3-69EB-5C5383B7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74" y="339861"/>
            <a:ext cx="537422" cy="63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2F987A7-60C5-ECA5-18DE-9652813A95B2}"/>
              </a:ext>
            </a:extLst>
          </p:cNvPr>
          <p:cNvSpPr txBox="1"/>
          <p:nvPr/>
        </p:nvSpPr>
        <p:spPr>
          <a:xfrm>
            <a:off x="7933272" y="1067230"/>
            <a:ext cx="10120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ea typeface="Times New Roman" panose="02020603050405020304" pitchFamily="18" charset="0"/>
              </a:rPr>
              <a:t>1,2,4-</a:t>
            </a:r>
            <a:r>
              <a:rPr lang="cs-CZ" sz="1050" dirty="0" err="1">
                <a:effectLst/>
                <a:ea typeface="Times New Roman" panose="02020603050405020304" pitchFamily="18" charset="0"/>
              </a:rPr>
              <a:t>triazol</a:t>
            </a:r>
            <a:endParaRPr lang="cs-CZ" sz="1050" dirty="0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BF29EAE1-4DB0-7E3E-281D-81EE1A15BF11}"/>
              </a:ext>
            </a:extLst>
          </p:cNvPr>
          <p:cNvSpPr/>
          <p:nvPr/>
        </p:nvSpPr>
        <p:spPr>
          <a:xfrm>
            <a:off x="6661533" y="707923"/>
            <a:ext cx="978408" cy="491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E599439-7D98-1538-9557-3C4FA867479D}"/>
              </a:ext>
            </a:extLst>
          </p:cNvPr>
          <p:cNvSpPr txBox="1"/>
          <p:nvPr/>
        </p:nvSpPr>
        <p:spPr>
          <a:xfrm>
            <a:off x="4108373" y="1077651"/>
            <a:ext cx="28415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ea typeface="Times New Roman" panose="02020603050405020304" pitchFamily="18" charset="0"/>
              </a:rPr>
              <a:t>patří k poměrně stabilním látkám</a:t>
            </a:r>
            <a:endParaRPr lang="cs-CZ" sz="12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D7B898-79C1-8837-0C1B-E810EAA2EDF9}"/>
              </a:ext>
            </a:extLst>
          </p:cNvPr>
          <p:cNvSpPr txBox="1"/>
          <p:nvPr/>
        </p:nvSpPr>
        <p:spPr>
          <a:xfrm>
            <a:off x="4887043" y="798977"/>
            <a:ext cx="13613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 err="1">
                <a:effectLst/>
                <a:ea typeface="Times New Roman" panose="02020603050405020304" pitchFamily="18" charset="0"/>
              </a:rPr>
              <a:t>tebukonazol</a:t>
            </a:r>
            <a:endParaRPr lang="cs-CZ" sz="1050" dirty="0"/>
          </a:p>
        </p:txBody>
      </p:sp>
      <p:pic>
        <p:nvPicPr>
          <p:cNvPr id="22" name="Picture 4" descr="chemical structure diagram of Bentazon">
            <a:extLst>
              <a:ext uri="{FF2B5EF4-FFF2-40B4-BE49-F238E27FC236}">
                <a16:creationId xmlns:a16="http://schemas.microsoft.com/office/drawing/2014/main" id="{657EE2E5-F42B-F9EA-980E-AA5644A8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66" y="1586937"/>
            <a:ext cx="1363500" cy="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CF4A92-8BFD-2CFA-526E-FEAB8FBF7AE1}"/>
              </a:ext>
            </a:extLst>
          </p:cNvPr>
          <p:cNvSpPr txBox="1"/>
          <p:nvPr/>
        </p:nvSpPr>
        <p:spPr>
          <a:xfrm>
            <a:off x="5025391" y="1672906"/>
            <a:ext cx="10846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 err="1">
                <a:effectLst/>
                <a:ea typeface="Times New Roman" panose="02020603050405020304" pitchFamily="18" charset="0"/>
              </a:rPr>
              <a:t>bentazon</a:t>
            </a:r>
            <a:endParaRPr lang="cs-CZ" sz="1050" dirty="0"/>
          </a:p>
        </p:txBody>
      </p:sp>
      <p:pic>
        <p:nvPicPr>
          <p:cNvPr id="24" name="Picture 2" descr="MCPA - Wikipedia">
            <a:extLst>
              <a:ext uri="{FF2B5EF4-FFF2-40B4-BE49-F238E27FC236}">
                <a16:creationId xmlns:a16="http://schemas.microsoft.com/office/drawing/2014/main" id="{EF920285-78C0-EBF4-212B-D0701D2E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342" y="1330446"/>
            <a:ext cx="1525724" cy="7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3A8E7A14-0FC8-428F-EA79-9229E0F969E7}"/>
              </a:ext>
            </a:extLst>
          </p:cNvPr>
          <p:cNvSpPr txBox="1"/>
          <p:nvPr/>
        </p:nvSpPr>
        <p:spPr>
          <a:xfrm>
            <a:off x="6258704" y="2213665"/>
            <a:ext cx="27624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 err="1">
                <a:effectLst/>
                <a:ea typeface="Times New Roman" panose="02020603050405020304" pitchFamily="18" charset="0"/>
              </a:rPr>
              <a:t>MCPA</a:t>
            </a:r>
            <a:r>
              <a:rPr lang="cs-CZ" sz="1050" dirty="0">
                <a:effectLst/>
                <a:ea typeface="Times New Roman" panose="02020603050405020304" pitchFamily="18" charset="0"/>
              </a:rPr>
              <a:t> (2-</a:t>
            </a:r>
            <a:r>
              <a:rPr lang="cs-CZ" sz="1050" dirty="0" err="1">
                <a:ea typeface="Times New Roman" panose="02020603050405020304" pitchFamily="18" charset="0"/>
              </a:rPr>
              <a:t>me</a:t>
            </a:r>
            <a:r>
              <a:rPr lang="cs-CZ" sz="1050" dirty="0" err="1">
                <a:effectLst/>
                <a:ea typeface="Times New Roman" panose="02020603050405020304" pitchFamily="18" charset="0"/>
              </a:rPr>
              <a:t>hyl</a:t>
            </a:r>
            <a:r>
              <a:rPr lang="cs-CZ" sz="1050" dirty="0">
                <a:effectLst/>
                <a:ea typeface="Times New Roman" panose="02020603050405020304" pitchFamily="18" charset="0"/>
              </a:rPr>
              <a:t>-4-</a:t>
            </a:r>
            <a:r>
              <a:rPr lang="cs-CZ" sz="1050" dirty="0" err="1">
                <a:effectLst/>
                <a:ea typeface="Times New Roman" panose="02020603050405020304" pitchFamily="18" charset="0"/>
              </a:rPr>
              <a:t>chlorophenoxyacetic</a:t>
            </a:r>
            <a:r>
              <a:rPr lang="cs-CZ" sz="1050" dirty="0">
                <a:effectLst/>
                <a:ea typeface="Times New Roman" panose="02020603050405020304" pitchFamily="18" charset="0"/>
              </a:rPr>
              <a:t> acid)</a:t>
            </a:r>
            <a:endParaRPr lang="cs-CZ" sz="1050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496366B4-440C-1EC8-81C3-47365172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8" y="2877721"/>
            <a:ext cx="1321288" cy="10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03304E79-6E1E-2EE0-1A39-B1DA546BFED1}"/>
              </a:ext>
            </a:extLst>
          </p:cNvPr>
          <p:cNvSpPr txBox="1"/>
          <p:nvPr/>
        </p:nvSpPr>
        <p:spPr>
          <a:xfrm>
            <a:off x="170543" y="3848992"/>
            <a:ext cx="8691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chloridazon</a:t>
            </a:r>
            <a:endParaRPr lang="cs-CZ" sz="105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5380A7E-6F67-46EE-F5C9-D97FFFB461C5}"/>
              </a:ext>
            </a:extLst>
          </p:cNvPr>
          <p:cNvSpPr txBox="1"/>
          <p:nvPr/>
        </p:nvSpPr>
        <p:spPr>
          <a:xfrm>
            <a:off x="490873" y="4761709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methyl </a:t>
            </a:r>
            <a:r>
              <a:rPr lang="en-US" sz="1050" dirty="0" err="1"/>
              <a:t>desfenyl</a:t>
            </a:r>
            <a:r>
              <a:rPr lang="en-US" sz="1050" dirty="0"/>
              <a:t> </a:t>
            </a:r>
            <a:r>
              <a:rPr lang="en-US" sz="1050" dirty="0" err="1"/>
              <a:t>chloridazon</a:t>
            </a:r>
            <a:endParaRPr lang="cs-CZ" sz="1050" dirty="0"/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6F39A48-CC72-21CC-39E9-9504FAD2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96" y="2064959"/>
            <a:ext cx="1118597" cy="7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2962DEAE-DC1F-E127-3B0B-C0DC903B1E5D}"/>
              </a:ext>
            </a:extLst>
          </p:cNvPr>
          <p:cNvSpPr txBox="1"/>
          <p:nvPr/>
        </p:nvSpPr>
        <p:spPr>
          <a:xfrm>
            <a:off x="546636" y="2218631"/>
            <a:ext cx="2341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desfenyl</a:t>
            </a:r>
            <a:r>
              <a:rPr lang="en-US" sz="1050" dirty="0"/>
              <a:t> </a:t>
            </a:r>
            <a:r>
              <a:rPr lang="en-US" sz="1050" dirty="0" err="1"/>
              <a:t>chloridazon</a:t>
            </a:r>
            <a:endParaRPr lang="cs-CZ" sz="1050" dirty="0"/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DF30E0A-9BA7-8B05-AEF9-A9818F5D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49" y="4102908"/>
            <a:ext cx="978340" cy="7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9B4BAC2A-9645-E624-F6BC-86DF3BCEDD2B}"/>
              </a:ext>
            </a:extLst>
          </p:cNvPr>
          <p:cNvSpPr/>
          <p:nvPr/>
        </p:nvSpPr>
        <p:spPr>
          <a:xfrm rot="19764205">
            <a:off x="1605608" y="2960931"/>
            <a:ext cx="685701" cy="636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Šipka: doprava 33">
            <a:extLst>
              <a:ext uri="{FF2B5EF4-FFF2-40B4-BE49-F238E27FC236}">
                <a16:creationId xmlns:a16="http://schemas.microsoft.com/office/drawing/2014/main" id="{D95DBDB9-8F6D-A05F-5F61-1C1A392977A9}"/>
              </a:ext>
            </a:extLst>
          </p:cNvPr>
          <p:cNvSpPr/>
          <p:nvPr/>
        </p:nvSpPr>
        <p:spPr>
          <a:xfrm rot="2530265">
            <a:off x="1597993" y="3940276"/>
            <a:ext cx="493537" cy="713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23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90538ED-BC5A-FDD7-0869-B8BEDE1A97D3}"/>
              </a:ext>
            </a:extLst>
          </p:cNvPr>
          <p:cNvSpPr txBox="1"/>
          <p:nvPr/>
        </p:nvSpPr>
        <p:spPr>
          <a:xfrm>
            <a:off x="534010" y="3873697"/>
            <a:ext cx="8178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i="1" dirty="0"/>
              <a:t>Zvýšení komerčního potenciálu technologie plazmatem upravené vody v </a:t>
            </a:r>
            <a:r>
              <a:rPr lang="cs-CZ" sz="1600" i="1" dirty="0" err="1"/>
              <a:t>agroprůmyslu</a:t>
            </a:r>
            <a:r>
              <a:rPr lang="cs-CZ" sz="1600" i="1" dirty="0"/>
              <a:t> ověřením zdravotní nezávadnosti takto ošetřené rostlinné produkce </a:t>
            </a:r>
            <a:r>
              <a:rPr lang="cs-CZ" sz="1600" dirty="0"/>
              <a:t>(</a:t>
            </a:r>
            <a:r>
              <a:rPr lang="cs-CZ" sz="1600" dirty="0" err="1"/>
              <a:t>MUNI</a:t>
            </a:r>
            <a:r>
              <a:rPr lang="cs-CZ" sz="1600" dirty="0"/>
              <a:t>/31/06202105/2021)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02CE91-9500-FEA7-B6BD-6ADBDF11CC81}"/>
              </a:ext>
            </a:extLst>
          </p:cNvPr>
          <p:cNvSpPr txBox="1"/>
          <p:nvPr/>
        </p:nvSpPr>
        <p:spPr>
          <a:xfrm>
            <a:off x="553515" y="4997082"/>
            <a:ext cx="8178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i="1" dirty="0"/>
              <a:t>Komplexní řešení malé domovní </a:t>
            </a:r>
            <a:r>
              <a:rPr lang="cs-CZ" sz="1600" i="1" dirty="0" err="1"/>
              <a:t>ČOV</a:t>
            </a:r>
            <a:r>
              <a:rPr lang="cs-CZ" sz="1600" i="1" dirty="0"/>
              <a:t> s důrazem na odstraňování fosforu a </a:t>
            </a:r>
            <a:r>
              <a:rPr lang="cs-CZ" sz="1600" i="1" dirty="0" err="1"/>
              <a:t>mikropolutantů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SS07020057</a:t>
            </a:r>
            <a:r>
              <a:rPr lang="cs-CZ" sz="1600" dirty="0"/>
              <a:t>)</a:t>
            </a: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3B599644-3A42-D28C-33F6-B89BC9CF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03" y="533622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2700" dirty="0"/>
              <a:t>D</a:t>
            </a:r>
            <a:r>
              <a:rPr lang="cs-CZ" sz="2700" dirty="0" err="1"/>
              <a:t>ěkuji</a:t>
            </a:r>
            <a:r>
              <a:rPr lang="cs-CZ" sz="2700" dirty="0"/>
              <a:t> za pozornost </a:t>
            </a:r>
            <a:r>
              <a:rPr lang="en-GB" sz="2700" dirty="0">
                <a:sym typeface="Wingdings" panose="05000000000000000000" pitchFamily="2" charset="2"/>
              </a:rPr>
              <a:t></a:t>
            </a:r>
            <a:endParaRPr lang="en-GB" sz="2700" dirty="0"/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D9C551F8-2FDC-8B38-3594-9D3E271C93FC}"/>
              </a:ext>
            </a:extLst>
          </p:cNvPr>
          <p:cNvSpPr txBox="1">
            <a:spLocks/>
          </p:cNvSpPr>
          <p:nvPr/>
        </p:nvSpPr>
        <p:spPr>
          <a:xfrm>
            <a:off x="666903" y="3242627"/>
            <a:ext cx="8064900" cy="338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 dirty="0"/>
              <a:t>Poděkování</a:t>
            </a:r>
            <a:endParaRPr lang="en-GB" sz="2400" b="1" dirty="0"/>
          </a:p>
        </p:txBody>
      </p:sp>
      <p:sp>
        <p:nvSpPr>
          <p:cNvPr id="19" name="Nadpis 3">
            <a:extLst>
              <a:ext uri="{FF2B5EF4-FFF2-40B4-BE49-F238E27FC236}">
                <a16:creationId xmlns:a16="http://schemas.microsoft.com/office/drawing/2014/main" id="{EC7BFC7E-6371-E914-DC01-FA6CC644D7C2}"/>
              </a:ext>
            </a:extLst>
          </p:cNvPr>
          <p:cNvSpPr txBox="1">
            <a:spLocks/>
          </p:cNvSpPr>
          <p:nvPr/>
        </p:nvSpPr>
        <p:spPr>
          <a:xfrm>
            <a:off x="666903" y="343226"/>
            <a:ext cx="8064900" cy="338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/>
              <a:t>Závěr</a:t>
            </a:r>
            <a:endParaRPr lang="en-GB" sz="3200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B8A4F8A-672E-5A6B-3560-5DFBC705F6A5}"/>
              </a:ext>
            </a:extLst>
          </p:cNvPr>
          <p:cNvSpPr txBox="1"/>
          <p:nvPr/>
        </p:nvSpPr>
        <p:spPr>
          <a:xfrm>
            <a:off x="397127" y="933900"/>
            <a:ext cx="8604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ea typeface="Times New Roman" panose="02020603050405020304" pitchFamily="18" charset="0"/>
              </a:rPr>
              <a:t>Plazmatem aktivovaná voda z technologie </a:t>
            </a:r>
            <a:r>
              <a:rPr lang="cs-CZ" sz="1800" dirty="0" err="1">
                <a:ea typeface="Times New Roman" panose="02020603050405020304" pitchFamily="18" charset="0"/>
              </a:rPr>
              <a:t>Caviplasma</a:t>
            </a:r>
            <a:r>
              <a:rPr lang="cs-CZ" sz="1800" dirty="0">
                <a:ea typeface="Times New Roman" panose="02020603050405020304" pitchFamily="18" charset="0"/>
              </a:rPr>
              <a:t> je kompatibilní s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cs-CZ" sz="1800" dirty="0">
                <a:ea typeface="Times New Roman" panose="02020603050405020304" pitchFamily="18" charset="0"/>
              </a:rPr>
              <a:t>používanými </a:t>
            </a:r>
            <a:r>
              <a:rPr lang="cs-CZ" sz="1800" dirty="0" err="1">
                <a:ea typeface="Times New Roman" panose="02020603050405020304" pitchFamily="18" charset="0"/>
              </a:rPr>
              <a:t>akvaponickými</a:t>
            </a:r>
            <a:r>
              <a:rPr lang="cs-CZ" sz="1800" dirty="0">
                <a:ea typeface="Times New Roman" panose="02020603050405020304" pitchFamily="18" charset="0"/>
              </a:rPr>
              <a:t> systémy. Potlačuje vznik mikrobiálních biofilmů v systému a vede ke snížení obsahu dusičnanů v pěstovaných rostlinách. 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93E1086-B707-A8A8-61C9-9BDB6F3A5F1B}"/>
              </a:ext>
            </a:extLst>
          </p:cNvPr>
          <p:cNvSpPr txBox="1"/>
          <p:nvPr/>
        </p:nvSpPr>
        <p:spPr>
          <a:xfrm>
            <a:off x="397127" y="1957073"/>
            <a:ext cx="8452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a typeface="Times New Roman" panose="02020603050405020304" pitchFamily="18" charset="0"/>
              </a:rPr>
              <a:t>T</a:t>
            </a:r>
            <a:r>
              <a:rPr lang="cs-CZ" sz="1800" dirty="0">
                <a:ea typeface="Times New Roman" panose="02020603050405020304" pitchFamily="18" charset="0"/>
              </a:rPr>
              <a:t>echnologie </a:t>
            </a:r>
            <a:r>
              <a:rPr lang="cs-CZ" sz="1800" dirty="0" err="1">
                <a:ea typeface="Times New Roman" panose="02020603050405020304" pitchFamily="18" charset="0"/>
              </a:rPr>
              <a:t>Caviplasma</a:t>
            </a:r>
            <a:r>
              <a:rPr lang="cs-CZ" sz="1800" dirty="0">
                <a:ea typeface="Times New Roman" panose="02020603050405020304" pitchFamily="18" charset="0"/>
              </a:rPr>
              <a:t> je účinná při odbourávání reziduí léčiv, pesticidů a jejich metabolitů a může být využita k dočištění odpadních vod jako následující krok po biologickém čištění.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50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84A59-3BFE-468A-95D4-03749651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6804"/>
            <a:ext cx="7886700" cy="57877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/>
              <a:t>Plazmatem</a:t>
            </a:r>
            <a:r>
              <a:rPr lang="en-US" sz="2400" b="1" dirty="0"/>
              <a:t> </a:t>
            </a:r>
            <a:r>
              <a:rPr lang="en-US" sz="2400" b="1" dirty="0" err="1"/>
              <a:t>aktivovan</a:t>
            </a:r>
            <a:r>
              <a:rPr lang="cs-CZ" sz="2400" b="1" dirty="0"/>
              <a:t>á</a:t>
            </a:r>
            <a:r>
              <a:rPr lang="en-US" sz="2400" b="1" dirty="0"/>
              <a:t> </a:t>
            </a:r>
            <a:r>
              <a:rPr lang="en-US" sz="2400" b="1" dirty="0" err="1"/>
              <a:t>voda</a:t>
            </a:r>
            <a:r>
              <a:rPr lang="cs-CZ" sz="2400" b="1" dirty="0"/>
              <a:t> (</a:t>
            </a:r>
            <a:r>
              <a:rPr lang="cs-CZ" sz="2400" b="1" dirty="0" err="1"/>
              <a:t>PAW</a:t>
            </a:r>
            <a:r>
              <a:rPr lang="cs-CZ" sz="2400" b="1" dirty="0"/>
              <a:t>) v zemědělství a potravinářství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587E11-0F6F-9107-566E-7FEAE529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0" y="1194720"/>
            <a:ext cx="8200105" cy="93490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sz="1800" i="1" dirty="0">
                <a:cs typeface="Arial" panose="020B0604020202020204" pitchFamily="34" charset="0"/>
              </a:rPr>
              <a:t>Plazmatem aktivovaná voda </a:t>
            </a:r>
            <a:r>
              <a:rPr lang="cs-CZ" sz="1800" dirty="0">
                <a:cs typeface="Arial" panose="020B0604020202020204" pitchFamily="34" charset="0"/>
              </a:rPr>
              <a:t>(</a:t>
            </a:r>
            <a:r>
              <a:rPr lang="cs-CZ" sz="1800" dirty="0" err="1">
                <a:cs typeface="Arial" panose="020B0604020202020204" pitchFamily="34" charset="0"/>
              </a:rPr>
              <a:t>PAW</a:t>
            </a:r>
            <a:r>
              <a:rPr lang="cs-CZ" sz="1800" dirty="0">
                <a:cs typeface="Arial" panose="020B0604020202020204" pitchFamily="34" charset="0"/>
              </a:rPr>
              <a:t>) si díky svým jedinečným vlastnostem získává stále větší pozornost i v zemědělství a potravinářství. Nabízí slibnou, ekologicky šetrnou alternativu pro zlepšení zemědělské produktivity a bezpečnosti potravin.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068942-7595-839E-13B0-633DB694D68F}"/>
              </a:ext>
            </a:extLst>
          </p:cNvPr>
          <p:cNvSpPr txBox="1"/>
          <p:nvPr/>
        </p:nvSpPr>
        <p:spPr>
          <a:xfrm>
            <a:off x="354573" y="4953669"/>
            <a:ext cx="8377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dirty="0">
                <a:cs typeface="Arial" panose="020B0604020202020204" pitchFamily="34" charset="0"/>
              </a:rPr>
              <a:t>Odstranění reziduí biocidů, pesticidů a léčiv z odpadních vod (po biologickém odbourávání)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0F7E55F-AA3A-6E43-069C-FC730B34CE8C}"/>
              </a:ext>
            </a:extLst>
          </p:cNvPr>
          <p:cNvSpPr txBox="1"/>
          <p:nvPr/>
        </p:nvSpPr>
        <p:spPr>
          <a:xfrm>
            <a:off x="354573" y="4055018"/>
            <a:ext cx="8160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dirty="0">
                <a:cs typeface="Arial" panose="020B0604020202020204" pitchFamily="34" charset="0"/>
              </a:rPr>
              <a:t>Dekontaminace </a:t>
            </a:r>
            <a:r>
              <a:rPr lang="cs-CZ" dirty="0">
                <a:cs typeface="Arial" panose="020B0604020202020204" pitchFamily="34" charset="0"/>
              </a:rPr>
              <a:t>povrchu </a:t>
            </a:r>
            <a:r>
              <a:rPr lang="cs-CZ" sz="1800" dirty="0">
                <a:cs typeface="Arial" panose="020B0604020202020204" pitchFamily="34" charset="0"/>
              </a:rPr>
              <a:t>ovoce, zeleniny a dalších produktů, a prodloužení jejich trvanlivosti snižováním mikrobiální zátěže.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90DC44-8D39-250F-213E-0D38BDBE656A}"/>
              </a:ext>
            </a:extLst>
          </p:cNvPr>
          <p:cNvSpPr txBox="1"/>
          <p:nvPr/>
        </p:nvSpPr>
        <p:spPr>
          <a:xfrm>
            <a:off x="393289" y="2631788"/>
            <a:ext cx="8455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cs typeface="Arial" panose="020B0604020202020204" pitchFamily="34" charset="0"/>
              </a:rPr>
              <a:t>Prostředek pro ošetření rostlin proti mikrobiálním patogenům (postřik či zálivka).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B27C96-2938-6E68-618F-AE318D3CBCA3}"/>
              </a:ext>
            </a:extLst>
          </p:cNvPr>
          <p:cNvSpPr txBox="1"/>
          <p:nvPr/>
        </p:nvSpPr>
        <p:spPr>
          <a:xfrm>
            <a:off x="373930" y="3343403"/>
            <a:ext cx="8122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cs typeface="Arial" panose="020B0604020202020204" pitchFamily="34" charset="0"/>
              </a:rPr>
              <a:t>Stimulace klíčivosti semen a růstu rostlin (</a:t>
            </a:r>
            <a:r>
              <a:rPr lang="cs-CZ" sz="1800" dirty="0" err="1">
                <a:cs typeface="Arial" panose="020B0604020202020204" pitchFamily="34" charset="0"/>
              </a:rPr>
              <a:t>H</a:t>
            </a:r>
            <a:r>
              <a:rPr 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sz="1800" dirty="0" err="1">
                <a:cs typeface="Arial" panose="020B0604020202020204" pitchFamily="34" charset="0"/>
              </a:rPr>
              <a:t>O</a:t>
            </a:r>
            <a:r>
              <a:rPr 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sz="1800" dirty="0">
                <a:cs typeface="Arial" panose="020B0604020202020204" pitchFamily="34" charset="0"/>
              </a:rPr>
              <a:t> působí jako rostlinný hormon)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B8E81F-E533-12FD-2B6B-72FC00960D1F}"/>
              </a:ext>
            </a:extLst>
          </p:cNvPr>
          <p:cNvSpPr txBox="1"/>
          <p:nvPr/>
        </p:nvSpPr>
        <p:spPr>
          <a:xfrm>
            <a:off x="412342" y="6087644"/>
            <a:ext cx="281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Caviplasma</a:t>
            </a:r>
            <a:endParaRPr lang="cs-CZ" i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037F8D-EA3F-A9DD-93FA-7A497E4BD5E0}"/>
              </a:ext>
            </a:extLst>
          </p:cNvPr>
          <p:cNvSpPr txBox="1"/>
          <p:nvPr/>
        </p:nvSpPr>
        <p:spPr>
          <a:xfrm>
            <a:off x="2245469" y="5815117"/>
            <a:ext cx="648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Patentovaná technologie umožňující úč</a:t>
            </a:r>
            <a:r>
              <a:rPr lang="en-US" dirty="0" err="1"/>
              <a:t>innou</a:t>
            </a:r>
            <a:r>
              <a:rPr lang="en-US" dirty="0"/>
              <a:t> </a:t>
            </a:r>
            <a:r>
              <a:rPr lang="cs-CZ" dirty="0"/>
              <a:t>aktivaci velkých objemů kapaliny</a:t>
            </a:r>
            <a:r>
              <a:rPr lang="en-GB" dirty="0">
                <a:ln/>
              </a:rPr>
              <a:t>: CZ 308532, PCT </a:t>
            </a:r>
            <a:r>
              <a:rPr lang="en-GB" dirty="0" err="1">
                <a:ln/>
              </a:rPr>
              <a:t>WO2021</a:t>
            </a:r>
            <a:r>
              <a:rPr lang="en-GB" dirty="0">
                <a:ln/>
              </a:rPr>
              <a:t>/115498 A1 (EU, US, CA, IL)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8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6">
            <a:extLst>
              <a:ext uri="{FF2B5EF4-FFF2-40B4-BE49-F238E27FC236}">
                <a16:creationId xmlns:a16="http://schemas.microsoft.com/office/drawing/2014/main" id="{09791373-2EB1-268E-1A7A-357223108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5139" y="282104"/>
            <a:ext cx="3891770" cy="2150336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CBE3DA4-AD32-9CCE-3DDC-ACA19D605304}"/>
              </a:ext>
            </a:extLst>
          </p:cNvPr>
          <p:cNvSpPr txBox="1"/>
          <p:nvPr/>
        </p:nvSpPr>
        <p:spPr>
          <a:xfrm>
            <a:off x="333978" y="1343608"/>
            <a:ext cx="4186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a typeface="Times New Roman" panose="02020603050405020304" pitchFamily="18" charset="0"/>
              </a:rPr>
              <a:t>Výboj kromě UV záření v kapalině produkuje vysoce reaktivní oxidační prostředí na bázi </a:t>
            </a:r>
            <a:r>
              <a:rPr lang="cs-CZ" b="1" dirty="0">
                <a:ea typeface="Times New Roman" panose="02020603050405020304" pitchFamily="18" charset="0"/>
              </a:rPr>
              <a:t>peroxidové chemie </a:t>
            </a:r>
            <a:r>
              <a:rPr lang="cs-CZ" dirty="0">
                <a:ea typeface="Times New Roman" panose="02020603050405020304" pitchFamily="18" charset="0"/>
              </a:rPr>
              <a:t>(</a:t>
            </a:r>
            <a:r>
              <a:rPr lang="cs-CZ" dirty="0">
                <a:solidFill>
                  <a:srgbClr val="222222"/>
                </a:solidFill>
                <a:ea typeface="Times New Roman" panose="02020603050405020304" pitchFamily="18" charset="0"/>
              </a:rPr>
              <a:t>t.j. peroxidy a per-</a:t>
            </a:r>
            <a:r>
              <a:rPr lang="cs-CZ" dirty="0" err="1">
                <a:solidFill>
                  <a:srgbClr val="222222"/>
                </a:solidFill>
                <a:ea typeface="Times New Roman" panose="02020603050405020304" pitchFamily="18" charset="0"/>
              </a:rPr>
              <a:t>oxosloučeniny</a:t>
            </a:r>
            <a:r>
              <a:rPr lang="cs-CZ" dirty="0">
                <a:ea typeface="Times New Roman" panose="02020603050405020304" pitchFamily="18" charset="0"/>
              </a:rPr>
              <a:t>). </a:t>
            </a:r>
            <a:endParaRPr lang="cs-CZ" dirty="0"/>
          </a:p>
        </p:txBody>
      </p:sp>
      <p:pic>
        <p:nvPicPr>
          <p:cNvPr id="6" name="Zástupný obsah 7">
            <a:extLst>
              <a:ext uri="{FF2B5EF4-FFF2-40B4-BE49-F238E27FC236}">
                <a16:creationId xmlns:a16="http://schemas.microsoft.com/office/drawing/2014/main" id="{A3357F57-0897-54B5-CFAA-385EB9EB6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800" y="3581123"/>
            <a:ext cx="4578509" cy="31095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13C258-E148-8FAE-F0ED-2CD2111D3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153" y="2960262"/>
            <a:ext cx="2421816" cy="93747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775C15F-EEDC-C802-B8D4-3DF59BDE5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/>
          <a:stretch/>
        </p:blipFill>
        <p:spPr bwMode="auto">
          <a:xfrm>
            <a:off x="333978" y="4333785"/>
            <a:ext cx="3807979" cy="224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dpis 5">
            <a:extLst>
              <a:ext uri="{FF2B5EF4-FFF2-40B4-BE49-F238E27FC236}">
                <a16:creationId xmlns:a16="http://schemas.microsoft.com/office/drawing/2014/main" id="{D63E5670-6532-922D-6EBD-179EDF04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78" y="282104"/>
            <a:ext cx="4238022" cy="718561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Plazmatem aktivovaná voda (</a:t>
            </a:r>
            <a:r>
              <a:rPr lang="cs-CZ" sz="2400" b="1" dirty="0" err="1"/>
              <a:t>PAW</a:t>
            </a:r>
            <a:r>
              <a:rPr lang="cs-CZ" sz="2400" b="1" dirty="0"/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F5A9975-9F0E-4CEB-B961-5734AE84B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68" y="2717565"/>
            <a:ext cx="3670041" cy="14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4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679886-5AD5-E523-7A8E-F144C350D041}"/>
              </a:ext>
            </a:extLst>
          </p:cNvPr>
          <p:cNvSpPr txBox="1"/>
          <p:nvPr/>
        </p:nvSpPr>
        <p:spPr>
          <a:xfrm>
            <a:off x="3797655" y="5856830"/>
            <a:ext cx="4896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Pěstební regál ve f. Future Farming, Kaly:</a:t>
            </a:r>
            <a:br>
              <a:rPr lang="cs-CZ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(vlevo) před osázením, (vpravo) se sazenicemi (+14 dnů)</a:t>
            </a:r>
          </a:p>
        </p:txBody>
      </p:sp>
      <p:pic>
        <p:nvPicPr>
          <p:cNvPr id="2050" name="Obrázek 2">
            <a:extLst>
              <a:ext uri="{FF2B5EF4-FFF2-40B4-BE49-F238E27FC236}">
                <a16:creationId xmlns:a16="http://schemas.microsoft.com/office/drawing/2014/main" id="{51D4A610-D771-733A-3A9A-057750DF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044154" y="3348461"/>
            <a:ext cx="2546941" cy="214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3">
            <a:extLst>
              <a:ext uri="{FF2B5EF4-FFF2-40B4-BE49-F238E27FC236}">
                <a16:creationId xmlns:a16="http://schemas.microsoft.com/office/drawing/2014/main" id="{BDCCCFD0-A8ED-4108-41BE-DD27426D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63186" y="3266039"/>
            <a:ext cx="2579935" cy="22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A222EE4-5E74-776E-F63B-7EE9C150B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898" y="-506310"/>
            <a:ext cx="184699" cy="3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4C6E8BF-0083-687C-D27F-D0AED3F82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898" y="6446328"/>
            <a:ext cx="184699" cy="3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4775A0-31C6-D9D6-8F90-66B21239EF09}"/>
              </a:ext>
            </a:extLst>
          </p:cNvPr>
          <p:cNvSpPr txBox="1"/>
          <p:nvPr/>
        </p:nvSpPr>
        <p:spPr>
          <a:xfrm>
            <a:off x="3217467" y="2280503"/>
            <a:ext cx="2777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Salát a </a:t>
            </a:r>
            <a:r>
              <a:rPr lang="cs-CZ" sz="1600" i="1" dirty="0" err="1"/>
              <a:t>microgreens</a:t>
            </a:r>
            <a:r>
              <a:rPr lang="cs-CZ" sz="1600" i="1" dirty="0"/>
              <a:t> (bazalka)</a:t>
            </a:r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B1911AC2-E05F-E076-F1F3-B66BEC64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80" y="1234179"/>
            <a:ext cx="5486402" cy="85722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sz="1800" dirty="0" err="1"/>
              <a:t>Technologi</a:t>
            </a:r>
            <a:r>
              <a:rPr lang="en-GB" sz="1800" dirty="0"/>
              <a:t>e</a:t>
            </a:r>
            <a:r>
              <a:rPr lang="cs-CZ" sz="1800" dirty="0"/>
              <a:t> </a:t>
            </a:r>
            <a:r>
              <a:rPr lang="cs-CZ" sz="1800" dirty="0" err="1"/>
              <a:t>Caviplasma</a:t>
            </a:r>
            <a:r>
              <a:rPr lang="cs-CZ" sz="1800" dirty="0"/>
              <a:t> byla testována</a:t>
            </a:r>
            <a:r>
              <a:rPr lang="en-GB" sz="1800" dirty="0"/>
              <a:t> v </a:t>
            </a:r>
            <a:r>
              <a:rPr lang="en-GB" sz="1800" dirty="0" err="1"/>
              <a:t>reálných</a:t>
            </a:r>
            <a:r>
              <a:rPr lang="en-GB" sz="1800" dirty="0"/>
              <a:t> </a:t>
            </a:r>
            <a:r>
              <a:rPr lang="en-GB" sz="1800" dirty="0" err="1"/>
              <a:t>podmínkách</a:t>
            </a:r>
            <a:r>
              <a:rPr lang="en-GB" sz="1800" dirty="0"/>
              <a:t> </a:t>
            </a:r>
            <a:r>
              <a:rPr lang="cs-CZ" sz="1800" dirty="0" err="1"/>
              <a:t>akvaponické</a:t>
            </a:r>
            <a:r>
              <a:rPr lang="cs-CZ" sz="1800" dirty="0"/>
              <a:t> </a:t>
            </a:r>
            <a:r>
              <a:rPr lang="en-GB" sz="1800" dirty="0" err="1"/>
              <a:t>farmy</a:t>
            </a:r>
            <a:r>
              <a:rPr lang="cs-CZ" sz="1800" dirty="0"/>
              <a:t> (</a:t>
            </a:r>
            <a:r>
              <a:rPr lang="cs-CZ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cs-CZ" sz="18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cs-CZ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Farming</a:t>
            </a:r>
            <a:r>
              <a:rPr lang="cs-CZ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farma Kaly</a:t>
            </a:r>
            <a:r>
              <a:rPr lang="cs-CZ" sz="1800" dirty="0"/>
              <a:t>).</a:t>
            </a:r>
          </a:p>
        </p:txBody>
      </p:sp>
      <p:sp>
        <p:nvSpPr>
          <p:cNvPr id="17" name="Nadpis 5">
            <a:extLst>
              <a:ext uri="{FF2B5EF4-FFF2-40B4-BE49-F238E27FC236}">
                <a16:creationId xmlns:a16="http://schemas.microsoft.com/office/drawing/2014/main" id="{523227B6-77AA-C134-8A94-49676C5D6316}"/>
              </a:ext>
            </a:extLst>
          </p:cNvPr>
          <p:cNvSpPr txBox="1">
            <a:spLocks/>
          </p:cNvSpPr>
          <p:nvPr/>
        </p:nvSpPr>
        <p:spPr>
          <a:xfrm>
            <a:off x="536280" y="559909"/>
            <a:ext cx="8176132" cy="4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/>
              <a:t>Plazmatem aktivovaná voda (</a:t>
            </a:r>
            <a:r>
              <a:rPr lang="cs-CZ" sz="2400" b="1" dirty="0" err="1"/>
              <a:t>PAW</a:t>
            </a:r>
            <a:r>
              <a:rPr lang="cs-CZ" sz="2400" b="1" dirty="0"/>
              <a:t>) v hydroponii / </a:t>
            </a:r>
            <a:r>
              <a:rPr lang="cs-CZ" sz="2400" b="1" dirty="0" err="1"/>
              <a:t>akvaponii</a:t>
            </a:r>
            <a:endParaRPr lang="cs-CZ" sz="2400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671B4B0-9B37-D18C-58D5-A459C6804006}"/>
              </a:ext>
            </a:extLst>
          </p:cNvPr>
          <p:cNvSpPr txBox="1"/>
          <p:nvPr/>
        </p:nvSpPr>
        <p:spPr>
          <a:xfrm>
            <a:off x="393848" y="5092722"/>
            <a:ext cx="30967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- ž</a:t>
            </a:r>
            <a:r>
              <a:rPr lang="en-GB" sz="1600" dirty="0" err="1"/>
              <a:t>ivotaschopnost</a:t>
            </a:r>
            <a:r>
              <a:rPr lang="cs-CZ" sz="1600" dirty="0"/>
              <a:t> a růst </a:t>
            </a:r>
            <a:r>
              <a:rPr lang="en-GB" sz="1600" dirty="0" err="1"/>
              <a:t>rostlin</a:t>
            </a:r>
            <a:endParaRPr lang="en-GB" sz="16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9A2ADC-18C3-2D57-E383-3683CB173973}"/>
              </a:ext>
            </a:extLst>
          </p:cNvPr>
          <p:cNvSpPr txBox="1"/>
          <p:nvPr/>
        </p:nvSpPr>
        <p:spPr>
          <a:xfrm>
            <a:off x="334065" y="4250918"/>
            <a:ext cx="3779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Přínos </a:t>
            </a:r>
            <a:r>
              <a:rPr lang="cs-CZ" sz="1600" dirty="0" err="1"/>
              <a:t>PAW</a:t>
            </a:r>
            <a:r>
              <a:rPr lang="cs-CZ" sz="1600" dirty="0"/>
              <a:t> pro</a:t>
            </a:r>
            <a:r>
              <a:rPr lang="en-GB" sz="1600" dirty="0"/>
              <a:t> </a:t>
            </a:r>
            <a:r>
              <a:rPr lang="en-GB" sz="1600" dirty="0" err="1"/>
              <a:t>technologi</a:t>
            </a:r>
            <a:r>
              <a:rPr lang="cs-CZ" sz="1600" dirty="0"/>
              <a:t>i</a:t>
            </a:r>
            <a:r>
              <a:rPr lang="en-GB" sz="1600" dirty="0"/>
              <a:t> </a:t>
            </a:r>
            <a:r>
              <a:rPr lang="en-GB" sz="1600" dirty="0" err="1"/>
              <a:t>hydroponie</a:t>
            </a:r>
            <a:r>
              <a:rPr lang="cs-CZ" sz="1600" dirty="0"/>
              <a:t> </a:t>
            </a:r>
            <a:r>
              <a:rPr lang="en-GB" sz="1600" dirty="0"/>
              <a:t>/</a:t>
            </a:r>
            <a:r>
              <a:rPr lang="cs-CZ" sz="1600" dirty="0"/>
              <a:t> </a:t>
            </a:r>
            <a:r>
              <a:rPr lang="en-GB" sz="1600" dirty="0" err="1"/>
              <a:t>akvaponie</a:t>
            </a:r>
            <a:endParaRPr lang="cs-CZ" sz="16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05697B8-0874-9343-88D6-F84647D70EDB}"/>
              </a:ext>
            </a:extLst>
          </p:cNvPr>
          <p:cNvSpPr txBox="1"/>
          <p:nvPr/>
        </p:nvSpPr>
        <p:spPr>
          <a:xfrm>
            <a:off x="377327" y="3013501"/>
            <a:ext cx="3652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K</a:t>
            </a:r>
            <a:r>
              <a:rPr lang="en-GB" sz="1600" dirty="0" err="1"/>
              <a:t>ompatibilita</a:t>
            </a:r>
            <a:r>
              <a:rPr lang="en-GB" sz="1600" dirty="0"/>
              <a:t> </a:t>
            </a:r>
            <a:r>
              <a:rPr lang="cs-CZ" sz="1600" dirty="0"/>
              <a:t>technologie </a:t>
            </a:r>
            <a:r>
              <a:rPr lang="cs-CZ" sz="1600" dirty="0" err="1"/>
              <a:t>Caviplasma</a:t>
            </a:r>
            <a:r>
              <a:rPr lang="cs-CZ" sz="1600" dirty="0"/>
              <a:t> </a:t>
            </a:r>
            <a:r>
              <a:rPr lang="en-GB" sz="1600" dirty="0"/>
              <a:t>se </a:t>
            </a:r>
            <a:r>
              <a:rPr lang="en-GB" sz="1600" dirty="0" err="1"/>
              <a:t>zahradnickými</a:t>
            </a:r>
            <a:r>
              <a:rPr lang="en-GB" sz="1600" dirty="0"/>
              <a:t> (</a:t>
            </a:r>
            <a:r>
              <a:rPr lang="en-GB" sz="1600" dirty="0" err="1"/>
              <a:t>hydroponickými</a:t>
            </a:r>
            <a:r>
              <a:rPr lang="en-GB" sz="1600" dirty="0"/>
              <a:t>) a </a:t>
            </a:r>
            <a:r>
              <a:rPr lang="en-GB" sz="1600" dirty="0" err="1"/>
              <a:t>akvakulturními</a:t>
            </a:r>
            <a:r>
              <a:rPr lang="en-GB" sz="1600" dirty="0"/>
              <a:t> </a:t>
            </a:r>
            <a:r>
              <a:rPr lang="en-GB" sz="1600" dirty="0" err="1"/>
              <a:t>systémy</a:t>
            </a:r>
            <a:endParaRPr lang="cs-CZ" sz="16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24E2A00-4111-D8F3-993B-09181A5A4BA1}"/>
              </a:ext>
            </a:extLst>
          </p:cNvPr>
          <p:cNvSpPr txBox="1"/>
          <p:nvPr/>
        </p:nvSpPr>
        <p:spPr>
          <a:xfrm>
            <a:off x="388225" y="5687553"/>
            <a:ext cx="3107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- kvantita a kvalita užitných částí rostlin  </a:t>
            </a:r>
            <a:endParaRPr lang="en-GB" sz="1600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31D791C4-9A28-2839-5709-96C28DEC48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8348" y="1140091"/>
            <a:ext cx="2259372" cy="1694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80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EA222EE4-5E74-776E-F63B-7EE9C150B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756" y="-37979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959C6F3-80E9-1D2B-A228-9FD3C26E0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756" y="317064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4C6E8BF-0083-687C-D27F-D0AED3F82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756" y="569239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5960BFC-34B2-78F2-A69D-37FB11111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02" y="12893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99C5399-835E-11DD-45CE-3A151249A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349" y="79473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A455178-5578-ACD4-A07F-7E7FC755964E}"/>
              </a:ext>
            </a:extLst>
          </p:cNvPr>
          <p:cNvSpPr txBox="1"/>
          <p:nvPr/>
        </p:nvSpPr>
        <p:spPr>
          <a:xfrm>
            <a:off x="455546" y="1516028"/>
            <a:ext cx="8102395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cs-CZ" dirty="0">
                <a:cs typeface="Times New Roman" panose="02020603050405020304" pitchFamily="18" charset="0"/>
              </a:rPr>
              <a:t>Po 4 týdnech je patrné v</a:t>
            </a:r>
            <a:r>
              <a:rPr lang="en-GB" dirty="0" err="1">
                <a:cs typeface="Times New Roman" panose="02020603050405020304" pitchFamily="18" charset="0"/>
              </a:rPr>
              <a:t>ýrazné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snížení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zátěže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mikroorganismy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(tvorba biofilmů) </a:t>
            </a:r>
            <a:r>
              <a:rPr lang="en-GB" dirty="0">
                <a:cs typeface="Times New Roman" panose="02020603050405020304" pitchFamily="18" charset="0"/>
              </a:rPr>
              <a:t>po </a:t>
            </a:r>
            <a:r>
              <a:rPr lang="en-GB" dirty="0" err="1">
                <a:cs typeface="Times New Roman" panose="02020603050405020304" pitchFamily="18" charset="0"/>
              </a:rPr>
              <a:t>ošetření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vody</a:t>
            </a:r>
            <a:r>
              <a:rPr lang="en-GB" dirty="0">
                <a:cs typeface="Times New Roman" panose="02020603050405020304" pitchFamily="18" charset="0"/>
              </a:rPr>
              <a:t> v </a:t>
            </a:r>
            <a:r>
              <a:rPr lang="en-GB" dirty="0" err="1">
                <a:cs typeface="Times New Roman" panose="02020603050405020304" pitchFamily="18" charset="0"/>
              </a:rPr>
              <a:t>kultivačních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regálech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pomocí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CaviPlasma</a:t>
            </a:r>
            <a:r>
              <a:rPr lang="en-GB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090B5E30-B20C-152A-AD39-234F1BAC1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06" y="79196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4269DA63-41E7-1DA7-F9A1-AE7089E08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290" y="112005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FE42C28-2EC2-E1E6-35CB-79F8DE8C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290" y="814950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F3B4F8F-CD2F-49CC-E7B1-FA208DB0A50C}"/>
              </a:ext>
            </a:extLst>
          </p:cNvPr>
          <p:cNvGrpSpPr/>
          <p:nvPr/>
        </p:nvGrpSpPr>
        <p:grpSpPr>
          <a:xfrm>
            <a:off x="578941" y="3500683"/>
            <a:ext cx="7936409" cy="2522427"/>
            <a:chOff x="578941" y="3789128"/>
            <a:chExt cx="7936409" cy="2522427"/>
          </a:xfrm>
        </p:grpSpPr>
        <p:pic>
          <p:nvPicPr>
            <p:cNvPr id="1027" name="Obrázek 98">
              <a:extLst>
                <a:ext uri="{FF2B5EF4-FFF2-40B4-BE49-F238E27FC236}">
                  <a16:creationId xmlns:a16="http://schemas.microsoft.com/office/drawing/2014/main" id="{37B84E1E-4D71-C034-F980-B9FB1DBFA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33" y="3792260"/>
              <a:ext cx="1154021" cy="771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Obrázek 99">
              <a:extLst>
                <a:ext uri="{FF2B5EF4-FFF2-40B4-BE49-F238E27FC236}">
                  <a16:creationId xmlns:a16="http://schemas.microsoft.com/office/drawing/2014/main" id="{3EE12AE1-2519-D764-501F-CE1419E5C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507" y="3792260"/>
              <a:ext cx="1154021" cy="771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Obrázek 100">
              <a:extLst>
                <a:ext uri="{FF2B5EF4-FFF2-40B4-BE49-F238E27FC236}">
                  <a16:creationId xmlns:a16="http://schemas.microsoft.com/office/drawing/2014/main" id="{8DC0DF7B-7915-0F0C-733D-CC34E1AF5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41" y="4658456"/>
              <a:ext cx="2473745" cy="165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Obrázek 101">
              <a:extLst>
                <a:ext uri="{FF2B5EF4-FFF2-40B4-BE49-F238E27FC236}">
                  <a16:creationId xmlns:a16="http://schemas.microsoft.com/office/drawing/2014/main" id="{00CDC849-B3EB-F07B-49EC-07987C1FF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666" y="3792260"/>
              <a:ext cx="1156775" cy="771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Obrázek 102">
              <a:extLst>
                <a:ext uri="{FF2B5EF4-FFF2-40B4-BE49-F238E27FC236}">
                  <a16:creationId xmlns:a16="http://schemas.microsoft.com/office/drawing/2014/main" id="{3625871A-B9AE-C00F-B644-ED9B791CF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854" y="3792258"/>
              <a:ext cx="1156775" cy="77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Obrázek 103">
              <a:extLst>
                <a:ext uri="{FF2B5EF4-FFF2-40B4-BE49-F238E27FC236}">
                  <a16:creationId xmlns:a16="http://schemas.microsoft.com/office/drawing/2014/main" id="{5D1E9B28-B075-76B8-FEB0-E5C41D2F7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760" y="4658456"/>
              <a:ext cx="2479649" cy="165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Obrázek 104">
              <a:extLst>
                <a:ext uri="{FF2B5EF4-FFF2-40B4-BE49-F238E27FC236}">
                  <a16:creationId xmlns:a16="http://schemas.microsoft.com/office/drawing/2014/main" id="{7238AE6E-3C07-8045-25F1-FF8B0E0FA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701" y="3789129"/>
              <a:ext cx="1156776" cy="77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Obrázek 105">
              <a:extLst>
                <a:ext uri="{FF2B5EF4-FFF2-40B4-BE49-F238E27FC236}">
                  <a16:creationId xmlns:a16="http://schemas.microsoft.com/office/drawing/2014/main" id="{9DCFB57F-BB0C-5547-5BBE-293251FBF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574" y="3789128"/>
              <a:ext cx="1156776" cy="77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Obrázek 106">
              <a:extLst>
                <a:ext uri="{FF2B5EF4-FFF2-40B4-BE49-F238E27FC236}">
                  <a16:creationId xmlns:a16="http://schemas.microsoft.com/office/drawing/2014/main" id="{4127AFB0-8BDD-69F3-DE52-59766110F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700" y="4656475"/>
              <a:ext cx="2479650" cy="165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4">
            <a:extLst>
              <a:ext uri="{FF2B5EF4-FFF2-40B4-BE49-F238E27FC236}">
                <a16:creationId xmlns:a16="http://schemas.microsoft.com/office/drawing/2014/main" id="{92D04CAF-FADE-4821-20DB-416B87EB7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462" y="110335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FCE3DF15-6DD2-F7DC-684E-5EBCF88E0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462" y="810422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184C332-C027-E4CE-C848-8A738BB37092}"/>
              </a:ext>
            </a:extLst>
          </p:cNvPr>
          <p:cNvSpPr txBox="1"/>
          <p:nvPr/>
        </p:nvSpPr>
        <p:spPr>
          <a:xfrm>
            <a:off x="823414" y="2683300"/>
            <a:ext cx="7586877" cy="610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cs-CZ" sz="1600" dirty="0">
                <a:cs typeface="Times New Roman" panose="02020603050405020304" pitchFamily="18" charset="0"/>
              </a:rPr>
              <a:t>        Vliv aplikace PUV na kvalitu živného roztoku, resp. „čistotu“ pěstebního okruhu.</a:t>
            </a:r>
            <a:br>
              <a:rPr lang="cs-CZ" sz="1600" dirty="0">
                <a:cs typeface="Times New Roman" panose="02020603050405020304" pitchFamily="18" charset="0"/>
              </a:rPr>
            </a:br>
            <a:r>
              <a:rPr lang="cs-CZ" sz="1600" dirty="0">
                <a:cs typeface="Times New Roman" panose="02020603050405020304" pitchFamily="18" charset="0"/>
              </a:rPr>
              <a:t>           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kontrola                                  		 60 mg/l </a:t>
            </a:r>
            <a:r>
              <a:rPr lang="cs-CZ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400" baseline="-25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1400" baseline="-25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	        90 mg/l H</a:t>
            </a:r>
            <a:r>
              <a:rPr lang="cs-CZ" sz="1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1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cs-CZ" sz="1400" dirty="0">
              <a:cs typeface="Times New Roman" panose="02020603050405020304" pitchFamily="18" charset="0"/>
            </a:endParaRPr>
          </a:p>
        </p:txBody>
      </p:sp>
      <p:sp>
        <p:nvSpPr>
          <p:cNvPr id="19" name="Nadpis 5">
            <a:extLst>
              <a:ext uri="{FF2B5EF4-FFF2-40B4-BE49-F238E27FC236}">
                <a16:creationId xmlns:a16="http://schemas.microsoft.com/office/drawing/2014/main" id="{AE4EB6D4-6091-B742-2C07-7066E303D0B7}"/>
              </a:ext>
            </a:extLst>
          </p:cNvPr>
          <p:cNvSpPr txBox="1">
            <a:spLocks/>
          </p:cNvSpPr>
          <p:nvPr/>
        </p:nvSpPr>
        <p:spPr>
          <a:xfrm>
            <a:off x="528786" y="533966"/>
            <a:ext cx="8176132" cy="553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 dirty="0"/>
              <a:t>1. Vliv plazmatem aktivované vody (</a:t>
            </a:r>
            <a:r>
              <a:rPr lang="cs-CZ" sz="2400" b="1" dirty="0" err="1"/>
              <a:t>PAW</a:t>
            </a:r>
            <a:r>
              <a:rPr lang="cs-CZ" sz="2400" b="1" dirty="0"/>
              <a:t>) na čistotu kultivačního okruhu</a:t>
            </a:r>
          </a:p>
        </p:txBody>
      </p:sp>
    </p:spTree>
    <p:extLst>
      <p:ext uri="{BB962C8B-B14F-4D97-AF65-F5344CB8AC3E}">
        <p14:creationId xmlns:p14="http://schemas.microsoft.com/office/powerpoint/2010/main" val="384817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9147D23-D925-CBA2-6E07-5FD0969C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17" y="418587"/>
            <a:ext cx="8176132" cy="450284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2. Vliv plazmatem aktivované vody (</a:t>
            </a:r>
            <a:r>
              <a:rPr lang="cs-CZ" sz="2400" b="1" dirty="0" err="1"/>
              <a:t>PAW</a:t>
            </a:r>
            <a:r>
              <a:rPr lang="cs-CZ" sz="2400" b="1" dirty="0"/>
              <a:t>) na kořenový systém</a:t>
            </a:r>
            <a:r>
              <a:rPr lang="en-US" sz="2400" b="1" dirty="0"/>
              <a:t> </a:t>
            </a:r>
            <a:r>
              <a:rPr lang="en-US" sz="2400" b="1" dirty="0" err="1"/>
              <a:t>sal</a:t>
            </a:r>
            <a:r>
              <a:rPr lang="cs-CZ" sz="2400" b="1" dirty="0"/>
              <a:t>á</a:t>
            </a:r>
            <a:r>
              <a:rPr lang="en-US" sz="2400" b="1" dirty="0" err="1"/>
              <a:t>tu</a:t>
            </a:r>
            <a:endParaRPr lang="cs-CZ" sz="2400" b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A222EE4-5E74-776E-F63B-7EE9C150B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898" y="-506310"/>
            <a:ext cx="184699" cy="3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959C6F3-80E9-1D2B-A228-9FD3C26E0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898" y="3084587"/>
            <a:ext cx="184699" cy="3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4C6E8BF-0083-687C-D27F-D0AED3F82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898" y="6446328"/>
            <a:ext cx="184699" cy="3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Obrázek 23">
            <a:extLst>
              <a:ext uri="{FF2B5EF4-FFF2-40B4-BE49-F238E27FC236}">
                <a16:creationId xmlns:a16="http://schemas.microsoft.com/office/drawing/2014/main" id="{8A49D46B-994C-E5A1-5D33-EA1DEE6BB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57875" y="2060680"/>
            <a:ext cx="2247566" cy="17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Obrázek 31">
            <a:extLst>
              <a:ext uri="{FF2B5EF4-FFF2-40B4-BE49-F238E27FC236}">
                <a16:creationId xmlns:a16="http://schemas.microsoft.com/office/drawing/2014/main" id="{B23693C8-3B30-4A28-96FF-9152B22A7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3536041" y="2060680"/>
            <a:ext cx="2282871" cy="17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Obrázek 32">
            <a:extLst>
              <a:ext uri="{FF2B5EF4-FFF2-40B4-BE49-F238E27FC236}">
                <a16:creationId xmlns:a16="http://schemas.microsoft.com/office/drawing/2014/main" id="{60B97167-C4BD-75D9-135F-93C44C6A6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449511" y="2039850"/>
            <a:ext cx="2154938" cy="177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5960BFC-34B2-78F2-A69D-37FB11111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1" y="576596"/>
            <a:ext cx="184699" cy="3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99C5399-835E-11DD-45CE-3A151249A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76" y="8310148"/>
            <a:ext cx="184699" cy="3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79AFC05-52B2-1E2D-8819-9CEF336F1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065" y="4057948"/>
            <a:ext cx="5767460" cy="256323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4B94195-5CF8-36D1-85D3-FC814D4FA71E}"/>
              </a:ext>
            </a:extLst>
          </p:cNvPr>
          <p:cNvSpPr txBox="1"/>
          <p:nvPr/>
        </p:nvSpPr>
        <p:spPr>
          <a:xfrm>
            <a:off x="428317" y="4579600"/>
            <a:ext cx="2782359" cy="133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Vliv koncentrované </a:t>
            </a:r>
            <a:r>
              <a:rPr lang="cs-CZ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PAW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hmotnost</a:t>
            </a:r>
          </a:p>
          <a:p>
            <a:pPr>
              <a:spcAft>
                <a:spcPts val="1000"/>
              </a:spcAft>
            </a:pPr>
            <a:r>
              <a:rPr lang="cs-CZ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CaviPlasma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600" baseline="-25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1600" baseline="-25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60 mg/l</a:t>
            </a:r>
          </a:p>
          <a:p>
            <a:pPr>
              <a:spcAft>
                <a:spcPts val="10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90 mg/l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8CA431C1-9925-E1F2-42C9-19C97C775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25" y="1151391"/>
            <a:ext cx="8293340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Redukce větvení/vlášení a bytnění kořenů působením silného oxidativního stresu</a:t>
            </a:r>
          </a:p>
          <a:p>
            <a:pPr>
              <a:spcAft>
                <a:spcPts val="1000"/>
              </a:spcAft>
            </a:pP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kontrola                                   			 60 mg/l </a:t>
            </a:r>
            <a:r>
              <a:rPr lang="cs-CZ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400" baseline="-25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1400" baseline="-25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		90 mg/l H</a:t>
            </a:r>
            <a:r>
              <a:rPr lang="cs-CZ" sz="1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1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401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9147D23-D925-CBA2-6E07-5FD0969C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237247"/>
            <a:ext cx="3185652" cy="434916"/>
          </a:xfrm>
        </p:spPr>
        <p:txBody>
          <a:bodyPr>
            <a:norm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Fixace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po 4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týdnech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kultivace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CA431C1-9925-E1F2-42C9-19C97C775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2870" y="6378770"/>
            <a:ext cx="2630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Roztok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pstruhové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farmy</a:t>
            </a:r>
            <a:endParaRPr lang="en-GB" sz="135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A222EE4-5E74-776E-F63B-7EE9C150B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756" y="-37979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959C6F3-80E9-1D2B-A228-9FD3C26E0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756" y="317064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4C6E8BF-0083-687C-D27F-D0AED3F82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756" y="569239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430FA3-D93A-5511-ED88-8B6A31A079B6}"/>
              </a:ext>
            </a:extLst>
          </p:cNvPr>
          <p:cNvSpPr txBox="1"/>
          <p:nvPr/>
        </p:nvSpPr>
        <p:spPr>
          <a:xfrm>
            <a:off x="5201265" y="2939815"/>
            <a:ext cx="37810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Voda z 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vodovodu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studny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s 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hnojivem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Nutrilon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Base/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G1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standardní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hydroponické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35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hnojivo</a:t>
            </a:r>
            <a:r>
              <a:rPr lang="en-GB" sz="13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57C49C2-B56A-81A8-C618-3021EDE9D04F}"/>
              </a:ext>
            </a:extLst>
          </p:cNvPr>
          <p:cNvGrpSpPr/>
          <p:nvPr/>
        </p:nvGrpSpPr>
        <p:grpSpPr>
          <a:xfrm>
            <a:off x="5102942" y="406115"/>
            <a:ext cx="3821598" cy="2496745"/>
            <a:chOff x="0" y="2322096"/>
            <a:chExt cx="4410308" cy="272179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95BEBBEE-4A86-033F-96F4-F9EBB84D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22096"/>
              <a:ext cx="4410308" cy="2721790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896907FE-D898-43F0-883D-D7382485D259}"/>
                </a:ext>
              </a:extLst>
            </p:cNvPr>
            <p:cNvCxnSpPr/>
            <p:nvPr/>
          </p:nvCxnSpPr>
          <p:spPr bwMode="auto">
            <a:xfrm>
              <a:off x="423809" y="2922356"/>
              <a:ext cx="3922160" cy="0"/>
            </a:xfrm>
            <a:prstGeom prst="line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E0362A87-79DB-1857-3221-40FB8D4BAC27}"/>
                </a:ext>
              </a:extLst>
            </p:cNvPr>
            <p:cNvCxnSpPr/>
            <p:nvPr/>
          </p:nvCxnSpPr>
          <p:spPr bwMode="auto">
            <a:xfrm>
              <a:off x="423809" y="3930508"/>
              <a:ext cx="392216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80E162B-9AD4-F096-B39F-1755227EEABD}"/>
              </a:ext>
            </a:extLst>
          </p:cNvPr>
          <p:cNvGrpSpPr/>
          <p:nvPr/>
        </p:nvGrpSpPr>
        <p:grpSpPr>
          <a:xfrm>
            <a:off x="5201265" y="3911012"/>
            <a:ext cx="3723276" cy="2540872"/>
            <a:chOff x="4538458" y="2322093"/>
            <a:chExt cx="4410307" cy="272179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D186929-2ACF-4824-753C-8F1C16A0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8458" y="2322093"/>
              <a:ext cx="4410307" cy="2721790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1F0BEF34-5677-BABF-6194-7923D7AD7457}"/>
                </a:ext>
              </a:extLst>
            </p:cNvPr>
            <p:cNvCxnSpPr/>
            <p:nvPr/>
          </p:nvCxnSpPr>
          <p:spPr bwMode="auto">
            <a:xfrm>
              <a:off x="4968839" y="2620553"/>
              <a:ext cx="3922160" cy="0"/>
            </a:xfrm>
            <a:prstGeom prst="line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8CBCAC3A-103A-8677-8982-A8EC10C283BC}"/>
                </a:ext>
              </a:extLst>
            </p:cNvPr>
            <p:cNvCxnSpPr/>
            <p:nvPr/>
          </p:nvCxnSpPr>
          <p:spPr bwMode="auto">
            <a:xfrm>
              <a:off x="4968839" y="3628704"/>
              <a:ext cx="392216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1" name="Obrázek 20">
            <a:extLst>
              <a:ext uri="{FF2B5EF4-FFF2-40B4-BE49-F238E27FC236}">
                <a16:creationId xmlns:a16="http://schemas.microsoft.com/office/drawing/2014/main" id="{39BFBFF5-A6C2-79B7-008A-CB48560EA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82" y="4640826"/>
            <a:ext cx="4969637" cy="203610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A938CB14-0DE1-3A4C-6D65-A9949D7AABD0}"/>
              </a:ext>
            </a:extLst>
          </p:cNvPr>
          <p:cNvSpPr txBox="1"/>
          <p:nvPr/>
        </p:nvSpPr>
        <p:spPr>
          <a:xfrm>
            <a:off x="540774" y="1402840"/>
            <a:ext cx="393290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std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. voda s komerčním hnojivem </a:t>
            </a: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– vs – </a:t>
            </a: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akvaponická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voda z pstruhového chovu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B2F21EA-C709-DE3D-0491-B03B93749128}"/>
              </a:ext>
            </a:extLst>
          </p:cNvPr>
          <p:cNvSpPr txBox="1"/>
          <p:nvPr/>
        </p:nvSpPr>
        <p:spPr>
          <a:xfrm>
            <a:off x="403124" y="263519"/>
            <a:ext cx="4082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4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plazmové úpravy živného roztoku 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Nadpis 5">
            <a:extLst>
              <a:ext uri="{FF2B5EF4-FFF2-40B4-BE49-F238E27FC236}">
                <a16:creationId xmlns:a16="http://schemas.microsoft.com/office/drawing/2014/main" id="{4CAACA54-E695-1821-753C-B53226A49006}"/>
              </a:ext>
            </a:extLst>
          </p:cNvPr>
          <p:cNvSpPr txBox="1">
            <a:spLocks/>
          </p:cNvSpPr>
          <p:nvPr/>
        </p:nvSpPr>
        <p:spPr>
          <a:xfrm>
            <a:off x="1007806" y="4167742"/>
            <a:ext cx="3706761" cy="434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Hmotnost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po 4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týdnech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kultivace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B5D11E23-6B1C-83A3-FE22-146E1EF8070A}"/>
              </a:ext>
            </a:extLst>
          </p:cNvPr>
          <p:cNvSpPr/>
          <p:nvPr/>
        </p:nvSpPr>
        <p:spPr>
          <a:xfrm>
            <a:off x="4236318" y="3366215"/>
            <a:ext cx="762099" cy="132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123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D29D0-40D9-EC39-50E9-A14289C9C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136D6-E25A-ECB4-9390-74FF60DE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3" y="194841"/>
            <a:ext cx="6529234" cy="677093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Caviplasma</a:t>
            </a:r>
            <a:r>
              <a:rPr lang="cs-CZ" sz="2800" b="1" dirty="0"/>
              <a:t> a čističky odpadních vod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A32937E-2E93-FFA1-41B0-82DFDFE59795}"/>
              </a:ext>
            </a:extLst>
          </p:cNvPr>
          <p:cNvSpPr txBox="1"/>
          <p:nvPr/>
        </p:nvSpPr>
        <p:spPr>
          <a:xfrm>
            <a:off x="371168" y="1069347"/>
            <a:ext cx="8401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ptos" panose="020B0004020202020204" pitchFamily="34" charset="0"/>
              </a:rPr>
              <a:t>Většina domácích čističek využívá biologické procesy, které jsou účinné při odstraňování organických látek a některých mikroorganismů. </a:t>
            </a:r>
            <a:r>
              <a:rPr lang="en-US" dirty="0">
                <a:latin typeface="Aptos" panose="020B0004020202020204" pitchFamily="34" charset="0"/>
              </a:rPr>
              <a:t>B</a:t>
            </a:r>
            <a:r>
              <a:rPr lang="cs-CZ" dirty="0" err="1">
                <a:latin typeface="Aptos" panose="020B0004020202020204" pitchFamily="34" charset="0"/>
              </a:rPr>
              <a:t>iologické</a:t>
            </a:r>
            <a:r>
              <a:rPr lang="cs-CZ" dirty="0">
                <a:latin typeface="Aptos" panose="020B0004020202020204" pitchFamily="34" charset="0"/>
              </a:rPr>
              <a:t> procesy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cs-CZ" dirty="0">
                <a:latin typeface="Aptos" panose="020B0004020202020204" pitchFamily="34" charset="0"/>
              </a:rPr>
              <a:t>ovšem nemusí být dostatečně účinné pro odbourávání specifických chemických látek, jako jsou léčiva a pesticidy.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A9944D-030B-F024-5337-AEE0C46A6D5E}"/>
              </a:ext>
            </a:extLst>
          </p:cNvPr>
          <p:cNvSpPr txBox="1"/>
          <p:nvPr/>
        </p:nvSpPr>
        <p:spPr>
          <a:xfrm>
            <a:off x="250588" y="5440615"/>
            <a:ext cx="5969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ystém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kern="0" dirty="0" err="1"/>
              <a:t>CaviPlasma</a:t>
            </a:r>
            <a:r>
              <a:rPr lang="cs-CZ" kern="0" dirty="0"/>
              <a:t> nabízí zajímavý potenciál pro odbourávání organických kontaminantů ve vodách, ta že může být zařazena jako další stupeň, následující po biologickém čištění. </a:t>
            </a:r>
            <a:endParaRPr lang="cs-CZ" dirty="0"/>
          </a:p>
        </p:txBody>
      </p:sp>
      <p:pic>
        <p:nvPicPr>
          <p:cNvPr id="15" name="20220819_132620">
            <a:hlinkClick r:id="" action="ppaction://media"/>
            <a:extLst>
              <a:ext uri="{FF2B5EF4-FFF2-40B4-BE49-F238E27FC236}">
                <a16:creationId xmlns:a16="http://schemas.microsoft.com/office/drawing/2014/main" id="{D2D8F12F-DD2C-BD76-348C-51300AFFF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2000" contrast="28000"/>
          </a:blip>
          <a:stretch/>
        </p:blipFill>
        <p:spPr>
          <a:xfrm>
            <a:off x="6560537" y="2141266"/>
            <a:ext cx="2332875" cy="414733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882AC81-93CC-09EE-0C50-89716AC90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84" y="2624458"/>
            <a:ext cx="4922750" cy="24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F399F-8178-D909-F179-E89C07942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Naproxen, chemical structure, molecular formula, Reference Standards">
            <a:extLst>
              <a:ext uri="{FF2B5EF4-FFF2-40B4-BE49-F238E27FC236}">
                <a16:creationId xmlns:a16="http://schemas.microsoft.com/office/drawing/2014/main" id="{373553B1-6E22-F62F-74CF-6338944E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56" y="3513567"/>
            <a:ext cx="1855186" cy="8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iclofenac sodium | CAS#:15307-79-6 | Chemsrc">
            <a:extLst>
              <a:ext uri="{FF2B5EF4-FFF2-40B4-BE49-F238E27FC236}">
                <a16:creationId xmlns:a16="http://schemas.microsoft.com/office/drawing/2014/main" id="{9FB5610F-84C7-A8A8-A6C9-2D067D6D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8" y="2595399"/>
            <a:ext cx="1439777" cy="143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60F5DE5-0BCE-7467-6B2D-A572EC7D8517}"/>
              </a:ext>
            </a:extLst>
          </p:cNvPr>
          <p:cNvSpPr txBox="1"/>
          <p:nvPr/>
        </p:nvSpPr>
        <p:spPr>
          <a:xfrm>
            <a:off x="227271" y="5841785"/>
            <a:ext cx="7550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Téměř kompletně (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99 %) byly ze vzorků odstraněny např. </a:t>
            </a:r>
            <a:r>
              <a:rPr lang="cs-CZ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diclofenac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naproxen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či </a:t>
            </a:r>
            <a:r>
              <a:rPr lang="cs-CZ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karbamazepin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, naopak v případě </a:t>
            </a:r>
            <a:r>
              <a:rPr lang="cs-CZ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ketoprofenu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nebo </a:t>
            </a:r>
            <a:r>
              <a:rPr lang="cs-CZ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atenololu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bylo odbourávání mnohem méně úspěšné.</a:t>
            </a:r>
            <a:endParaRPr lang="cs-CZ" sz="1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A13FCC0-91A1-881F-8B0E-5B92C98F4096}"/>
              </a:ext>
            </a:extLst>
          </p:cNvPr>
          <p:cNvSpPr txBox="1"/>
          <p:nvPr/>
        </p:nvSpPr>
        <p:spPr>
          <a:xfrm>
            <a:off x="309716" y="36816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Odbour</a:t>
            </a:r>
            <a:r>
              <a:rPr lang="cs-CZ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í léčiv</a:t>
            </a:r>
            <a:endParaRPr lang="cs-CZ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24775775-03C8-7BBC-EFCE-7ACD3EA63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939855"/>
              </p:ext>
            </p:extLst>
          </p:nvPr>
        </p:nvGraphicFramePr>
        <p:xfrm>
          <a:off x="3269600" y="150929"/>
          <a:ext cx="5774118" cy="3297743"/>
        </p:xfrm>
        <a:graphic>
          <a:graphicData uri="http://schemas.openxmlformats.org/drawingml/2006/table">
            <a:tbl>
              <a:tblPr bandRow="1" bandCol="1">
                <a:effectLst>
                  <a:innerShdw blurRad="114300">
                    <a:prstClr val="black"/>
                  </a:innerShdw>
                </a:effectLst>
                <a:tableStyleId>{D113A9D2-9D6B-4929-AA2D-F23B5EE8CBE7}</a:tableStyleId>
              </a:tblPr>
              <a:tblGrid>
                <a:gridCol w="1241623">
                  <a:extLst>
                    <a:ext uri="{9D8B030D-6E8A-4147-A177-3AD203B41FA5}">
                      <a16:colId xmlns:a16="http://schemas.microsoft.com/office/drawing/2014/main" val="2765817816"/>
                    </a:ext>
                  </a:extLst>
                </a:gridCol>
                <a:gridCol w="405281">
                  <a:extLst>
                    <a:ext uri="{9D8B030D-6E8A-4147-A177-3AD203B41FA5}">
                      <a16:colId xmlns:a16="http://schemas.microsoft.com/office/drawing/2014/main" val="784444199"/>
                    </a:ext>
                  </a:extLst>
                </a:gridCol>
                <a:gridCol w="468889">
                  <a:extLst>
                    <a:ext uri="{9D8B030D-6E8A-4147-A177-3AD203B41FA5}">
                      <a16:colId xmlns:a16="http://schemas.microsoft.com/office/drawing/2014/main" val="2187782990"/>
                    </a:ext>
                  </a:extLst>
                </a:gridCol>
                <a:gridCol w="425847">
                  <a:extLst>
                    <a:ext uri="{9D8B030D-6E8A-4147-A177-3AD203B41FA5}">
                      <a16:colId xmlns:a16="http://schemas.microsoft.com/office/drawing/2014/main" val="3216015884"/>
                    </a:ext>
                  </a:extLst>
                </a:gridCol>
                <a:gridCol w="452284">
                  <a:extLst>
                    <a:ext uri="{9D8B030D-6E8A-4147-A177-3AD203B41FA5}">
                      <a16:colId xmlns:a16="http://schemas.microsoft.com/office/drawing/2014/main" val="1745875638"/>
                    </a:ext>
                  </a:extLst>
                </a:gridCol>
                <a:gridCol w="462116">
                  <a:extLst>
                    <a:ext uri="{9D8B030D-6E8A-4147-A177-3AD203B41FA5}">
                      <a16:colId xmlns:a16="http://schemas.microsoft.com/office/drawing/2014/main" val="3703465796"/>
                    </a:ext>
                  </a:extLst>
                </a:gridCol>
                <a:gridCol w="491613">
                  <a:extLst>
                    <a:ext uri="{9D8B030D-6E8A-4147-A177-3AD203B41FA5}">
                      <a16:colId xmlns:a16="http://schemas.microsoft.com/office/drawing/2014/main" val="4158927670"/>
                    </a:ext>
                  </a:extLst>
                </a:gridCol>
                <a:gridCol w="471948">
                  <a:extLst>
                    <a:ext uri="{9D8B030D-6E8A-4147-A177-3AD203B41FA5}">
                      <a16:colId xmlns:a16="http://schemas.microsoft.com/office/drawing/2014/main" val="4206392714"/>
                    </a:ext>
                  </a:extLst>
                </a:gridCol>
                <a:gridCol w="442452">
                  <a:extLst>
                    <a:ext uri="{9D8B030D-6E8A-4147-A177-3AD203B41FA5}">
                      <a16:colId xmlns:a16="http://schemas.microsoft.com/office/drawing/2014/main" val="151990450"/>
                    </a:ext>
                  </a:extLst>
                </a:gridCol>
                <a:gridCol w="462116">
                  <a:extLst>
                    <a:ext uri="{9D8B030D-6E8A-4147-A177-3AD203B41FA5}">
                      <a16:colId xmlns:a16="http://schemas.microsoft.com/office/drawing/2014/main" val="1613361444"/>
                    </a:ext>
                  </a:extLst>
                </a:gridCol>
                <a:gridCol w="449949">
                  <a:extLst>
                    <a:ext uri="{9D8B030D-6E8A-4147-A177-3AD203B41FA5}">
                      <a16:colId xmlns:a16="http://schemas.microsoft.com/office/drawing/2014/main" val="1809178689"/>
                    </a:ext>
                  </a:extLst>
                </a:gridCol>
              </a:tblGrid>
              <a:tr h="149837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noProof="0" dirty="0">
                          <a:effectLst/>
                        </a:rPr>
                        <a:t>Pharmaceuticals [ng/l]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Carbamazepine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 err="1">
                          <a:effectLst/>
                        </a:rPr>
                        <a:t>Clarithromycine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Diclofenac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 err="1">
                          <a:effectLst/>
                        </a:rPr>
                        <a:t>Erythromycine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Hydro-chlorothiazide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Naproxen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 err="1">
                          <a:effectLst/>
                        </a:rPr>
                        <a:t>Sulfameth</a:t>
                      </a:r>
                      <a:r>
                        <a:rPr lang="cs-CZ" sz="1200" b="0" u="none" strike="noStrike" noProof="0" dirty="0">
                          <a:effectLst/>
                        </a:rPr>
                        <a:t> o</a:t>
                      </a:r>
                      <a:r>
                        <a:rPr lang="en-GB" sz="1200" b="0" u="none" strike="noStrike" noProof="0" dirty="0" err="1">
                          <a:effectLst/>
                        </a:rPr>
                        <a:t>xazole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Trimethoprim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Trimethoprim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Atenolol</a:t>
                      </a:r>
                    </a:p>
                  </a:txBody>
                  <a:tcPr marL="6339" marR="6339" marT="767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388176"/>
                  </a:ext>
                </a:extLst>
              </a:tr>
              <a:tr h="5997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RAW sample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448.9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291.9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1410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352.5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461.3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209.5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172.6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36.2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36.2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53489"/>
                  </a:ext>
                </a:extLst>
              </a:tr>
              <a:tr h="5997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CaviPlasma</a:t>
                      </a:r>
                    </a:p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5 cycles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24.1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110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12.1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136.2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56.2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1.2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24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1.7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1.7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057638"/>
                  </a:ext>
                </a:extLst>
              </a:tr>
              <a:tr h="5997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CaviPlasma</a:t>
                      </a:r>
                    </a:p>
                    <a:p>
                      <a:pPr algn="ctr" fontAlgn="ctr"/>
                      <a:r>
                        <a:rPr lang="en-GB" sz="1200" b="0" u="none" strike="noStrike" noProof="0" dirty="0">
                          <a:effectLst/>
                        </a:rPr>
                        <a:t>10 cycles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01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1.9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41.7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4.2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59.7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7.2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&lt;1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7.1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&lt;1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noProof="0" dirty="0">
                          <a:effectLst/>
                        </a:rPr>
                        <a:t>&lt;1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6339" marR="6339" marT="7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8F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32069"/>
                  </a:ext>
                </a:extLst>
              </a:tr>
            </a:tbl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6DAE6AAB-0E16-2CBC-711C-82D386623898}"/>
              </a:ext>
            </a:extLst>
          </p:cNvPr>
          <p:cNvSpPr txBox="1"/>
          <p:nvPr/>
        </p:nvSpPr>
        <p:spPr>
          <a:xfrm>
            <a:off x="0" y="985005"/>
            <a:ext cx="3200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(voda z výstupu </a:t>
            </a:r>
            <a:r>
              <a:rPr lang="cs-CZ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ČOV</a:t>
            </a: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 Modřice)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B337AAE-4688-E8CE-86EE-22705B279E09}"/>
              </a:ext>
            </a:extLst>
          </p:cNvPr>
          <p:cNvSpPr txBox="1"/>
          <p:nvPr/>
        </p:nvSpPr>
        <p:spPr>
          <a:xfrm>
            <a:off x="227272" y="1568562"/>
            <a:ext cx="2614250" cy="6566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 defTabSz="755934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800">
                <a:latin typeface="Times New Roman" panose="02020603050405020304" pitchFamily="18" charset="0"/>
                <a:ea typeface="DengXian" panose="02010600030101010101" pitchFamily="2" charset="-122"/>
              </a:defRPr>
            </a:lvl1pPr>
            <a:lvl2pPr marL="566951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4918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/>
            </a:lvl3pPr>
            <a:lvl4pPr marL="1322885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0853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8820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6787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4754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2722" indent="-188984" defTabSz="755934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algn="just"/>
            <a:r>
              <a:rPr lang="en-GB" sz="1400" b="1" i="1" dirty="0"/>
              <a:t>Diclofenac</a:t>
            </a:r>
            <a:r>
              <a:rPr lang="en-GB" sz="1400" dirty="0"/>
              <a:t> – </a:t>
            </a:r>
            <a:r>
              <a:rPr lang="en-GB" sz="1400" dirty="0" err="1"/>
              <a:t>prioritní</a:t>
            </a:r>
            <a:r>
              <a:rPr lang="en-GB" sz="1400" dirty="0"/>
              <a:t> </a:t>
            </a:r>
            <a:r>
              <a:rPr lang="en-GB" sz="1400" dirty="0" err="1"/>
              <a:t>sloučenina</a:t>
            </a:r>
            <a:r>
              <a:rPr lang="en-GB" sz="1400" dirty="0"/>
              <a:t> pro </a:t>
            </a:r>
            <a:r>
              <a:rPr lang="en-GB" sz="1400" dirty="0" err="1"/>
              <a:t>celoevropské</a:t>
            </a:r>
            <a:r>
              <a:rPr lang="en-GB" sz="1400" dirty="0"/>
              <a:t> </a:t>
            </a:r>
            <a:r>
              <a:rPr lang="en-GB" sz="1400" dirty="0" err="1"/>
              <a:t>monitorování</a:t>
            </a:r>
            <a:r>
              <a:rPr lang="en-GB" sz="1400" dirty="0"/>
              <a:t> </a:t>
            </a:r>
            <a:r>
              <a:rPr lang="en-GB" sz="1400" dirty="0" err="1"/>
              <a:t>kvality</a:t>
            </a:r>
            <a:r>
              <a:rPr lang="en-GB" sz="1400" dirty="0"/>
              <a:t> </a:t>
            </a:r>
            <a:r>
              <a:rPr lang="en-GB" sz="1400" dirty="0" err="1"/>
              <a:t>vody</a:t>
            </a:r>
            <a:r>
              <a:rPr lang="en-GB" sz="1400" dirty="0"/>
              <a:t> </a:t>
            </a:r>
          </a:p>
        </p:txBody>
      </p:sp>
      <p:pic>
        <p:nvPicPr>
          <p:cNvPr id="22" name="Picture 12" descr="Erythromycin Impurity B- A featured product of Pharmaffiliates">
            <a:extLst>
              <a:ext uri="{FF2B5EF4-FFF2-40B4-BE49-F238E27FC236}">
                <a16:creationId xmlns:a16="http://schemas.microsoft.com/office/drawing/2014/main" id="{004C6B1A-BD48-10A1-A7C5-DB559037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40" y="4005912"/>
            <a:ext cx="1455897" cy="14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C9B2BC92-ACC6-AB04-1FC4-033AB1148D3A}"/>
              </a:ext>
            </a:extLst>
          </p:cNvPr>
          <p:cNvSpPr txBox="1"/>
          <p:nvPr/>
        </p:nvSpPr>
        <p:spPr>
          <a:xfrm>
            <a:off x="6110970" y="3814436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Erythromycin</a:t>
            </a:r>
            <a:endParaRPr lang="cs-CZ" sz="1050" dirty="0"/>
          </a:p>
        </p:txBody>
      </p:sp>
      <p:pic>
        <p:nvPicPr>
          <p:cNvPr id="24" name="Picture 6" descr="Carbamazépine - Définition et Explications">
            <a:extLst>
              <a:ext uri="{FF2B5EF4-FFF2-40B4-BE49-F238E27FC236}">
                <a16:creationId xmlns:a16="http://schemas.microsoft.com/office/drawing/2014/main" id="{DBF8FAE1-8455-D795-02B2-DC7D88CAB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4" y="4681191"/>
            <a:ext cx="1012798" cy="73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D8EAA96C-96E9-B094-F896-214BA58C4676}"/>
              </a:ext>
            </a:extLst>
          </p:cNvPr>
          <p:cNvSpPr txBox="1"/>
          <p:nvPr/>
        </p:nvSpPr>
        <p:spPr>
          <a:xfrm>
            <a:off x="389848" y="4235073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Carbamazepin</a:t>
            </a:r>
            <a:endParaRPr lang="cs-CZ" sz="1000" dirty="0"/>
          </a:p>
        </p:txBody>
      </p:sp>
      <p:pic>
        <p:nvPicPr>
          <p:cNvPr id="26" name="Picture 8" descr="Sulfamethoxazole VETRANAL™, analytical standard | Sigma-Aldrich">
            <a:extLst>
              <a:ext uri="{FF2B5EF4-FFF2-40B4-BE49-F238E27FC236}">
                <a16:creationId xmlns:a16="http://schemas.microsoft.com/office/drawing/2014/main" id="{9590EE50-E30A-6E38-D1D1-E1C97564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06" y="4977933"/>
            <a:ext cx="1800987" cy="8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rimethoprim British Pharmacopoeia (BP) Reference Standard | Sigma-Aldrich">
            <a:extLst>
              <a:ext uri="{FF2B5EF4-FFF2-40B4-BE49-F238E27FC236}">
                <a16:creationId xmlns:a16="http://schemas.microsoft.com/office/drawing/2014/main" id="{7A0311EC-92A3-DC78-24F5-61A682433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69" y="4767229"/>
            <a:ext cx="1628231" cy="8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C3E16BBA-6C36-995F-25FE-32723622FA00}"/>
              </a:ext>
            </a:extLst>
          </p:cNvPr>
          <p:cNvSpPr txBox="1"/>
          <p:nvPr/>
        </p:nvSpPr>
        <p:spPr>
          <a:xfrm>
            <a:off x="2278319" y="4506900"/>
            <a:ext cx="16478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u="none" strike="noStrike" dirty="0" err="1">
                <a:effectLst/>
              </a:rPr>
              <a:t>Trimethoprim</a:t>
            </a:r>
            <a:endParaRPr lang="cs-CZ" sz="10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DA5AE49-A2B2-CA4B-F6F3-3997027B4E78}"/>
              </a:ext>
            </a:extLst>
          </p:cNvPr>
          <p:cNvSpPr txBox="1"/>
          <p:nvPr/>
        </p:nvSpPr>
        <p:spPr>
          <a:xfrm>
            <a:off x="3299923" y="4617792"/>
            <a:ext cx="23732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1050" u="none" strike="noStrike" dirty="0" err="1">
                <a:effectLst/>
              </a:rPr>
              <a:t>Sulfameth-oxazol</a:t>
            </a:r>
            <a:endParaRPr lang="en-US" sz="1050" u="none" strike="noStrike" dirty="0">
              <a:effectLst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DE18079-48C7-1961-97C5-81BF40FDA077}"/>
              </a:ext>
            </a:extLst>
          </p:cNvPr>
          <p:cNvSpPr txBox="1"/>
          <p:nvPr/>
        </p:nvSpPr>
        <p:spPr>
          <a:xfrm>
            <a:off x="3562903" y="3890379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Naproxen</a:t>
            </a:r>
            <a:endParaRPr lang="cs-CZ" sz="1000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A606353F-0768-403A-2968-526ED553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63" y="4380425"/>
            <a:ext cx="1805333" cy="140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760994-3146-B9AB-7AF6-E75F5DCCADF4}"/>
              </a:ext>
            </a:extLst>
          </p:cNvPr>
          <p:cNvSpPr txBox="1"/>
          <p:nvPr/>
        </p:nvSpPr>
        <p:spPr>
          <a:xfrm>
            <a:off x="7715262" y="4006190"/>
            <a:ext cx="14287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u="none" strike="noStrike" dirty="0" err="1">
                <a:effectLst/>
              </a:rPr>
              <a:t>Clarithromycin</a:t>
            </a:r>
            <a:endParaRPr lang="cs-CZ" sz="1000" dirty="0"/>
          </a:p>
        </p:txBody>
      </p: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E5F562BA-1AB3-7B61-5310-5B1F9886A730}"/>
              </a:ext>
            </a:extLst>
          </p:cNvPr>
          <p:cNvCxnSpPr/>
          <p:nvPr/>
        </p:nvCxnSpPr>
        <p:spPr>
          <a:xfrm>
            <a:off x="958634" y="2399328"/>
            <a:ext cx="0" cy="491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3586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iv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10249</TotalTime>
  <Words>947</Words>
  <Application>Microsoft Office PowerPoint</Application>
  <PresentationFormat>Předvádění na obrazovce (4:3)</PresentationFormat>
  <Paragraphs>158</Paragraphs>
  <Slides>11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Times New Roman</vt:lpstr>
      <vt:lpstr>Wingdings</vt:lpstr>
      <vt:lpstr>Motiv Office</vt:lpstr>
      <vt:lpstr>Prezentace aplikace PowerPoint</vt:lpstr>
      <vt:lpstr>Plazmatem aktivovaná voda (PAW) v zemědělství a potravinářství</vt:lpstr>
      <vt:lpstr>Plazmatem aktivovaná voda (PAW)</vt:lpstr>
      <vt:lpstr>Prezentace aplikace PowerPoint</vt:lpstr>
      <vt:lpstr>Prezentace aplikace PowerPoint</vt:lpstr>
      <vt:lpstr>2. Vliv plazmatem aktivované vody (PAW) na kořenový systém salátu</vt:lpstr>
      <vt:lpstr>Fixace NO3- po 4 týdnech kultivace</vt:lpstr>
      <vt:lpstr>Caviplasma a čističky odpadních vod</vt:lpstr>
      <vt:lpstr>Prezentace aplikace PowerPoint</vt:lpstr>
      <vt:lpstr>Prezentace aplikace PowerPoint</vt:lpstr>
      <vt:lpstr>Děkuji za pozornost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Lubomír Prokeš</dc:creator>
  <cp:lastModifiedBy>Lubomír Prokeš</cp:lastModifiedBy>
  <cp:revision>81</cp:revision>
  <dcterms:created xsi:type="dcterms:W3CDTF">2024-10-14T11:46:09Z</dcterms:created>
  <dcterms:modified xsi:type="dcterms:W3CDTF">2024-11-13T08:50:27Z</dcterms:modified>
</cp:coreProperties>
</file>