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4" r:id="rId3"/>
    <p:sldId id="258" r:id="rId4"/>
    <p:sldId id="290" r:id="rId5"/>
    <p:sldId id="267" r:id="rId6"/>
    <p:sldId id="273" r:id="rId7"/>
    <p:sldId id="271" r:id="rId8"/>
    <p:sldId id="275" r:id="rId9"/>
    <p:sldId id="270" r:id="rId10"/>
    <p:sldId id="272" r:id="rId11"/>
    <p:sldId id="285" r:id="rId12"/>
    <p:sldId id="274" r:id="rId13"/>
    <p:sldId id="296" r:id="rId14"/>
    <p:sldId id="279" r:id="rId15"/>
    <p:sldId id="280" r:id="rId16"/>
    <p:sldId id="281" r:id="rId17"/>
    <p:sldId id="297" r:id="rId18"/>
    <p:sldId id="298" r:id="rId19"/>
    <p:sldId id="283" r:id="rId20"/>
    <p:sldId id="288" r:id="rId21"/>
    <p:sldId id="287" r:id="rId22"/>
    <p:sldId id="266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CE8FF-A5B7-4A42-9C01-07EF14A7BE4D}" v="10" dt="2024-11-04T20:14:19.9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ek Pjatkan" userId="88dad38c-6ff2-4efd-8ed5-7fa7f989f05b" providerId="ADAL" clId="{A58CE8FF-A5B7-4A42-9C01-07EF14A7BE4D}"/>
    <pc:docChg chg="undo custSel addSld delSld modSld sldOrd">
      <pc:chgData name="Radek Pjatkan" userId="88dad38c-6ff2-4efd-8ed5-7fa7f989f05b" providerId="ADAL" clId="{A58CE8FF-A5B7-4A42-9C01-07EF14A7BE4D}" dt="2024-11-07T13:07:00.626" v="1305"/>
      <pc:docMkLst>
        <pc:docMk/>
      </pc:docMkLst>
      <pc:sldChg chg="modSp mod">
        <pc:chgData name="Radek Pjatkan" userId="88dad38c-6ff2-4efd-8ed5-7fa7f989f05b" providerId="ADAL" clId="{A58CE8FF-A5B7-4A42-9C01-07EF14A7BE4D}" dt="2024-11-04T20:12:15.715" v="1297" actId="14100"/>
        <pc:sldMkLst>
          <pc:docMk/>
          <pc:sldMk cId="3330642233" sldId="257"/>
        </pc:sldMkLst>
        <pc:spChg chg="mod">
          <ac:chgData name="Radek Pjatkan" userId="88dad38c-6ff2-4efd-8ed5-7fa7f989f05b" providerId="ADAL" clId="{A58CE8FF-A5B7-4A42-9C01-07EF14A7BE4D}" dt="2024-11-04T20:12:15.715" v="1297" actId="14100"/>
          <ac:spMkLst>
            <pc:docMk/>
            <pc:sldMk cId="3330642233" sldId="257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3T20:20:47.842" v="106" actId="20577"/>
          <ac:spMkLst>
            <pc:docMk/>
            <pc:sldMk cId="3330642233" sldId="257"/>
            <ac:spMk id="10" creationId="{9720FDAE-0DB3-7124-C8CC-42D4DF63AA8D}"/>
          </ac:spMkLst>
        </pc:spChg>
      </pc:sldChg>
      <pc:sldChg chg="modSp mod">
        <pc:chgData name="Radek Pjatkan" userId="88dad38c-6ff2-4efd-8ed5-7fa7f989f05b" providerId="ADAL" clId="{A58CE8FF-A5B7-4A42-9C01-07EF14A7BE4D}" dt="2024-11-04T20:11:51.795" v="1294" actId="1076"/>
        <pc:sldMkLst>
          <pc:docMk/>
          <pc:sldMk cId="516117271" sldId="258"/>
        </pc:sldMkLst>
        <pc:spChg chg="mod">
          <ac:chgData name="Radek Pjatkan" userId="88dad38c-6ff2-4efd-8ed5-7fa7f989f05b" providerId="ADAL" clId="{A58CE8FF-A5B7-4A42-9C01-07EF14A7BE4D}" dt="2024-11-04T20:11:41.308" v="1291" actId="255"/>
          <ac:spMkLst>
            <pc:docMk/>
            <pc:sldMk cId="516117271" sldId="258"/>
            <ac:spMk id="10" creationId="{9720FDAE-0DB3-7124-C8CC-42D4DF63AA8D}"/>
          </ac:spMkLst>
        </pc:spChg>
        <pc:picChg chg="mod">
          <ac:chgData name="Radek Pjatkan" userId="88dad38c-6ff2-4efd-8ed5-7fa7f989f05b" providerId="ADAL" clId="{A58CE8FF-A5B7-4A42-9C01-07EF14A7BE4D}" dt="2024-11-04T20:11:51.795" v="1294" actId="1076"/>
          <ac:picMkLst>
            <pc:docMk/>
            <pc:sldMk cId="516117271" sldId="258"/>
            <ac:picMk id="6" creationId="{3EAC54C0-DEF8-683B-9034-47A0425B23FB}"/>
          </ac:picMkLst>
        </pc:picChg>
      </pc:sldChg>
      <pc:sldChg chg="modSp mod">
        <pc:chgData name="Radek Pjatkan" userId="88dad38c-6ff2-4efd-8ed5-7fa7f989f05b" providerId="ADAL" clId="{A58CE8FF-A5B7-4A42-9C01-07EF14A7BE4D}" dt="2024-11-04T20:14:19.918" v="1303" actId="14100"/>
        <pc:sldMkLst>
          <pc:docMk/>
          <pc:sldMk cId="126862500" sldId="266"/>
        </pc:sldMkLst>
        <pc:spChg chg="mod">
          <ac:chgData name="Radek Pjatkan" userId="88dad38c-6ff2-4efd-8ed5-7fa7f989f05b" providerId="ADAL" clId="{A58CE8FF-A5B7-4A42-9C01-07EF14A7BE4D}" dt="2024-11-04T20:13:44.592" v="1301" actId="20577"/>
          <ac:spMkLst>
            <pc:docMk/>
            <pc:sldMk cId="126862500" sldId="266"/>
            <ac:spMk id="3" creationId="{174032A5-F6B5-9DDA-64D7-0542EF06DCB7}"/>
          </ac:spMkLst>
        </pc:spChg>
        <pc:picChg chg="mod">
          <ac:chgData name="Radek Pjatkan" userId="88dad38c-6ff2-4efd-8ed5-7fa7f989f05b" providerId="ADAL" clId="{A58CE8FF-A5B7-4A42-9C01-07EF14A7BE4D}" dt="2024-11-04T20:14:19.918" v="1303" actId="14100"/>
          <ac:picMkLst>
            <pc:docMk/>
            <pc:sldMk cId="126862500" sldId="266"/>
            <ac:picMk id="4" creationId="{BEDCB19F-4C17-B79B-BA68-BF08EC7FDD74}"/>
          </ac:picMkLst>
        </pc:picChg>
        <pc:picChg chg="mod">
          <ac:chgData name="Radek Pjatkan" userId="88dad38c-6ff2-4efd-8ed5-7fa7f989f05b" providerId="ADAL" clId="{A58CE8FF-A5B7-4A42-9C01-07EF14A7BE4D}" dt="2024-11-04T20:14:17.161" v="1302" actId="14100"/>
          <ac:picMkLst>
            <pc:docMk/>
            <pc:sldMk cId="126862500" sldId="266"/>
            <ac:picMk id="6" creationId="{B2102830-E4FB-D576-4CBE-A2ECC12C9B65}"/>
          </ac:picMkLst>
        </pc:picChg>
      </pc:sldChg>
      <pc:sldChg chg="addSp modSp mod">
        <pc:chgData name="Radek Pjatkan" userId="88dad38c-6ff2-4efd-8ed5-7fa7f989f05b" providerId="ADAL" clId="{A58CE8FF-A5B7-4A42-9C01-07EF14A7BE4D}" dt="2024-11-04T20:05:45.128" v="1285" actId="403"/>
        <pc:sldMkLst>
          <pc:docMk/>
          <pc:sldMk cId="3187413123" sldId="267"/>
        </pc:sldMkLst>
        <pc:spChg chg="mod">
          <ac:chgData name="Radek Pjatkan" userId="88dad38c-6ff2-4efd-8ed5-7fa7f989f05b" providerId="ADAL" clId="{A58CE8FF-A5B7-4A42-9C01-07EF14A7BE4D}" dt="2024-11-04T20:05:45.128" v="1285" actId="403"/>
          <ac:spMkLst>
            <pc:docMk/>
            <pc:sldMk cId="3187413123" sldId="267"/>
            <ac:spMk id="2" creationId="{23595CCB-35E2-B569-0C9C-3DB9A1338A02}"/>
          </ac:spMkLst>
        </pc:spChg>
        <pc:spChg chg="add mod">
          <ac:chgData name="Radek Pjatkan" userId="88dad38c-6ff2-4efd-8ed5-7fa7f989f05b" providerId="ADAL" clId="{A58CE8FF-A5B7-4A42-9C01-07EF14A7BE4D}" dt="2024-11-04T20:05:35.226" v="1283" actId="20577"/>
          <ac:spMkLst>
            <pc:docMk/>
            <pc:sldMk cId="3187413123" sldId="267"/>
            <ac:spMk id="4" creationId="{2B5832FF-499C-CB63-00AE-7E3600A90205}"/>
          </ac:spMkLst>
        </pc:spChg>
        <pc:spChg chg="mod">
          <ac:chgData name="Radek Pjatkan" userId="88dad38c-6ff2-4efd-8ed5-7fa7f989f05b" providerId="ADAL" clId="{A58CE8FF-A5B7-4A42-9C01-07EF14A7BE4D}" dt="2024-11-03T21:02:56.812" v="485" actId="12"/>
          <ac:spMkLst>
            <pc:docMk/>
            <pc:sldMk cId="3187413123" sldId="267"/>
            <ac:spMk id="10" creationId="{9720FDAE-0DB3-7124-C8CC-42D4DF63AA8D}"/>
          </ac:spMkLst>
        </pc:spChg>
      </pc:sldChg>
      <pc:sldChg chg="addSp delSp modSp mod">
        <pc:chgData name="Radek Pjatkan" userId="88dad38c-6ff2-4efd-8ed5-7fa7f989f05b" providerId="ADAL" clId="{A58CE8FF-A5B7-4A42-9C01-07EF14A7BE4D}" dt="2024-11-03T21:06:55.743" v="611" actId="478"/>
        <pc:sldMkLst>
          <pc:docMk/>
          <pc:sldMk cId="1921300499" sldId="270"/>
        </pc:sldMkLst>
        <pc:spChg chg="del mod">
          <ac:chgData name="Radek Pjatkan" userId="88dad38c-6ff2-4efd-8ed5-7fa7f989f05b" providerId="ADAL" clId="{A58CE8FF-A5B7-4A42-9C01-07EF14A7BE4D}" dt="2024-11-03T21:06:52.555" v="610" actId="478"/>
          <ac:spMkLst>
            <pc:docMk/>
            <pc:sldMk cId="1921300499" sldId="270"/>
            <ac:spMk id="2" creationId="{23595CCB-35E2-B569-0C9C-3DB9A1338A02}"/>
          </ac:spMkLst>
        </pc:spChg>
        <pc:spChg chg="add del mod">
          <ac:chgData name="Radek Pjatkan" userId="88dad38c-6ff2-4efd-8ed5-7fa7f989f05b" providerId="ADAL" clId="{A58CE8FF-A5B7-4A42-9C01-07EF14A7BE4D}" dt="2024-11-03T21:06:55.743" v="611" actId="478"/>
          <ac:spMkLst>
            <pc:docMk/>
            <pc:sldMk cId="1921300499" sldId="270"/>
            <ac:spMk id="7" creationId="{2354361D-1761-E17C-B3F6-0570BD1010C3}"/>
          </ac:spMkLst>
        </pc:spChg>
      </pc:sldChg>
      <pc:sldChg chg="modSp mod">
        <pc:chgData name="Radek Pjatkan" userId="88dad38c-6ff2-4efd-8ed5-7fa7f989f05b" providerId="ADAL" clId="{A58CE8FF-A5B7-4A42-9C01-07EF14A7BE4D}" dt="2024-11-03T21:06:41.927" v="608" actId="255"/>
        <pc:sldMkLst>
          <pc:docMk/>
          <pc:sldMk cId="14200623" sldId="271"/>
        </pc:sldMkLst>
        <pc:spChg chg="mod">
          <ac:chgData name="Radek Pjatkan" userId="88dad38c-6ff2-4efd-8ed5-7fa7f989f05b" providerId="ADAL" clId="{A58CE8FF-A5B7-4A42-9C01-07EF14A7BE4D}" dt="2024-11-03T21:06:41.927" v="608" actId="255"/>
          <ac:spMkLst>
            <pc:docMk/>
            <pc:sldMk cId="14200623" sldId="271"/>
            <ac:spMk id="10" creationId="{9720FDAE-0DB3-7124-C8CC-42D4DF63AA8D}"/>
          </ac:spMkLst>
        </pc:spChg>
      </pc:sldChg>
      <pc:sldChg chg="modSp mod">
        <pc:chgData name="Radek Pjatkan" userId="88dad38c-6ff2-4efd-8ed5-7fa7f989f05b" providerId="ADAL" clId="{A58CE8FF-A5B7-4A42-9C01-07EF14A7BE4D}" dt="2024-11-03T21:07:25.310" v="623" actId="12"/>
        <pc:sldMkLst>
          <pc:docMk/>
          <pc:sldMk cId="2964729088" sldId="272"/>
        </pc:sldMkLst>
        <pc:spChg chg="mod">
          <ac:chgData name="Radek Pjatkan" userId="88dad38c-6ff2-4efd-8ed5-7fa7f989f05b" providerId="ADAL" clId="{A58CE8FF-A5B7-4A42-9C01-07EF14A7BE4D}" dt="2024-11-03T21:07:25.310" v="623" actId="12"/>
          <ac:spMkLst>
            <pc:docMk/>
            <pc:sldMk cId="2964729088" sldId="272"/>
            <ac:spMk id="10" creationId="{9720FDAE-0DB3-7124-C8CC-42D4DF63AA8D}"/>
          </ac:spMkLst>
        </pc:spChg>
      </pc:sldChg>
      <pc:sldChg chg="modSp mod ord">
        <pc:chgData name="Radek Pjatkan" userId="88dad38c-6ff2-4efd-8ed5-7fa7f989f05b" providerId="ADAL" clId="{A58CE8FF-A5B7-4A42-9C01-07EF14A7BE4D}" dt="2024-11-04T20:12:31.500" v="1298" actId="255"/>
        <pc:sldMkLst>
          <pc:docMk/>
          <pc:sldMk cId="513710461" sldId="273"/>
        </pc:sldMkLst>
        <pc:spChg chg="mod">
          <ac:chgData name="Radek Pjatkan" userId="88dad38c-6ff2-4efd-8ed5-7fa7f989f05b" providerId="ADAL" clId="{A58CE8FF-A5B7-4A42-9C01-07EF14A7BE4D}" dt="2024-11-03T20:59:53.293" v="458" actId="27636"/>
          <ac:spMkLst>
            <pc:docMk/>
            <pc:sldMk cId="513710461" sldId="273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4T20:12:31.500" v="1298" actId="255"/>
          <ac:spMkLst>
            <pc:docMk/>
            <pc:sldMk cId="513710461" sldId="273"/>
            <ac:spMk id="4" creationId="{53B018C4-652B-0F44-2524-8B93BAD10361}"/>
          </ac:spMkLst>
        </pc:spChg>
      </pc:sldChg>
      <pc:sldChg chg="modSp mod">
        <pc:chgData name="Radek Pjatkan" userId="88dad38c-6ff2-4efd-8ed5-7fa7f989f05b" providerId="ADAL" clId="{A58CE8FF-A5B7-4A42-9C01-07EF14A7BE4D}" dt="2024-11-04T20:03:56.796" v="1190" actId="20577"/>
        <pc:sldMkLst>
          <pc:docMk/>
          <pc:sldMk cId="1065218" sldId="274"/>
        </pc:sldMkLst>
        <pc:spChg chg="mod">
          <ac:chgData name="Radek Pjatkan" userId="88dad38c-6ff2-4efd-8ed5-7fa7f989f05b" providerId="ADAL" clId="{A58CE8FF-A5B7-4A42-9C01-07EF14A7BE4D}" dt="2024-11-04T20:03:56.796" v="1190" actId="20577"/>
          <ac:spMkLst>
            <pc:docMk/>
            <pc:sldMk cId="1065218" sldId="274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3T21:08:27.972" v="628" actId="12"/>
          <ac:spMkLst>
            <pc:docMk/>
            <pc:sldMk cId="1065218" sldId="274"/>
            <ac:spMk id="4" creationId="{53B018C4-652B-0F44-2524-8B93BAD10361}"/>
          </ac:spMkLst>
        </pc:spChg>
      </pc:sldChg>
      <pc:sldChg chg="modSp mod ord">
        <pc:chgData name="Radek Pjatkan" userId="88dad38c-6ff2-4efd-8ed5-7fa7f989f05b" providerId="ADAL" clId="{A58CE8FF-A5B7-4A42-9C01-07EF14A7BE4D}" dt="2024-11-07T13:07:00.626" v="1305"/>
        <pc:sldMkLst>
          <pc:docMk/>
          <pc:sldMk cId="1847858651" sldId="275"/>
        </pc:sldMkLst>
        <pc:spChg chg="mod">
          <ac:chgData name="Radek Pjatkan" userId="88dad38c-6ff2-4efd-8ed5-7fa7f989f05b" providerId="ADAL" clId="{A58CE8FF-A5B7-4A42-9C01-07EF14A7BE4D}" dt="2024-11-03T21:08:09.381" v="626" actId="20577"/>
          <ac:spMkLst>
            <pc:docMk/>
            <pc:sldMk cId="1847858651" sldId="275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3T21:06:02.548" v="604" actId="14100"/>
          <ac:spMkLst>
            <pc:docMk/>
            <pc:sldMk cId="1847858651" sldId="275"/>
            <ac:spMk id="7" creationId="{85D0FB7C-12D4-03A2-ABC3-D7133729A181}"/>
          </ac:spMkLst>
        </pc:spChg>
      </pc:sldChg>
      <pc:sldChg chg="del">
        <pc:chgData name="Radek Pjatkan" userId="88dad38c-6ff2-4efd-8ed5-7fa7f989f05b" providerId="ADAL" clId="{A58CE8FF-A5B7-4A42-9C01-07EF14A7BE4D}" dt="2024-11-03T19:17:13.012" v="2" actId="47"/>
        <pc:sldMkLst>
          <pc:docMk/>
          <pc:sldMk cId="4020424622" sldId="278"/>
        </pc:sldMkLst>
      </pc:sldChg>
      <pc:sldChg chg="modSp mod">
        <pc:chgData name="Radek Pjatkan" userId="88dad38c-6ff2-4efd-8ed5-7fa7f989f05b" providerId="ADAL" clId="{A58CE8FF-A5B7-4A42-9C01-07EF14A7BE4D}" dt="2024-11-04T20:00:40.635" v="939" actId="20577"/>
        <pc:sldMkLst>
          <pc:docMk/>
          <pc:sldMk cId="466915508" sldId="279"/>
        </pc:sldMkLst>
        <pc:spChg chg="mod">
          <ac:chgData name="Radek Pjatkan" userId="88dad38c-6ff2-4efd-8ed5-7fa7f989f05b" providerId="ADAL" clId="{A58CE8FF-A5B7-4A42-9C01-07EF14A7BE4D}" dt="2024-11-04T20:00:40.635" v="939" actId="20577"/>
          <ac:spMkLst>
            <pc:docMk/>
            <pc:sldMk cId="466915508" sldId="279"/>
            <ac:spMk id="2" creationId="{23595CCB-35E2-B569-0C9C-3DB9A1338A02}"/>
          </ac:spMkLst>
        </pc:spChg>
      </pc:sldChg>
      <pc:sldChg chg="modSp mod">
        <pc:chgData name="Radek Pjatkan" userId="88dad38c-6ff2-4efd-8ed5-7fa7f989f05b" providerId="ADAL" clId="{A58CE8FF-A5B7-4A42-9C01-07EF14A7BE4D}" dt="2024-11-04T20:00:37.202" v="938" actId="20577"/>
        <pc:sldMkLst>
          <pc:docMk/>
          <pc:sldMk cId="470464995" sldId="280"/>
        </pc:sldMkLst>
        <pc:spChg chg="mod">
          <ac:chgData name="Radek Pjatkan" userId="88dad38c-6ff2-4efd-8ed5-7fa7f989f05b" providerId="ADAL" clId="{A58CE8FF-A5B7-4A42-9C01-07EF14A7BE4D}" dt="2024-11-04T20:00:37.202" v="938" actId="20577"/>
          <ac:spMkLst>
            <pc:docMk/>
            <pc:sldMk cId="470464995" sldId="280"/>
            <ac:spMk id="2" creationId="{23595CCB-35E2-B569-0C9C-3DB9A1338A02}"/>
          </ac:spMkLst>
        </pc:spChg>
      </pc:sldChg>
      <pc:sldChg chg="addSp modSp mod">
        <pc:chgData name="Radek Pjatkan" userId="88dad38c-6ff2-4efd-8ed5-7fa7f989f05b" providerId="ADAL" clId="{A58CE8FF-A5B7-4A42-9C01-07EF14A7BE4D}" dt="2024-11-04T20:00:32.896" v="937" actId="20577"/>
        <pc:sldMkLst>
          <pc:docMk/>
          <pc:sldMk cId="3146223955" sldId="281"/>
        </pc:sldMkLst>
        <pc:spChg chg="mod">
          <ac:chgData name="Radek Pjatkan" userId="88dad38c-6ff2-4efd-8ed5-7fa7f989f05b" providerId="ADAL" clId="{A58CE8FF-A5B7-4A42-9C01-07EF14A7BE4D}" dt="2024-11-04T20:00:32.896" v="937" actId="20577"/>
          <ac:spMkLst>
            <pc:docMk/>
            <pc:sldMk cId="3146223955" sldId="281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3T21:16:34.969" v="768" actId="20577"/>
          <ac:spMkLst>
            <pc:docMk/>
            <pc:sldMk cId="3146223955" sldId="281"/>
            <ac:spMk id="7" creationId="{85D0FB7C-12D4-03A2-ABC3-D7133729A181}"/>
          </ac:spMkLst>
        </pc:spChg>
        <pc:picChg chg="mod">
          <ac:chgData name="Radek Pjatkan" userId="88dad38c-6ff2-4efd-8ed5-7fa7f989f05b" providerId="ADAL" clId="{A58CE8FF-A5B7-4A42-9C01-07EF14A7BE4D}" dt="2024-11-03T21:16:38.745" v="769" actId="1076"/>
          <ac:picMkLst>
            <pc:docMk/>
            <pc:sldMk cId="3146223955" sldId="281"/>
            <ac:picMk id="5" creationId="{4638C9B8-C675-406D-2B54-2AF1360017E0}"/>
          </ac:picMkLst>
        </pc:picChg>
        <pc:picChg chg="add mod">
          <ac:chgData name="Radek Pjatkan" userId="88dad38c-6ff2-4efd-8ed5-7fa7f989f05b" providerId="ADAL" clId="{A58CE8FF-A5B7-4A42-9C01-07EF14A7BE4D}" dt="2024-11-03T21:13:39.977" v="760" actId="14100"/>
          <ac:picMkLst>
            <pc:docMk/>
            <pc:sldMk cId="3146223955" sldId="281"/>
            <ac:picMk id="8" creationId="{BE64BC58-1CD8-A303-54F1-F5001101821D}"/>
          </ac:picMkLst>
        </pc:picChg>
      </pc:sldChg>
      <pc:sldChg chg="delSp modSp mod">
        <pc:chgData name="Radek Pjatkan" userId="88dad38c-6ff2-4efd-8ed5-7fa7f989f05b" providerId="ADAL" clId="{A58CE8FF-A5B7-4A42-9C01-07EF14A7BE4D}" dt="2024-11-04T20:13:24.149" v="1299" actId="255"/>
        <pc:sldMkLst>
          <pc:docMk/>
          <pc:sldMk cId="3138252161" sldId="283"/>
        </pc:sldMkLst>
        <pc:spChg chg="mod">
          <ac:chgData name="Radek Pjatkan" userId="88dad38c-6ff2-4efd-8ed5-7fa7f989f05b" providerId="ADAL" clId="{A58CE8FF-A5B7-4A42-9C01-07EF14A7BE4D}" dt="2024-11-04T20:13:24.149" v="1299" actId="255"/>
          <ac:spMkLst>
            <pc:docMk/>
            <pc:sldMk cId="3138252161" sldId="283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3T19:24:32.064" v="82" actId="1076"/>
          <ac:spMkLst>
            <pc:docMk/>
            <pc:sldMk cId="3138252161" sldId="283"/>
            <ac:spMk id="10" creationId="{7D0FE499-6B0C-F451-61B5-34870E41B1BA}"/>
          </ac:spMkLst>
        </pc:spChg>
        <pc:picChg chg="del">
          <ac:chgData name="Radek Pjatkan" userId="88dad38c-6ff2-4efd-8ed5-7fa7f989f05b" providerId="ADAL" clId="{A58CE8FF-A5B7-4A42-9C01-07EF14A7BE4D}" dt="2024-11-03T19:18:55.703" v="5" actId="478"/>
          <ac:picMkLst>
            <pc:docMk/>
            <pc:sldMk cId="3138252161" sldId="283"/>
            <ac:picMk id="5" creationId="{33121FB3-43F2-9CDC-A688-0EA8E6ED6946}"/>
          </ac:picMkLst>
        </pc:picChg>
      </pc:sldChg>
      <pc:sldChg chg="modSp mod">
        <pc:chgData name="Radek Pjatkan" userId="88dad38c-6ff2-4efd-8ed5-7fa7f989f05b" providerId="ADAL" clId="{A58CE8FF-A5B7-4A42-9C01-07EF14A7BE4D}" dt="2024-11-04T20:12:04.720" v="1296" actId="404"/>
        <pc:sldMkLst>
          <pc:docMk/>
          <pc:sldMk cId="2828273919" sldId="284"/>
        </pc:sldMkLst>
        <pc:spChg chg="mod">
          <ac:chgData name="Radek Pjatkan" userId="88dad38c-6ff2-4efd-8ed5-7fa7f989f05b" providerId="ADAL" clId="{A58CE8FF-A5B7-4A42-9C01-07EF14A7BE4D}" dt="2024-11-04T20:12:00.231" v="1295" actId="404"/>
          <ac:spMkLst>
            <pc:docMk/>
            <pc:sldMk cId="2828273919" sldId="284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4T20:12:04.720" v="1296" actId="404"/>
          <ac:spMkLst>
            <pc:docMk/>
            <pc:sldMk cId="2828273919" sldId="284"/>
            <ac:spMk id="10" creationId="{9720FDAE-0DB3-7124-C8CC-42D4DF63AA8D}"/>
          </ac:spMkLst>
        </pc:spChg>
      </pc:sldChg>
      <pc:sldChg chg="modSp mod">
        <pc:chgData name="Radek Pjatkan" userId="88dad38c-6ff2-4efd-8ed5-7fa7f989f05b" providerId="ADAL" clId="{A58CE8FF-A5B7-4A42-9C01-07EF14A7BE4D}" dt="2024-11-04T20:04:39.376" v="1234" actId="255"/>
        <pc:sldMkLst>
          <pc:docMk/>
          <pc:sldMk cId="3972592290" sldId="285"/>
        </pc:sldMkLst>
        <pc:spChg chg="mod">
          <ac:chgData name="Radek Pjatkan" userId="88dad38c-6ff2-4efd-8ed5-7fa7f989f05b" providerId="ADAL" clId="{A58CE8FF-A5B7-4A42-9C01-07EF14A7BE4D}" dt="2024-11-04T20:04:32.701" v="1233" actId="20577"/>
          <ac:spMkLst>
            <pc:docMk/>
            <pc:sldMk cId="3972592290" sldId="285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4T20:04:39.376" v="1234" actId="255"/>
          <ac:spMkLst>
            <pc:docMk/>
            <pc:sldMk cId="3972592290" sldId="285"/>
            <ac:spMk id="4" creationId="{53B018C4-652B-0F44-2524-8B93BAD10361}"/>
          </ac:spMkLst>
        </pc:spChg>
      </pc:sldChg>
      <pc:sldChg chg="modSp mod">
        <pc:chgData name="Radek Pjatkan" userId="88dad38c-6ff2-4efd-8ed5-7fa7f989f05b" providerId="ADAL" clId="{A58CE8FF-A5B7-4A42-9C01-07EF14A7BE4D}" dt="2024-11-04T19:59:47.460" v="898" actId="20577"/>
        <pc:sldMkLst>
          <pc:docMk/>
          <pc:sldMk cId="3971495368" sldId="287"/>
        </pc:sldMkLst>
        <pc:spChg chg="mod">
          <ac:chgData name="Radek Pjatkan" userId="88dad38c-6ff2-4efd-8ed5-7fa7f989f05b" providerId="ADAL" clId="{A58CE8FF-A5B7-4A42-9C01-07EF14A7BE4D}" dt="2024-11-04T19:59:47.460" v="898" actId="20577"/>
          <ac:spMkLst>
            <pc:docMk/>
            <pc:sldMk cId="3971495368" sldId="287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3T21:18:07.395" v="800" actId="20577"/>
          <ac:spMkLst>
            <pc:docMk/>
            <pc:sldMk cId="3971495368" sldId="287"/>
            <ac:spMk id="10" creationId="{7D0FE499-6B0C-F451-61B5-34870E41B1BA}"/>
          </ac:spMkLst>
        </pc:spChg>
      </pc:sldChg>
      <pc:sldChg chg="modSp mod">
        <pc:chgData name="Radek Pjatkan" userId="88dad38c-6ff2-4efd-8ed5-7fa7f989f05b" providerId="ADAL" clId="{A58CE8FF-A5B7-4A42-9C01-07EF14A7BE4D}" dt="2024-11-04T20:00:09.311" v="933" actId="20577"/>
        <pc:sldMkLst>
          <pc:docMk/>
          <pc:sldMk cId="1238704315" sldId="288"/>
        </pc:sldMkLst>
        <pc:spChg chg="mod">
          <ac:chgData name="Radek Pjatkan" userId="88dad38c-6ff2-4efd-8ed5-7fa7f989f05b" providerId="ADAL" clId="{A58CE8FF-A5B7-4A42-9C01-07EF14A7BE4D}" dt="2024-11-04T20:00:09.311" v="933" actId="20577"/>
          <ac:spMkLst>
            <pc:docMk/>
            <pc:sldMk cId="1238704315" sldId="288"/>
            <ac:spMk id="2" creationId="{23595CCB-35E2-B569-0C9C-3DB9A1338A02}"/>
          </ac:spMkLst>
        </pc:spChg>
        <pc:spChg chg="mod">
          <ac:chgData name="Radek Pjatkan" userId="88dad38c-6ff2-4efd-8ed5-7fa7f989f05b" providerId="ADAL" clId="{A58CE8FF-A5B7-4A42-9C01-07EF14A7BE4D}" dt="2024-11-03T21:36:31.798" v="894" actId="113"/>
          <ac:spMkLst>
            <pc:docMk/>
            <pc:sldMk cId="1238704315" sldId="288"/>
            <ac:spMk id="10" creationId="{7D0FE499-6B0C-F451-61B5-34870E41B1BA}"/>
          </ac:spMkLst>
        </pc:spChg>
      </pc:sldChg>
      <pc:sldChg chg="modSp mod">
        <pc:chgData name="Radek Pjatkan" userId="88dad38c-6ff2-4efd-8ed5-7fa7f989f05b" providerId="ADAL" clId="{A58CE8FF-A5B7-4A42-9C01-07EF14A7BE4D}" dt="2024-11-04T20:11:24.666" v="1288" actId="1076"/>
        <pc:sldMkLst>
          <pc:docMk/>
          <pc:sldMk cId="2690749082" sldId="290"/>
        </pc:sldMkLst>
        <pc:spChg chg="mod">
          <ac:chgData name="Radek Pjatkan" userId="88dad38c-6ff2-4efd-8ed5-7fa7f989f05b" providerId="ADAL" clId="{A58CE8FF-A5B7-4A42-9C01-07EF14A7BE4D}" dt="2024-11-04T20:11:18.591" v="1286" actId="404"/>
          <ac:spMkLst>
            <pc:docMk/>
            <pc:sldMk cId="2690749082" sldId="290"/>
            <ac:spMk id="2" creationId="{A956F320-3E3B-7629-12AE-178F5D522E42}"/>
          </ac:spMkLst>
        </pc:spChg>
        <pc:spChg chg="mod">
          <ac:chgData name="Radek Pjatkan" userId="88dad38c-6ff2-4efd-8ed5-7fa7f989f05b" providerId="ADAL" clId="{A58CE8FF-A5B7-4A42-9C01-07EF14A7BE4D}" dt="2024-11-04T20:11:24.666" v="1288" actId="1076"/>
          <ac:spMkLst>
            <pc:docMk/>
            <pc:sldMk cId="2690749082" sldId="290"/>
            <ac:spMk id="10" creationId="{1340D88B-8FF1-87A3-A04C-A70DE48FB968}"/>
          </ac:spMkLst>
        </pc:spChg>
      </pc:sldChg>
      <pc:sldChg chg="del">
        <pc:chgData name="Radek Pjatkan" userId="88dad38c-6ff2-4efd-8ed5-7fa7f989f05b" providerId="ADAL" clId="{A58CE8FF-A5B7-4A42-9C01-07EF14A7BE4D}" dt="2024-11-03T20:25:23.963" v="143" actId="47"/>
        <pc:sldMkLst>
          <pc:docMk/>
          <pc:sldMk cId="3398900431" sldId="291"/>
        </pc:sldMkLst>
      </pc:sldChg>
      <pc:sldChg chg="del">
        <pc:chgData name="Radek Pjatkan" userId="88dad38c-6ff2-4efd-8ed5-7fa7f989f05b" providerId="ADAL" clId="{A58CE8FF-A5B7-4A42-9C01-07EF14A7BE4D}" dt="2024-11-03T20:25:25.447" v="144" actId="47"/>
        <pc:sldMkLst>
          <pc:docMk/>
          <pc:sldMk cId="236784089" sldId="292"/>
        </pc:sldMkLst>
      </pc:sldChg>
      <pc:sldChg chg="del">
        <pc:chgData name="Radek Pjatkan" userId="88dad38c-6ff2-4efd-8ed5-7fa7f989f05b" providerId="ADAL" clId="{A58CE8FF-A5B7-4A42-9C01-07EF14A7BE4D}" dt="2024-11-03T20:25:27.195" v="145" actId="47"/>
        <pc:sldMkLst>
          <pc:docMk/>
          <pc:sldMk cId="3175184204" sldId="293"/>
        </pc:sldMkLst>
      </pc:sldChg>
      <pc:sldChg chg="del">
        <pc:chgData name="Radek Pjatkan" userId="88dad38c-6ff2-4efd-8ed5-7fa7f989f05b" providerId="ADAL" clId="{A58CE8FF-A5B7-4A42-9C01-07EF14A7BE4D}" dt="2024-11-03T20:25:28.553" v="146" actId="47"/>
        <pc:sldMkLst>
          <pc:docMk/>
          <pc:sldMk cId="3995032150" sldId="294"/>
        </pc:sldMkLst>
      </pc:sldChg>
      <pc:sldChg chg="add del">
        <pc:chgData name="Radek Pjatkan" userId="88dad38c-6ff2-4efd-8ed5-7fa7f989f05b" providerId="ADAL" clId="{A58CE8FF-A5B7-4A42-9C01-07EF14A7BE4D}" dt="2024-11-03T21:08:33.303" v="629" actId="47"/>
        <pc:sldMkLst>
          <pc:docMk/>
          <pc:sldMk cId="264977114" sldId="295"/>
        </pc:sldMkLst>
      </pc:sldChg>
      <pc:sldChg chg="modSp add mod">
        <pc:chgData name="Radek Pjatkan" userId="88dad38c-6ff2-4efd-8ed5-7fa7f989f05b" providerId="ADAL" clId="{A58CE8FF-A5B7-4A42-9C01-07EF14A7BE4D}" dt="2024-11-04T20:02:06.371" v="1088" actId="20577"/>
        <pc:sldMkLst>
          <pc:docMk/>
          <pc:sldMk cId="3303132582" sldId="296"/>
        </pc:sldMkLst>
        <pc:spChg chg="mod">
          <ac:chgData name="Radek Pjatkan" userId="88dad38c-6ff2-4efd-8ed5-7fa7f989f05b" providerId="ADAL" clId="{A58CE8FF-A5B7-4A42-9C01-07EF14A7BE4D}" dt="2024-11-04T20:02:06.371" v="1088" actId="20577"/>
          <ac:spMkLst>
            <pc:docMk/>
            <pc:sldMk cId="3303132582" sldId="296"/>
            <ac:spMk id="2" creationId="{23595CCB-35E2-B569-0C9C-3DB9A1338A02}"/>
          </ac:spMkLst>
        </pc:spChg>
      </pc:sldChg>
      <pc:sldChg chg="modSp add mod">
        <pc:chgData name="Radek Pjatkan" userId="88dad38c-6ff2-4efd-8ed5-7fa7f989f05b" providerId="ADAL" clId="{A58CE8FF-A5B7-4A42-9C01-07EF14A7BE4D}" dt="2024-11-04T20:00:26.763" v="936" actId="20577"/>
        <pc:sldMkLst>
          <pc:docMk/>
          <pc:sldMk cId="2924510737" sldId="297"/>
        </pc:sldMkLst>
        <pc:spChg chg="mod">
          <ac:chgData name="Radek Pjatkan" userId="88dad38c-6ff2-4efd-8ed5-7fa7f989f05b" providerId="ADAL" clId="{A58CE8FF-A5B7-4A42-9C01-07EF14A7BE4D}" dt="2024-11-04T20:00:26.763" v="936" actId="20577"/>
          <ac:spMkLst>
            <pc:docMk/>
            <pc:sldMk cId="2924510737" sldId="297"/>
            <ac:spMk id="5" creationId="{D4D7EC61-E19C-9180-944D-759D9A007193}"/>
          </ac:spMkLst>
        </pc:spChg>
      </pc:sldChg>
      <pc:sldChg chg="modSp add mod">
        <pc:chgData name="Radek Pjatkan" userId="88dad38c-6ff2-4efd-8ed5-7fa7f989f05b" providerId="ADAL" clId="{A58CE8FF-A5B7-4A42-9C01-07EF14A7BE4D}" dt="2024-11-04T20:00:22.158" v="935" actId="6549"/>
        <pc:sldMkLst>
          <pc:docMk/>
          <pc:sldMk cId="4248253361" sldId="298"/>
        </pc:sldMkLst>
        <pc:spChg chg="mod">
          <ac:chgData name="Radek Pjatkan" userId="88dad38c-6ff2-4efd-8ed5-7fa7f989f05b" providerId="ADAL" clId="{A58CE8FF-A5B7-4A42-9C01-07EF14A7BE4D}" dt="2024-11-04T20:00:22.158" v="935" actId="6549"/>
          <ac:spMkLst>
            <pc:docMk/>
            <pc:sldMk cId="4248253361" sldId="298"/>
            <ac:spMk id="2" creationId="{2F543143-EE10-E29C-C200-98BCDAA934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CA902-1AC1-5BE6-9979-98F3FCDA8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B4B80E-D6AD-AF1E-B827-98CDCBB8B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DA5DD71-A29F-57FC-D775-B0A2D6EC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ECA992-03BB-AA02-E742-4A09B4DF5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C861E8-037E-5192-BF05-8E5811427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19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4CE631-8646-2BCE-F15A-E642BF9D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8C7381-62C2-3DA9-B008-FD7038058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F6E46-E1D2-ABFA-0ABF-A25506C2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ADA632-E246-E4FB-F6C6-E2243E618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7ACC85-29C7-0A11-A9FF-4800E479D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15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4D1E3AE-7332-353D-3671-6945EEEB6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EC6CD97-FFF8-71E0-4C60-82FBE0172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EEBC36-D111-DBCA-194B-773DC8637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45F706F-68EC-E103-674C-87A074E6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740640C-4852-4B69-95C4-5597C7CD4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41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AA78D-7368-6932-E1A4-6CCF66C63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480AF3-07E0-6A92-431F-49B3CA144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88828A-8CA1-3C56-4A46-1CACA7EC5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43E16F-01F2-B5D8-E0E3-3D2F69F8C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B6AF73-D6A6-8FAF-474C-85BC97AF7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32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DF5ED-86CF-DAAD-D495-1A06D4FD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EB9D43-125C-C34D-5B73-447D71F0D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B38BB1-BBD6-6316-28EB-25AE729FF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53BE193-0D02-925F-F2E3-FDDA663E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338124-05CA-9C1B-8606-578E2EC0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994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7C95D-79D2-C524-EF83-2D5D2A2B6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5350F6-C765-391A-A7F0-0432D0FE3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5B902F-A13C-67A9-D74D-CEC1124BC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DD2834-FF69-8DB9-D3F3-B3BDBC68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C32679-BE1A-710F-810B-38627A95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9D800F-9FA2-EA3A-7AB3-7374E1F2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7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BA2755-61C6-097A-A42C-A5329DD32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469A5B-BD83-2DD1-C10B-9EB307BAC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C392E06-591A-9903-E786-587DB04FE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07E7A1-D5BC-A7C6-2D61-29732C640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05F055D-5B73-2E68-A026-A8C3CE559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95FCB55-4AA5-53AF-2DBC-226A83535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55AB424-1685-8156-8C66-B2B9423DF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9CDC7F8-A8B5-6441-29C4-8230B1BA6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175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A72414-8FDA-0DD5-40F3-1FB1F4CFB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FFD8D7-96F6-A97D-A6A0-F089D228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5EBB20F-9CD4-10A9-FB89-0D11B24ED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27EF91-CA32-A57C-4E4A-5085A894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734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DA669B7-B114-F754-E18C-86DDCA932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5D3CA4-03C5-45D0-03D1-9E72AC5B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DCC349-1D4C-757C-D3A0-5E300B520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5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9CEA2A-3E4E-5D86-2DB4-B93D9456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157804-93BC-DF6E-2671-00B6D3A7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931F15-9766-F19B-C124-257FAACC6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9F49852-86F5-7B6B-D0FE-0CB2E136F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D250A5-0036-7BF9-F6CD-44E80534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481A07-ED7D-7462-8CBD-160CD3AC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03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AA812-6120-54D2-E3CD-DB6D593B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B18921C-DD0E-05A5-47CD-53E981D44D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8DA97A-784D-E6ED-0E36-9768599B4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C458AD-3544-89BD-97C3-9AF552EF0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2232-2369-4752-8CB5-AB6D917F874A}" type="datetimeFigureOut">
              <a:rPr lang="cs-CZ" smtClean="0"/>
              <a:t>07.11.2024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F76016-C397-191C-E0A0-D3A0136E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29542A-F333-E31A-2AFA-827CB8C7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B5577-C220-4480-990E-581B2ACAC6E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241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16F51DC-27D4-C301-5819-5B97D85DD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C9BE41-200D-ED95-2FC5-410D9946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DE40B6-B655-4252-62FA-51084ECEC0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D0C2232-2369-4752-8CB5-AB6D917F874A}" type="datetimeFigureOut">
              <a:rPr lang="cs-CZ" smtClean="0"/>
              <a:pPr/>
              <a:t>07.11.2024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8047FD7-779A-AA3D-819D-9829AD5F9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DA4661-E94B-9D95-9241-DDE0DDE3B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D2B5577-C220-4480-990E-581B2ACAC6E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590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chp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tp-plasty.cz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6" y="2342181"/>
            <a:ext cx="10617444" cy="1167782"/>
          </a:xfrm>
        </p:spPr>
        <p:txBody>
          <a:bodyPr>
            <a:normAutofit/>
          </a:bodyPr>
          <a:lstStyle/>
          <a:p>
            <a:r>
              <a:rPr lang="cs-CZ" sz="3600" b="1" dirty="0"/>
              <a:t>Chemická recyklace jako další řešení využití plastových odpadů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135DCE0-0CA6-BF09-D349-8F50BAD8E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4475" y="378563"/>
            <a:ext cx="2995613" cy="116778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438882" y="6105462"/>
            <a:ext cx="10153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Arial" panose="020B0604020202020204" pitchFamily="34" charset="0"/>
              </a:rPr>
              <a:t>R. Pjatkan, SCHP ČR,  konference TVIP, Hustopeče 2024</a:t>
            </a:r>
          </a:p>
          <a:p>
            <a:endParaRPr lang="cs-CZ" sz="1400" i="1" dirty="0">
              <a:latin typeface="Arial" panose="020B0604020202020204" pitchFamily="34" charset="0"/>
            </a:endParaRPr>
          </a:p>
        </p:txBody>
      </p:sp>
      <p:pic>
        <p:nvPicPr>
          <p:cNvPr id="6" name="Obrázek 5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5070A260-6C70-84C9-1076-55BD4B2641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4429919"/>
            <a:ext cx="5962650" cy="898527"/>
          </a:xfrm>
          <a:prstGeom prst="rect">
            <a:avLst/>
          </a:prstGeom>
        </p:spPr>
      </p:pic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5405" y="378563"/>
            <a:ext cx="4990050" cy="123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64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 – hlavní význam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509953" y="2146853"/>
            <a:ext cx="105947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zpracovává jinak materiálově obtížně využitelný plastový odpad včetně směsných a kompozitních materiálů.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umožňuje dekontaminovat odpadní materiál a vyrábět nové plasty vhodné nahrazující primární plasty ve všech oblastech použití (FCMS, </a:t>
            </a:r>
            <a:r>
              <a:rPr lang="cs-CZ" sz="2000" dirty="0" err="1">
                <a:latin typeface="Arial" panose="020B0604020202020204" pitchFamily="34" charset="0"/>
              </a:rPr>
              <a:t>medical</a:t>
            </a:r>
            <a:r>
              <a:rPr lang="cs-CZ" sz="2000" dirty="0">
                <a:latin typeface="Arial" panose="020B0604020202020204" pitchFamily="34" charset="0"/>
              </a:rPr>
              <a:t>..)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snižuje použití fosilních surovin (možnost využití dalších alternativních zdrojů </a:t>
            </a:r>
            <a:r>
              <a:rPr lang="cs-CZ" sz="2000" dirty="0" err="1">
                <a:latin typeface="Arial" panose="020B0604020202020204" pitchFamily="34" charset="0"/>
              </a:rPr>
              <a:t>org</a:t>
            </a:r>
            <a:r>
              <a:rPr lang="cs-CZ" sz="2000" dirty="0">
                <a:latin typeface="Arial" panose="020B0604020202020204" pitchFamily="34" charset="0"/>
              </a:rPr>
              <a:t>. uhlíku  i jeho záchyt - CCU).</a:t>
            </a:r>
            <a:endParaRPr lang="cs-CZ" sz="2000" b="1" dirty="0">
              <a:latin typeface="Arial" panose="020B0604020202020204" pitchFamily="34" charset="0"/>
            </a:endParaRP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snižuje emise CO</a:t>
            </a:r>
            <a:r>
              <a:rPr lang="cs-CZ" sz="2000" baseline="-25000" dirty="0">
                <a:latin typeface="Arial" panose="020B0604020202020204" pitchFamily="34" charset="0"/>
              </a:rPr>
              <a:t>2</a:t>
            </a:r>
            <a:r>
              <a:rPr lang="cs-CZ" sz="2000" dirty="0">
                <a:latin typeface="Arial" panose="020B0604020202020204" pitchFamily="34" charset="0"/>
              </a:rPr>
              <a:t> (ve srovnání s energetickým využitím i výrobou primárních plastů).</a:t>
            </a:r>
          </a:p>
          <a:p>
            <a:pPr marL="342900" indent="-3429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</a:rPr>
              <a:t>doplňuje mechanickou recyklaci a umožňuje regeneraci základních plastů (např. PET/PES) v rámci uzavřeného cirkulárního hospodářství. </a:t>
            </a:r>
            <a:endParaRPr lang="en-US" sz="2000" dirty="0">
              <a:latin typeface="Arial" panose="020B0604020202020204" pitchFamily="34" charset="0"/>
            </a:endParaRPr>
          </a:p>
          <a:p>
            <a:endParaRPr lang="cs-CZ" sz="2000" b="1" dirty="0">
              <a:latin typeface="Arial" panose="020B0604020202020204" pitchFamily="34" charset="0"/>
            </a:endParaRP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2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b="1" dirty="0"/>
              <a:t>Metody chemické recyklace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363780" y="2143813"/>
            <a:ext cx="11075012" cy="3034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</a:rPr>
              <a:t>Termochemické metody (pyrolýza a plazmové zplyňování) – pro veškeré typy plastů a jejich kombinace. Získávány jsou plynné a kapalné produkty vhodné na další rafinérské zpracování popř. na </a:t>
            </a:r>
            <a:r>
              <a:rPr lang="cs-CZ" sz="1800" dirty="0" err="1">
                <a:latin typeface="Arial" panose="020B0604020202020204" pitchFamily="34" charset="0"/>
              </a:rPr>
              <a:t>přípavu</a:t>
            </a:r>
            <a:r>
              <a:rPr lang="cs-CZ" sz="1800" dirty="0">
                <a:latin typeface="Arial" panose="020B0604020202020204" pitchFamily="34" charset="0"/>
              </a:rPr>
              <a:t> dalších základních chemikálií (např. methanol..).</a:t>
            </a:r>
          </a:p>
          <a:p>
            <a:pPr marL="342900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cs-CZ" sz="1800" dirty="0">
              <a:latin typeface="Arial" panose="020B0604020202020204" pitchFamily="34" charset="0"/>
            </a:endParaRPr>
          </a:p>
          <a:p>
            <a:pPr marL="285750" indent="-28575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</a:rPr>
              <a:t>Chemické metody založené na využití solvolýzy (</a:t>
            </a:r>
            <a:r>
              <a:rPr lang="cs-CZ" sz="1800" dirty="0" err="1">
                <a:latin typeface="Arial" panose="020B0604020202020204" pitchFamily="34" charset="0"/>
              </a:rPr>
              <a:t>Methanolýza,Glykolýza,Hydrolýza</a:t>
            </a:r>
            <a:r>
              <a:rPr lang="cs-CZ" sz="1800" dirty="0">
                <a:latin typeface="Arial" panose="020B0604020202020204" pitchFamily="34" charset="0"/>
              </a:rPr>
              <a:t> - použití pro suroviny PET, PUR, PA. Získávány jsou příslušné monomery.</a:t>
            </a:r>
          </a:p>
          <a:p>
            <a:pPr algn="l">
              <a:buClr>
                <a:srgbClr val="002060"/>
              </a:buClr>
            </a:pPr>
            <a:endParaRPr lang="cs-CZ" sz="1800" dirty="0">
              <a:latin typeface="Arial" panose="020B0604020202020204" pitchFamily="34" charset="0"/>
            </a:endParaRPr>
          </a:p>
          <a:p>
            <a:pPr marL="342900" indent="-342900" algn="just"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273050" algn="l"/>
              </a:tabLst>
            </a:pPr>
            <a:r>
              <a:rPr lang="cs-CZ" sz="1800" dirty="0">
                <a:latin typeface="Arial" panose="020B0604020202020204" pitchFamily="34" charset="0"/>
              </a:rPr>
              <a:t>Metody „</a:t>
            </a:r>
            <a:r>
              <a:rPr lang="cs-CZ" sz="1800" dirty="0" err="1">
                <a:latin typeface="Arial" panose="020B0604020202020204" pitchFamily="34" charset="0"/>
              </a:rPr>
              <a:t>Advanced</a:t>
            </a:r>
            <a:r>
              <a:rPr lang="cs-CZ" sz="1800" dirty="0">
                <a:latin typeface="Arial" panose="020B0604020202020204" pitchFamily="34" charset="0"/>
              </a:rPr>
              <a:t> recycling“ – fyzikální rozpouštění vhodnými rozpouštědly při specifických podmínkách (tlak a teplota) – často využity pro „regeneraci“ polymerů. Získáván je již finální polymer vyčištěný od dalších přísad.</a:t>
            </a:r>
          </a:p>
        </p:txBody>
      </p:sp>
    </p:spTree>
    <p:extLst>
      <p:ext uri="{BB962C8B-B14F-4D97-AF65-F5344CB8AC3E}">
        <p14:creationId xmlns:p14="http://schemas.microsoft.com/office/powerpoint/2010/main" val="397259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156" y="972084"/>
            <a:ext cx="10887075" cy="845586"/>
          </a:xfrm>
        </p:spPr>
        <p:txBody>
          <a:bodyPr>
            <a:noAutofit/>
          </a:bodyPr>
          <a:lstStyle/>
          <a:p>
            <a:r>
              <a:rPr lang="cs-CZ" sz="3200" b="1" dirty="0"/>
              <a:t>Podpora rozvoje chemické recyklace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808892" y="2127804"/>
            <a:ext cx="10357339" cy="3912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</a:rPr>
              <a:t>Vstupní odpady </a:t>
            </a:r>
            <a:r>
              <a:rPr lang="cs-CZ" sz="2000" dirty="0">
                <a:latin typeface="Arial" panose="020B0604020202020204" pitchFamily="34" charset="0"/>
              </a:rPr>
              <a:t>– definice kvality a množství , metod separace , třídění a definice složení pro další zpracování.</a:t>
            </a:r>
          </a:p>
          <a:p>
            <a:pPr marL="342900" indent="-34290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</a:rPr>
              <a:t>Výpočetní bod a výpočet míry recyklace </a:t>
            </a:r>
            <a:r>
              <a:rPr lang="cs-CZ" sz="2000" dirty="0">
                <a:latin typeface="Arial" panose="020B0604020202020204" pitchFamily="34" charset="0"/>
              </a:rPr>
              <a:t>– zápočet recyklovaného obsahu do cílů recyklace  (End </a:t>
            </a:r>
            <a:r>
              <a:rPr lang="cs-CZ" sz="2000" dirty="0" err="1">
                <a:latin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waste</a:t>
            </a:r>
            <a:r>
              <a:rPr lang="cs-CZ" sz="2000" dirty="0">
                <a:latin typeface="Arial" panose="020B0604020202020204" pitchFamily="34" charset="0"/>
              </a:rPr>
              <a:t> –  dopad do odpadové ale i chemická legislativy)</a:t>
            </a:r>
          </a:p>
          <a:p>
            <a:pPr marL="342900" indent="-34290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</a:rPr>
              <a:t>Kategorie a zpracování výstupních materiálů </a:t>
            </a:r>
            <a:r>
              <a:rPr lang="cs-CZ" sz="2000" dirty="0">
                <a:latin typeface="Arial" panose="020B0604020202020204" pitchFamily="34" charset="0"/>
              </a:rPr>
              <a:t>– definice výstupů z chemické recyklace jako materiálu pro další zpracování (prozatím v ČR pouze pro tuhé výstupy, aktuálně připravována vyhláška pro kapalné a plynné výstupy)</a:t>
            </a:r>
          </a:p>
          <a:p>
            <a:pPr marL="342900" indent="-34290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</a:rPr>
              <a:t>Výpočet recyklovaného podílu </a:t>
            </a:r>
            <a:r>
              <a:rPr lang="cs-CZ" sz="2000" dirty="0">
                <a:latin typeface="Arial" panose="020B0604020202020204" pitchFamily="34" charset="0"/>
              </a:rPr>
              <a:t>– metodiky výpočtu (</a:t>
            </a:r>
            <a:r>
              <a:rPr lang="cs-CZ" sz="2000" dirty="0" err="1">
                <a:latin typeface="Arial" panose="020B0604020202020204" pitchFamily="34" charset="0"/>
              </a:rPr>
              <a:t>mass</a:t>
            </a:r>
            <a:r>
              <a:rPr lang="cs-CZ" sz="2000" dirty="0">
                <a:latin typeface="Arial" panose="020B0604020202020204" pitchFamily="34" charset="0"/>
              </a:rPr>
              <a:t> balance </a:t>
            </a:r>
            <a:r>
              <a:rPr lang="cs-CZ" sz="2000" dirty="0" err="1">
                <a:latin typeface="Arial" panose="020B0604020202020204" pitchFamily="34" charset="0"/>
              </a:rPr>
              <a:t>method</a:t>
            </a:r>
            <a:r>
              <a:rPr lang="cs-CZ" sz="2000" dirty="0">
                <a:latin typeface="Arial" panose="020B0604020202020204" pitchFamily="34" charset="0"/>
              </a:rPr>
              <a:t> - </a:t>
            </a:r>
            <a:r>
              <a:rPr lang="cs-CZ" sz="2000" dirty="0" err="1">
                <a:latin typeface="Arial" panose="020B0604020202020204" pitchFamily="34" charset="0"/>
              </a:rPr>
              <a:t>proportional</a:t>
            </a:r>
            <a:r>
              <a:rPr lang="cs-CZ" sz="2000" dirty="0">
                <a:latin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</a:rPr>
              <a:t>fuel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exempt</a:t>
            </a:r>
            <a:r>
              <a:rPr lang="cs-CZ" sz="2000" dirty="0">
                <a:latin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</a:rPr>
              <a:t>polymers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only</a:t>
            </a:r>
            <a:r>
              <a:rPr lang="cs-CZ" sz="2000" dirty="0">
                <a:latin typeface="Arial" panose="020B0604020202020204" pitchFamily="34" charset="0"/>
              </a:rPr>
              <a:t>…)</a:t>
            </a:r>
          </a:p>
          <a:p>
            <a:pPr marL="342900" indent="-342900" algn="just"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87313" algn="l"/>
                <a:tab pos="176213" algn="l"/>
              </a:tabLst>
            </a:pPr>
            <a:r>
              <a:rPr lang="cs-CZ" sz="2000" b="1" dirty="0">
                <a:latin typeface="Arial" panose="020B0604020202020204" pitchFamily="34" charset="0"/>
              </a:rPr>
              <a:t>LCA </a:t>
            </a:r>
            <a:r>
              <a:rPr lang="cs-CZ" sz="2000" dirty="0">
                <a:latin typeface="Arial" panose="020B0604020202020204" pitchFamily="34" charset="0"/>
              </a:rPr>
              <a:t>– (stanovení skutečné uhlíkové stopy chemické ale i dalších druhů recyklace)</a:t>
            </a:r>
          </a:p>
          <a:p>
            <a:pPr algn="just">
              <a:buClr>
                <a:srgbClr val="002060"/>
              </a:buClr>
            </a:pPr>
            <a:endParaRPr lang="cs-CZ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3600" b="1" dirty="0"/>
              <a:t>Plán na další rozvoj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867507" y="2143813"/>
            <a:ext cx="10456985" cy="38158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Nutnost dalšího  vývoje technologií – aktuálně především  testovací jednotky.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SCHP ČR - snaha o vlastní legislativní rámec vč. metodik výpočtů.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Vytvoření podmínek pro „fungující trh“ s odpady a produkty chemické recyklace s zapojením klíčových podniků pro zpracování produktů chemické recyklace (např. pyrolyzátu či syntézního plynu).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spolupráce na implementací metodik v rámci EU (IT CR CEFIC, </a:t>
            </a:r>
            <a:r>
              <a:rPr lang="cs-CZ" dirty="0" err="1"/>
              <a:t>Plastic</a:t>
            </a:r>
            <a:r>
              <a:rPr lang="cs-CZ" dirty="0"/>
              <a:t> </a:t>
            </a:r>
            <a:r>
              <a:rPr lang="cs-CZ" dirty="0" err="1"/>
              <a:t>Europe</a:t>
            </a:r>
            <a:r>
              <a:rPr lang="cs-CZ" dirty="0"/>
              <a:t>..)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Dodržování hierarchie cirkulární ekonomiky.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Rovné podmínky s ostatními způsoby recyklace.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Jednotné standardy vč. standardů kvality pro tříděný / upravený plastový odpad.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Přístup k surovinám – otevřený, jednotný trh s plastovým odpadem.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dirty="0"/>
              <a:t>Zapojení partneru v oblasti třídění a zpracování odpadů – komunálních ale i industriálních.</a:t>
            </a:r>
          </a:p>
          <a:p>
            <a:pPr algn="just">
              <a:buClr>
                <a:srgbClr val="002060"/>
              </a:buClr>
            </a:pPr>
            <a:endParaRPr lang="cs-CZ" dirty="0"/>
          </a:p>
          <a:p>
            <a:pPr algn="just">
              <a:buClr>
                <a:srgbClr val="002060"/>
              </a:buClr>
            </a:pPr>
            <a:endParaRPr lang="cs-CZ" dirty="0"/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3132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b="1" dirty="0"/>
              <a:t>Pyrolýza  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>
              <a:latin typeface="Arial" panose="020B0604020202020204" pitchFamily="34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867507" y="2143813"/>
            <a:ext cx="10456985" cy="381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r>
              <a:rPr lang="cs-CZ" dirty="0">
                <a:latin typeface="Arial" panose="020B0604020202020204" pitchFamily="34" charset="0"/>
              </a:rPr>
              <a:t>Pyrolýzní jednotky (vlastní vývoj i licence)</a:t>
            </a:r>
          </a:p>
          <a:p>
            <a:pPr marL="0" indent="0" algn="l">
              <a:buNone/>
            </a:pPr>
            <a:r>
              <a:rPr lang="en-US" sz="2400" dirty="0">
                <a:latin typeface="Arial" panose="020B0604020202020204" pitchFamily="34" charset="0"/>
              </a:rPr>
              <a:t>Optimus</a:t>
            </a:r>
          </a:p>
          <a:p>
            <a:pPr marL="0" indent="0" algn="l">
              <a:buNone/>
            </a:pPr>
            <a:r>
              <a:rPr lang="en-US" sz="2400" dirty="0">
                <a:latin typeface="Arial" panose="020B0604020202020204" pitchFamily="34" charset="0"/>
              </a:rPr>
              <a:t>ENRESS</a:t>
            </a:r>
          </a:p>
          <a:p>
            <a:pPr marL="0" indent="0" algn="l">
              <a:buNone/>
            </a:pPr>
            <a:r>
              <a:rPr lang="en-US" sz="2400" dirty="0">
                <a:latin typeface="Arial" panose="020B0604020202020204" pitchFamily="34" charset="0"/>
              </a:rPr>
              <a:t>ERVO ECO</a:t>
            </a:r>
            <a:endParaRPr lang="cs-CZ" sz="2400" dirty="0"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endParaRPr lang="cs-CZ" sz="2400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r>
              <a:rPr lang="cs-CZ" dirty="0">
                <a:latin typeface="Arial" panose="020B0604020202020204" pitchFamily="34" charset="0"/>
              </a:rPr>
              <a:t>Pilotní jednotky - Green </a:t>
            </a:r>
            <a:r>
              <a:rPr lang="cs-CZ" dirty="0" err="1">
                <a:latin typeface="Arial" panose="020B0604020202020204" pitchFamily="34" charset="0"/>
              </a:rPr>
              <a:t>Future</a:t>
            </a:r>
            <a:r>
              <a:rPr lang="cs-CZ" dirty="0">
                <a:latin typeface="Arial" panose="020B0604020202020204" pitchFamily="34" charset="0"/>
              </a:rPr>
              <a:t> </a:t>
            </a:r>
          </a:p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2DB129A-2F90-EFF1-05CA-149882828B0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108" y="2607761"/>
            <a:ext cx="3963881" cy="1501619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F5F65CC-F3BB-2DD7-01C2-72A9251F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1893" y="2268477"/>
            <a:ext cx="1635646" cy="21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8A5CCC5-1BA6-4272-B9D8-D4711E0F6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6934" y="4448666"/>
            <a:ext cx="2857460" cy="218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91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b="1" dirty="0"/>
              <a:t>Plazma v ČR 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>
              <a:latin typeface="Arial" panose="020B0604020202020204" pitchFamily="34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221167" y="2050906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r>
              <a:rPr lang="cs-CZ" dirty="0">
                <a:latin typeface="Arial" panose="020B0604020202020204" pitchFamily="34" charset="0"/>
              </a:rPr>
              <a:t>Jednotky pro plazmové zplyňování (vlastní vývoj i licence)</a:t>
            </a:r>
          </a:p>
          <a:p>
            <a:pPr algn="l">
              <a:buClr>
                <a:srgbClr val="002060"/>
              </a:buClr>
            </a:pPr>
            <a:r>
              <a:rPr lang="cs-CZ" dirty="0" err="1">
                <a:latin typeface="Arial" panose="020B0604020202020204" pitchFamily="34" charset="0"/>
              </a:rPr>
              <a:t>Millenium</a:t>
            </a:r>
            <a:r>
              <a:rPr lang="cs-CZ" dirty="0">
                <a:latin typeface="Arial" panose="020B0604020202020204" pitchFamily="34" charset="0"/>
              </a:rPr>
              <a:t> Technologies a.s.</a:t>
            </a: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r>
              <a:rPr lang="cs-CZ" sz="2400" dirty="0">
                <a:latin typeface="Arial" panose="020B0604020202020204" pitchFamily="34" charset="0"/>
              </a:rPr>
              <a:t>PGP Terminal, a.s.</a:t>
            </a: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A7ED5CB-AEAB-9DB6-738F-D257535AB7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640" y="2689206"/>
            <a:ext cx="3294443" cy="205267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910CF78-F207-CBCE-AB15-CDF0C5CE336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226" y="4839207"/>
            <a:ext cx="3582144" cy="1757961"/>
          </a:xfrm>
          <a:prstGeom prst="rect">
            <a:avLst/>
          </a:prstGeom>
        </p:spPr>
      </p:pic>
      <p:pic>
        <p:nvPicPr>
          <p:cNvPr id="3074" name="Picture 2" descr="210908Millenium351zrawhdrcopy1920b">
            <a:extLst>
              <a:ext uri="{FF2B5EF4-FFF2-40B4-BE49-F238E27FC236}">
                <a16:creationId xmlns:a16="http://schemas.microsoft.com/office/drawing/2014/main" id="{7EDCAAF1-837A-65F6-F64D-6385F4484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9380" y="1875213"/>
            <a:ext cx="1845408" cy="278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881ADF-58FA-3A32-D72F-469C4206030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715542"/>
            <a:ext cx="3960440" cy="247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64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b="1" dirty="0" err="1"/>
              <a:t>Solvolýza</a:t>
            </a:r>
            <a:r>
              <a:rPr lang="cs-CZ" sz="4000" b="1" dirty="0"/>
              <a:t> 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>
              <a:latin typeface="Arial" panose="020B0604020202020204" pitchFamily="34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363779" y="2268477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r>
              <a:rPr lang="cs-CZ" sz="1800" dirty="0">
                <a:latin typeface="Arial" panose="020B0604020202020204" pitchFamily="34" charset="0"/>
              </a:rPr>
              <a:t>Jednotka pro glykolýzu PUR pěn (vlastní vývoj)</a:t>
            </a:r>
          </a:p>
          <a:p>
            <a:pPr algn="l">
              <a:buClr>
                <a:srgbClr val="002060"/>
              </a:buClr>
            </a:pPr>
            <a:r>
              <a:rPr lang="cs-CZ" sz="1800" dirty="0">
                <a:latin typeface="Arial" panose="020B0604020202020204" pitchFamily="34" charset="0"/>
              </a:rPr>
              <a:t>ECORETAN s.r.o. – produkce </a:t>
            </a:r>
            <a:r>
              <a:rPr lang="cs-CZ" sz="1800" dirty="0" err="1">
                <a:latin typeface="Arial" panose="020B0604020202020204" pitchFamily="34" charset="0"/>
              </a:rPr>
              <a:t>polyolu</a:t>
            </a:r>
            <a:r>
              <a:rPr lang="cs-CZ" sz="1800" dirty="0">
                <a:latin typeface="Arial" panose="020B0604020202020204" pitchFamily="34" charset="0"/>
              </a:rPr>
              <a:t> z PUR pěn</a:t>
            </a:r>
          </a:p>
          <a:p>
            <a:pPr algn="l">
              <a:buClr>
                <a:srgbClr val="002060"/>
              </a:buClr>
            </a:pPr>
            <a:endParaRPr lang="cs-CZ" sz="1800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sz="1800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sz="1800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sz="1800" dirty="0">
              <a:latin typeface="Arial" panose="020B0604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638C9B8-C675-406D-2B54-2AF136001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214" y="2268477"/>
            <a:ext cx="2093635" cy="29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E64BC58-1CD8-A303-54F1-F500110182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35" y="3535204"/>
            <a:ext cx="5092220" cy="25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2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0216E11-9592-D1B3-77F3-29B89E54A6BC}"/>
              </a:ext>
            </a:extLst>
          </p:cNvPr>
          <p:cNvSpPr txBox="1">
            <a:spLocks/>
          </p:cNvSpPr>
          <p:nvPr/>
        </p:nvSpPr>
        <p:spPr>
          <a:xfrm>
            <a:off x="2365131" y="21616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0FE499-6B0C-F451-61B5-34870E41B1BA}"/>
              </a:ext>
            </a:extLst>
          </p:cNvPr>
          <p:cNvSpPr txBox="1"/>
          <p:nvPr/>
        </p:nvSpPr>
        <p:spPr>
          <a:xfrm>
            <a:off x="889170" y="1587313"/>
            <a:ext cx="110519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Využití </a:t>
            </a:r>
            <a:r>
              <a:rPr lang="cs-CZ" sz="2000" b="1" dirty="0"/>
              <a:t>pyrolýzních</a:t>
            </a:r>
            <a:r>
              <a:rPr lang="cs-CZ" sz="2000" dirty="0"/>
              <a:t> procesů v kombinaci se standardní výrobou polymerů – </a:t>
            </a:r>
            <a:r>
              <a:rPr lang="cs-CZ" sz="2000" b="1" dirty="0"/>
              <a:t>PS, PP, PE</a:t>
            </a:r>
            <a:r>
              <a:rPr lang="cs-CZ" sz="2000" dirty="0"/>
              <a:t>:</a:t>
            </a:r>
          </a:p>
          <a:p>
            <a:r>
              <a:rPr lang="cs-CZ" sz="2000" dirty="0"/>
              <a:t>Unipetrol RPA – pyrolýzní </a:t>
            </a:r>
            <a:r>
              <a:rPr lang="cs-CZ" sz="2000"/>
              <a:t>jednotka min 20 </a:t>
            </a:r>
            <a:r>
              <a:rPr lang="cs-CZ" sz="2000" dirty="0" err="1"/>
              <a:t>kt</a:t>
            </a:r>
            <a:r>
              <a:rPr lang="cs-CZ" sz="2000" dirty="0"/>
              <a:t>/rok</a:t>
            </a:r>
          </a:p>
          <a:p>
            <a:r>
              <a:rPr lang="cs-CZ" sz="2000" dirty="0"/>
              <a:t>ENRESS – ENRESS TDU2000 - Green </a:t>
            </a:r>
            <a:r>
              <a:rPr lang="cs-CZ" sz="2000" dirty="0" err="1"/>
              <a:t>Future</a:t>
            </a:r>
            <a:r>
              <a:rPr lang="cs-CZ" sz="2000" dirty="0"/>
              <a:t> a.s. – pyrolýzní jednotky 2-10 </a:t>
            </a:r>
            <a:r>
              <a:rPr lang="cs-CZ" sz="2000" dirty="0" err="1"/>
              <a:t>kt</a:t>
            </a:r>
            <a:r>
              <a:rPr lang="cs-CZ" sz="2000" dirty="0"/>
              <a:t>/rok</a:t>
            </a:r>
          </a:p>
          <a:p>
            <a:r>
              <a:rPr lang="cs-CZ" sz="2000" dirty="0"/>
              <a:t>PLASTOIL </a:t>
            </a:r>
            <a:r>
              <a:rPr lang="cs-CZ" sz="2000" dirty="0" err="1"/>
              <a:t>Europe</a:t>
            </a:r>
            <a:r>
              <a:rPr lang="cs-CZ" sz="2000" dirty="0"/>
              <a:t> a.s. – systém  OPTIMUS</a:t>
            </a:r>
          </a:p>
          <a:p>
            <a:r>
              <a:rPr lang="cs-CZ" sz="2000" dirty="0" err="1"/>
              <a:t>LOGeco</a:t>
            </a:r>
            <a:r>
              <a:rPr lang="cs-CZ" sz="2000" dirty="0"/>
              <a:t> s.r.o. – systém </a:t>
            </a:r>
            <a:r>
              <a:rPr lang="cs-CZ" sz="2000" dirty="0" err="1"/>
              <a:t>ERVOeco</a:t>
            </a:r>
            <a:endParaRPr lang="cs-CZ" sz="2000" dirty="0"/>
          </a:p>
          <a:p>
            <a:endParaRPr lang="cs-CZ" sz="2000" b="1" dirty="0"/>
          </a:p>
          <a:p>
            <a:r>
              <a:rPr lang="cs-CZ" sz="2000" b="1" dirty="0"/>
              <a:t>Výzkum v oblasti pyrolýzy v ČR </a:t>
            </a:r>
            <a:r>
              <a:rPr lang="cs-CZ" sz="2000" dirty="0"/>
              <a:t>– Unipetrol RPA </a:t>
            </a:r>
          </a:p>
          <a:p>
            <a:endParaRPr lang="cs-CZ" sz="2000" dirty="0"/>
          </a:p>
          <a:p>
            <a:r>
              <a:rPr lang="cs-CZ" sz="2000" dirty="0"/>
              <a:t>Využití </a:t>
            </a:r>
            <a:r>
              <a:rPr lang="cs-CZ" sz="2000" b="1" dirty="0"/>
              <a:t>plazmového zplyňování </a:t>
            </a:r>
            <a:r>
              <a:rPr lang="cs-CZ" sz="2000" dirty="0"/>
              <a:t>kompozitních materiálů a směsí plastů pro výrobu surovin pro plasty – </a:t>
            </a:r>
            <a:r>
              <a:rPr lang="cs-CZ" sz="2000" b="1" dirty="0"/>
              <a:t>PP, PS, PUR, ABS, směsi</a:t>
            </a:r>
            <a:r>
              <a:rPr lang="cs-CZ" sz="2000" dirty="0"/>
              <a:t>:</a:t>
            </a:r>
          </a:p>
          <a:p>
            <a:r>
              <a:rPr lang="cs-CZ" sz="2000" dirty="0"/>
              <a:t>PGP Terminal, a.s. </a:t>
            </a:r>
          </a:p>
          <a:p>
            <a:r>
              <a:rPr lang="cs-CZ" sz="2000" dirty="0" err="1"/>
              <a:t>Millenium</a:t>
            </a:r>
            <a:r>
              <a:rPr lang="cs-CZ" sz="2000" dirty="0"/>
              <a:t> </a:t>
            </a:r>
            <a:r>
              <a:rPr lang="cs-CZ" sz="2000" dirty="0" err="1"/>
              <a:t>Technologies,a.s</a:t>
            </a:r>
            <a:r>
              <a:rPr lang="cs-CZ" sz="2000" dirty="0"/>
              <a:t>.</a:t>
            </a:r>
          </a:p>
          <a:p>
            <a:endParaRPr lang="cs-CZ" sz="2000" b="1" dirty="0"/>
          </a:p>
          <a:p>
            <a:r>
              <a:rPr lang="cs-CZ" sz="2000" b="1" dirty="0"/>
              <a:t>Výzkum v oblasti plasmových technologií v ČR </a:t>
            </a:r>
            <a:r>
              <a:rPr lang="cs-CZ" sz="2000" dirty="0"/>
              <a:t>– Ústav plazmatu AV ČR, Sekce </a:t>
            </a:r>
            <a:r>
              <a:rPr lang="cs-CZ" sz="2000" dirty="0" err="1"/>
              <a:t>Plazmochemie</a:t>
            </a:r>
            <a:r>
              <a:rPr lang="cs-CZ" sz="2000" dirty="0"/>
              <a:t> a materiálů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D4D7EC61-E19C-9180-944D-759D9A007193}"/>
              </a:ext>
            </a:extLst>
          </p:cNvPr>
          <p:cNvSpPr txBox="1">
            <a:spLocks/>
          </p:cNvSpPr>
          <p:nvPr/>
        </p:nvSpPr>
        <p:spPr>
          <a:xfrm>
            <a:off x="428017" y="718330"/>
            <a:ext cx="10887075" cy="8455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latin typeface="Arial" panose="020B0604020202020204" pitchFamily="34" charset="0"/>
              </a:rPr>
              <a:t>Budoucnost v ČR </a:t>
            </a:r>
          </a:p>
        </p:txBody>
      </p:sp>
    </p:spTree>
    <p:extLst>
      <p:ext uri="{BB962C8B-B14F-4D97-AF65-F5344CB8AC3E}">
        <p14:creationId xmlns:p14="http://schemas.microsoft.com/office/powerpoint/2010/main" val="292451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B4FF1-AD45-2134-3BEB-BE074F2AF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43143-EE10-E29C-C200-98BCDAA93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b="1" dirty="0"/>
              <a:t>Budoucnost v ČR 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5FB4FF01-131F-E9DE-7986-181B443E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F13B7697-7F14-C725-D393-A8F85BB2F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76B0B56B-57F4-4AAF-AFE0-DC85B0F5B04B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91A579BB-E2BE-5E24-AF07-CE85EB709813}"/>
              </a:ext>
            </a:extLst>
          </p:cNvPr>
          <p:cNvSpPr txBox="1">
            <a:spLocks/>
          </p:cNvSpPr>
          <p:nvPr/>
        </p:nvSpPr>
        <p:spPr>
          <a:xfrm>
            <a:off x="363779" y="2268477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  <a:p>
            <a:pPr algn="l">
              <a:buClr>
                <a:srgbClr val="002060"/>
              </a:buClr>
            </a:pPr>
            <a:endParaRPr lang="cs-CZ" dirty="0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480617F0-25CE-7F1C-A20E-93A142EA643C}"/>
              </a:ext>
            </a:extLst>
          </p:cNvPr>
          <p:cNvSpPr txBox="1">
            <a:spLocks/>
          </p:cNvSpPr>
          <p:nvPr/>
        </p:nvSpPr>
        <p:spPr>
          <a:xfrm>
            <a:off x="2365131" y="21616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6D3CC85-18EB-5B47-6EB2-6F725ECE795E}"/>
              </a:ext>
            </a:extLst>
          </p:cNvPr>
          <p:cNvSpPr txBox="1"/>
          <p:nvPr/>
        </p:nvSpPr>
        <p:spPr>
          <a:xfrm>
            <a:off x="829408" y="2026110"/>
            <a:ext cx="105331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dirty="0"/>
              <a:t>Využití  depolymerizace a fyzikálního  čištění</a:t>
            </a:r>
            <a:r>
              <a:rPr lang="cs-CZ" sz="2000" dirty="0"/>
              <a:t> :</a:t>
            </a:r>
          </a:p>
          <a:p>
            <a:r>
              <a:rPr lang="cs-CZ" sz="2000" dirty="0" err="1"/>
              <a:t>Indorama</a:t>
            </a:r>
            <a:r>
              <a:rPr lang="cs-CZ" sz="2000" dirty="0"/>
              <a:t> </a:t>
            </a:r>
            <a:r>
              <a:rPr lang="cs-CZ" sz="2000" dirty="0" err="1"/>
              <a:t>Ventures</a:t>
            </a:r>
            <a:r>
              <a:rPr lang="cs-CZ" sz="2000" dirty="0"/>
              <a:t>  – výzkum a vývoj v oblasti  PET</a:t>
            </a:r>
          </a:p>
          <a:p>
            <a:endParaRPr lang="cs-CZ" sz="2000" dirty="0"/>
          </a:p>
          <a:p>
            <a:r>
              <a:rPr lang="cs-CZ" sz="2000" b="1" dirty="0"/>
              <a:t>Výzkum v oblasti depolymerace v ČR </a:t>
            </a:r>
            <a:r>
              <a:rPr lang="cs-CZ" sz="2000" dirty="0"/>
              <a:t>– UJEP </a:t>
            </a:r>
            <a:r>
              <a:rPr lang="cs-CZ" sz="2000" dirty="0" err="1"/>
              <a:t>Ustí</a:t>
            </a:r>
            <a:r>
              <a:rPr lang="cs-CZ" sz="2000" dirty="0"/>
              <a:t> nad Labem , Fakulta životního prostředí Univerzity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482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rmAutofit/>
          </a:bodyPr>
          <a:lstStyle/>
          <a:p>
            <a:r>
              <a:rPr lang="cs-CZ" sz="3600" b="1" dirty="0"/>
              <a:t>Chemická recyklace ve světě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>
              <a:latin typeface="Arial" panose="020B0604020202020204" pitchFamily="34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363779" y="2268477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0216E11-9592-D1B3-77F3-29B89E54A6BC}"/>
              </a:ext>
            </a:extLst>
          </p:cNvPr>
          <p:cNvSpPr txBox="1">
            <a:spLocks/>
          </p:cNvSpPr>
          <p:nvPr/>
        </p:nvSpPr>
        <p:spPr>
          <a:xfrm>
            <a:off x="2365131" y="21616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800" dirty="0">
              <a:latin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0FE499-6B0C-F451-61B5-34870E41B1BA}"/>
              </a:ext>
            </a:extLst>
          </p:cNvPr>
          <p:cNvSpPr txBox="1"/>
          <p:nvPr/>
        </p:nvSpPr>
        <p:spPr>
          <a:xfrm>
            <a:off x="776290" y="1999779"/>
            <a:ext cx="1105193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</a:rPr>
              <a:t>Rozvoj technologií </a:t>
            </a:r>
            <a:r>
              <a:rPr lang="cs-CZ" sz="2000" b="1" dirty="0">
                <a:latin typeface="Arial" panose="020B0604020202020204" pitchFamily="34" charset="0"/>
              </a:rPr>
              <a:t>depolymerizace</a:t>
            </a:r>
            <a:r>
              <a:rPr lang="cs-CZ" sz="2000" dirty="0">
                <a:latin typeface="Arial" panose="020B0604020202020204" pitchFamily="34" charset="0"/>
              </a:rPr>
              <a:t> – především pro </a:t>
            </a:r>
            <a:r>
              <a:rPr lang="cs-CZ" sz="2000" b="1" dirty="0">
                <a:latin typeface="Arial" panose="020B0604020202020204" pitchFamily="34" charset="0"/>
              </a:rPr>
              <a:t>PET/ PES , PUR, PA</a:t>
            </a:r>
            <a:r>
              <a:rPr lang="cs-CZ" sz="2000" dirty="0">
                <a:latin typeface="Arial" panose="020B0604020202020204" pitchFamily="34" charset="0"/>
              </a:rPr>
              <a:t>:</a:t>
            </a:r>
          </a:p>
          <a:p>
            <a:r>
              <a:rPr lang="cs-CZ" sz="2000" dirty="0">
                <a:latin typeface="Arial" panose="020B0604020202020204" pitchFamily="34" charset="0"/>
              </a:rPr>
              <a:t>CARBIOS/LANDBELL - technologie enzymatického rozkladu PET </a:t>
            </a:r>
          </a:p>
          <a:p>
            <a:r>
              <a:rPr lang="cs-CZ" sz="2000" dirty="0">
                <a:latin typeface="Arial" panose="020B0604020202020204" pitchFamily="34" charset="0"/>
              </a:rPr>
              <a:t>EASTMAN – další komerční rozvoj solvolýzy PET – </a:t>
            </a:r>
            <a:r>
              <a:rPr lang="cs-CZ" sz="2000" dirty="0" err="1">
                <a:latin typeface="Arial" panose="020B0604020202020204" pitchFamily="34" charset="0"/>
              </a:rPr>
              <a:t>Molecular</a:t>
            </a:r>
            <a:r>
              <a:rPr lang="cs-CZ" sz="2000" dirty="0">
                <a:latin typeface="Arial" panose="020B0604020202020204" pitchFamily="34" charset="0"/>
              </a:rPr>
              <a:t> Recycling)</a:t>
            </a:r>
          </a:p>
          <a:p>
            <a:r>
              <a:rPr lang="cs-CZ" sz="2000" dirty="0">
                <a:latin typeface="Arial" panose="020B0604020202020204" pitchFamily="34" charset="0"/>
              </a:rPr>
              <a:t>ITOCHU/TEIJIN/JGS - </a:t>
            </a:r>
            <a:r>
              <a:rPr lang="cs-CZ" sz="2000" dirty="0" err="1">
                <a:latin typeface="Arial" panose="020B0604020202020204" pitchFamily="34" charset="0"/>
              </a:rPr>
              <a:t>RePEaT</a:t>
            </a:r>
            <a:r>
              <a:rPr lang="cs-CZ" sz="2000" dirty="0">
                <a:latin typeface="Arial" panose="020B0604020202020204" pitchFamily="34" charset="0"/>
              </a:rPr>
              <a:t> Co. – </a:t>
            </a:r>
            <a:r>
              <a:rPr lang="cs-CZ" sz="2000" dirty="0" err="1">
                <a:latin typeface="Arial" panose="020B0604020202020204" pitchFamily="34" charset="0"/>
              </a:rPr>
              <a:t>molecular</a:t>
            </a:r>
            <a:r>
              <a:rPr lang="cs-CZ" sz="2000" dirty="0">
                <a:latin typeface="Arial" panose="020B0604020202020204" pitchFamily="34" charset="0"/>
              </a:rPr>
              <a:t> recycling PET</a:t>
            </a:r>
          </a:p>
          <a:p>
            <a:r>
              <a:rPr lang="cs-CZ" sz="2000" dirty="0"/>
              <a:t>CIRC – </a:t>
            </a:r>
            <a:r>
              <a:rPr lang="cs-CZ" sz="2000" dirty="0" err="1"/>
              <a:t>solvolýza</a:t>
            </a:r>
            <a:r>
              <a:rPr lang="cs-CZ" sz="2000" dirty="0"/>
              <a:t> PES/bavlna směsí – </a:t>
            </a:r>
            <a:r>
              <a:rPr lang="cs-CZ" sz="2000" dirty="0" err="1"/>
              <a:t>hydrothermal</a:t>
            </a:r>
            <a:r>
              <a:rPr lang="cs-CZ" sz="2000" dirty="0"/>
              <a:t> </a:t>
            </a:r>
            <a:r>
              <a:rPr lang="cs-CZ" sz="2000" dirty="0" err="1"/>
              <a:t>processing</a:t>
            </a:r>
            <a:r>
              <a:rPr lang="cs-CZ" sz="2000" dirty="0"/>
              <a:t> </a:t>
            </a:r>
          </a:p>
          <a:p>
            <a:r>
              <a:rPr lang="cs-CZ" sz="2000" dirty="0" err="1"/>
              <a:t>Ambercycle</a:t>
            </a:r>
            <a:r>
              <a:rPr lang="cs-CZ" sz="2000" dirty="0"/>
              <a:t> - technologie enzymatického rozkladu PET </a:t>
            </a:r>
          </a:p>
          <a:p>
            <a:r>
              <a:rPr lang="cs-CZ" sz="2000" dirty="0"/>
              <a:t>Gr3n – mikrovlnně indukovaná depolymerace PE</a:t>
            </a:r>
          </a:p>
          <a:p>
            <a:endParaRPr lang="cs-CZ" sz="2000" dirty="0">
              <a:latin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</a:rPr>
              <a:t>Využití </a:t>
            </a:r>
            <a:r>
              <a:rPr lang="cs-CZ" sz="2000" b="1" dirty="0" err="1">
                <a:latin typeface="Arial" panose="020B0604020202020204" pitchFamily="34" charset="0"/>
              </a:rPr>
              <a:t>pyrolýzních</a:t>
            </a:r>
            <a:r>
              <a:rPr lang="cs-CZ" sz="2000" dirty="0">
                <a:latin typeface="Arial" panose="020B0604020202020204" pitchFamily="34" charset="0"/>
              </a:rPr>
              <a:t> procesů v kombinaci se standardní výrobou polymerů – </a:t>
            </a:r>
            <a:r>
              <a:rPr lang="cs-CZ" sz="2000" b="1" dirty="0">
                <a:latin typeface="Arial" panose="020B0604020202020204" pitchFamily="34" charset="0"/>
              </a:rPr>
              <a:t>PS, PP, PE</a:t>
            </a:r>
            <a:r>
              <a:rPr lang="cs-CZ" sz="2000" dirty="0">
                <a:latin typeface="Arial" panose="020B0604020202020204" pitchFamily="34" charset="0"/>
              </a:rPr>
              <a:t>:</a:t>
            </a:r>
          </a:p>
          <a:p>
            <a:r>
              <a:rPr lang="cs-CZ" sz="2000" dirty="0" err="1">
                <a:latin typeface="Arial" panose="020B0604020202020204" pitchFamily="34" charset="0"/>
              </a:rPr>
              <a:t>Elix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polymers</a:t>
            </a:r>
            <a:r>
              <a:rPr lang="cs-CZ" sz="2000" dirty="0">
                <a:latin typeface="Arial" panose="020B0604020202020204" pitchFamily="34" charset="0"/>
              </a:rPr>
              <a:t> – E-</a:t>
            </a:r>
            <a:r>
              <a:rPr lang="cs-CZ" sz="2000" dirty="0" err="1">
                <a:latin typeface="Arial" panose="020B0604020202020204" pitchFamily="34" charset="0"/>
              </a:rPr>
              <a:t>Loop</a:t>
            </a:r>
            <a:r>
              <a:rPr lang="cs-CZ" sz="2000" dirty="0">
                <a:latin typeface="Arial" panose="020B0604020202020204" pitchFamily="34" charset="0"/>
              </a:rPr>
              <a:t> řada produktů</a:t>
            </a:r>
          </a:p>
          <a:p>
            <a:r>
              <a:rPr lang="cs-CZ" sz="2000" dirty="0">
                <a:latin typeface="Arial" panose="020B0604020202020204" pitchFamily="34" charset="0"/>
              </a:rPr>
              <a:t>BASF – </a:t>
            </a:r>
            <a:r>
              <a:rPr lang="cs-CZ" sz="2000" dirty="0" err="1">
                <a:latin typeface="Arial" panose="020B0604020202020204" pitchFamily="34" charset="0"/>
              </a:rPr>
              <a:t>ChemCycling</a:t>
            </a:r>
            <a:r>
              <a:rPr lang="cs-CZ" sz="2000" dirty="0">
                <a:latin typeface="Arial" panose="020B0604020202020204" pitchFamily="34" charset="0"/>
              </a:rPr>
              <a:t>™ projekt (DE)</a:t>
            </a:r>
          </a:p>
          <a:p>
            <a:r>
              <a:rPr lang="cs-CZ" sz="2000" dirty="0">
                <a:latin typeface="Arial" panose="020B0604020202020204" pitchFamily="34" charset="0"/>
              </a:rPr>
              <a:t>P</a:t>
            </a:r>
            <a:r>
              <a:rPr lang="en-US" sz="2000" dirty="0" err="1">
                <a:latin typeface="Arial" panose="020B0604020202020204" pitchFamily="34" charset="0"/>
              </a:rPr>
              <a:t>lastic</a:t>
            </a:r>
            <a:r>
              <a:rPr lang="en-US" sz="2000" dirty="0">
                <a:latin typeface="Arial" panose="020B0604020202020204" pitchFamily="34" charset="0"/>
              </a:rPr>
              <a:t> Energy + SABIC </a:t>
            </a:r>
            <a:r>
              <a:rPr lang="en-US" sz="2000" dirty="0" err="1">
                <a:latin typeface="Arial" panose="020B0604020202020204" pitchFamily="34" charset="0"/>
              </a:rPr>
              <a:t>Gelleen</a:t>
            </a:r>
            <a:r>
              <a:rPr lang="en-US" sz="2000" dirty="0">
                <a:latin typeface="Arial" panose="020B0604020202020204" pitchFamily="34" charset="0"/>
              </a:rPr>
              <a:t> Complex </a:t>
            </a:r>
            <a:r>
              <a:rPr lang="cs-CZ" sz="2000" dirty="0">
                <a:latin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</a:rPr>
              <a:t>NL</a:t>
            </a:r>
            <a:r>
              <a:rPr lang="cs-CZ" sz="2000" dirty="0">
                <a:latin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</a:rPr>
              <a:t>Mura Technology – </a:t>
            </a:r>
            <a:r>
              <a:rPr lang="cs-CZ" sz="2000" dirty="0" err="1">
                <a:latin typeface="Arial" panose="020B0604020202020204" pitchFamily="34" charset="0"/>
              </a:rPr>
              <a:t>hydrothermal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pyrolysis</a:t>
            </a:r>
            <a:r>
              <a:rPr lang="cs-CZ" sz="2000" dirty="0">
                <a:latin typeface="Arial" panose="020B0604020202020204" pitchFamily="34" charset="0"/>
              </a:rPr>
              <a:t> (GB)</a:t>
            </a:r>
          </a:p>
        </p:txBody>
      </p:sp>
    </p:spTree>
    <p:extLst>
      <p:ext uri="{BB962C8B-B14F-4D97-AF65-F5344CB8AC3E}">
        <p14:creationId xmlns:p14="http://schemas.microsoft.com/office/powerpoint/2010/main" val="313825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62" y="901036"/>
            <a:ext cx="10887075" cy="811945"/>
          </a:xfrm>
        </p:spPr>
        <p:txBody>
          <a:bodyPr>
            <a:normAutofit/>
          </a:bodyPr>
          <a:lstStyle/>
          <a:p>
            <a:r>
              <a:rPr lang="cs-CZ" sz="3600" dirty="0"/>
              <a:t>Svaz chemického průmyslu ČR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652462" y="1792113"/>
            <a:ext cx="1088707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>
                <a:latin typeface="Arial" panose="020B0604020202020204" pitchFamily="34" charset="0"/>
              </a:rPr>
              <a:t>SCHP ČR = profesní sdružení podniků a institucí se vztahem k chemickému odvětví. Od roku 1992 spoluvytváří příznivé podnikatelské prostředí a podporuje rozvoj českého chemického průmyslu.</a:t>
            </a:r>
          </a:p>
          <a:p>
            <a:pPr algn="just"/>
            <a:endParaRPr lang="cs-CZ" b="1" dirty="0">
              <a:latin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</a:rPr>
              <a:t>Hlavní zaměření 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</a:rPr>
              <a:t>SCHP ČR zastupuje chemický průmysl při prosazování a podpoře jeho zájmů v ČR a EU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</a:rPr>
              <a:t>Aktivně vystupuje jménem svých členů zejména v oblasti legislativy, ekonomických rozhodnutí, konkurenceschopnosti a inovací.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</a:rPr>
              <a:t>Podporuje vzdělávání s cílem připravit kvalitní zaměstnance pro chemický průmysl a jejich vhodné uplatnění a vede sociální dialog k zajištění sociálního smíru v odvětví.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</a:rPr>
              <a:t>Své členy vede ke společenské odpovědnosti a udržitelnému rozvoji České republiky, popularizuje chemii, zvyšuje prestiž chemického sektoru v národním hospodářství a zlepšuje image chemie využíváním "dobré praxe" a uplatňováním zásad "</a:t>
            </a:r>
            <a:r>
              <a:rPr lang="cs-CZ" dirty="0" err="1">
                <a:latin typeface="Arial" panose="020B0604020202020204" pitchFamily="34" charset="0"/>
              </a:rPr>
              <a:t>Responsible</a:t>
            </a:r>
            <a:r>
              <a:rPr lang="cs-CZ" dirty="0">
                <a:latin typeface="Arial" panose="020B0604020202020204" pitchFamily="34" charset="0"/>
              </a:rPr>
              <a:t> Care".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br>
              <a:rPr lang="cs-CZ" sz="1400" dirty="0">
                <a:latin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</a:rPr>
              <a:t>Více informací na </a:t>
            </a:r>
            <a:r>
              <a:rPr lang="cs-CZ" sz="1400" dirty="0">
                <a:latin typeface="Arial" panose="020B0604020202020204" pitchFamily="34" charset="0"/>
                <a:hlinkClick r:id="rId2"/>
              </a:rPr>
              <a:t>www.schp.cz</a:t>
            </a:r>
            <a:r>
              <a:rPr lang="cs-CZ" sz="1400" dirty="0">
                <a:latin typeface="Arial" panose="020B0604020202020204" pitchFamily="34" charset="0"/>
              </a:rPr>
              <a:t> </a:t>
            </a:r>
            <a:endParaRPr lang="cs-CZ" sz="1400" i="1" dirty="0">
              <a:latin typeface="Arial" panose="020B0604020202020204" pitchFamily="34" charset="0"/>
            </a:endParaRP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0864" y="287209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394" y="350918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39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b="1" dirty="0"/>
              <a:t>Chemická recyklace ve světě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>
              <a:latin typeface="Arial" panose="020B0604020202020204" pitchFamily="34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363779" y="2268477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0216E11-9592-D1B3-77F3-29B89E54A6BC}"/>
              </a:ext>
            </a:extLst>
          </p:cNvPr>
          <p:cNvSpPr txBox="1">
            <a:spLocks/>
          </p:cNvSpPr>
          <p:nvPr/>
        </p:nvSpPr>
        <p:spPr>
          <a:xfrm>
            <a:off x="2365131" y="21616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800" dirty="0">
              <a:latin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0FE499-6B0C-F451-61B5-34870E41B1BA}"/>
              </a:ext>
            </a:extLst>
          </p:cNvPr>
          <p:cNvSpPr txBox="1"/>
          <p:nvPr/>
        </p:nvSpPr>
        <p:spPr>
          <a:xfrm>
            <a:off x="829408" y="2026110"/>
            <a:ext cx="1053318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 sz="2000" dirty="0">
              <a:latin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</a:rPr>
              <a:t>Využití </a:t>
            </a:r>
            <a:r>
              <a:rPr lang="cs-CZ" sz="2000" b="1" dirty="0">
                <a:latin typeface="Arial" panose="020B0604020202020204" pitchFamily="34" charset="0"/>
              </a:rPr>
              <a:t>plazmového zplyňování </a:t>
            </a:r>
            <a:r>
              <a:rPr lang="cs-CZ" sz="2000" dirty="0">
                <a:latin typeface="Arial" panose="020B0604020202020204" pitchFamily="34" charset="0"/>
              </a:rPr>
              <a:t>kompozitních materiálů a směsí plastů pro výrobu surovin pro plasty – </a:t>
            </a:r>
            <a:r>
              <a:rPr lang="cs-CZ" sz="2000" b="1" dirty="0">
                <a:latin typeface="Arial" panose="020B0604020202020204" pitchFamily="34" charset="0"/>
              </a:rPr>
              <a:t>PP, PS, PUR, ABS, směsi</a:t>
            </a:r>
            <a:r>
              <a:rPr lang="cs-CZ" sz="2000" dirty="0">
                <a:latin typeface="Arial" panose="020B0604020202020204" pitchFamily="34" charset="0"/>
              </a:rPr>
              <a:t>:</a:t>
            </a:r>
          </a:p>
          <a:p>
            <a:r>
              <a:rPr lang="cs-CZ" sz="2000" dirty="0" err="1">
                <a:latin typeface="Arial" panose="020B0604020202020204" pitchFamily="34" charset="0"/>
              </a:rPr>
              <a:t>Westinghouse</a:t>
            </a:r>
            <a:r>
              <a:rPr lang="cs-CZ" sz="2000" dirty="0">
                <a:latin typeface="Arial" panose="020B0604020202020204" pitchFamily="34" charset="0"/>
              </a:rPr>
              <a:t> plasma </a:t>
            </a:r>
            <a:r>
              <a:rPr lang="cs-CZ" sz="2000" dirty="0" err="1">
                <a:latin typeface="Arial" panose="020B0604020202020204" pitchFamily="34" charset="0"/>
              </a:rPr>
              <a:t>Corp</a:t>
            </a:r>
            <a:r>
              <a:rPr lang="cs-CZ" sz="2000" dirty="0">
                <a:latin typeface="Arial" panose="020B0604020202020204" pitchFamily="34" charset="0"/>
              </a:rPr>
              <a:t>.</a:t>
            </a:r>
          </a:p>
          <a:p>
            <a:r>
              <a:rPr lang="cs-CZ" sz="2000" dirty="0" err="1">
                <a:latin typeface="Arial" panose="020B0604020202020204" pitchFamily="34" charset="0"/>
              </a:rPr>
              <a:t>Plasco</a:t>
            </a:r>
            <a:endParaRPr lang="cs-CZ" sz="2000" dirty="0">
              <a:latin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</a:rPr>
              <a:t>Využití </a:t>
            </a:r>
            <a:r>
              <a:rPr lang="cs-CZ" sz="2000" b="1" dirty="0">
                <a:latin typeface="Arial" panose="020B0604020202020204" pitchFamily="34" charset="0"/>
              </a:rPr>
              <a:t>rozpouštědlové technologie </a:t>
            </a:r>
            <a:r>
              <a:rPr lang="cs-CZ" sz="2000" dirty="0">
                <a:latin typeface="Arial" panose="020B0604020202020204" pitchFamily="34" charset="0"/>
              </a:rPr>
              <a:t>– fyzikální recyklace</a:t>
            </a:r>
            <a:br>
              <a:rPr lang="cs-CZ" sz="2000" dirty="0">
                <a:latin typeface="Arial" panose="020B0604020202020204" pitchFamily="34" charset="0"/>
              </a:rPr>
            </a:br>
            <a:r>
              <a:rPr lang="cs-CZ" sz="2000" dirty="0">
                <a:latin typeface="Arial" panose="020B0604020202020204" pitchFamily="34" charset="0"/>
              </a:rPr>
              <a:t>BRASKEM/TNO – </a:t>
            </a:r>
            <a:r>
              <a:rPr lang="cs-CZ" sz="2000" b="0" i="0" dirty="0" err="1">
                <a:solidFill>
                  <a:srgbClr val="00030A"/>
                </a:solidFill>
                <a:effectLst/>
                <a:latin typeface="Object Sans"/>
              </a:rPr>
              <a:t>Möbius</a:t>
            </a:r>
            <a:r>
              <a:rPr lang="cs-CZ" sz="2000" b="0" i="0" dirty="0">
                <a:solidFill>
                  <a:srgbClr val="00030A"/>
                </a:solidFill>
                <a:effectLst/>
                <a:latin typeface="Object Sans"/>
              </a:rPr>
              <a:t> </a:t>
            </a:r>
            <a:r>
              <a:rPr lang="cs-CZ" sz="2000" b="0" i="0" dirty="0" err="1">
                <a:solidFill>
                  <a:srgbClr val="00030A"/>
                </a:solidFill>
                <a:effectLst/>
                <a:latin typeface="Object Sans"/>
              </a:rPr>
              <a:t>dissolution</a:t>
            </a:r>
            <a:r>
              <a:rPr lang="cs-CZ" sz="2000" b="0" i="0" dirty="0">
                <a:solidFill>
                  <a:srgbClr val="00030A"/>
                </a:solidFill>
                <a:effectLst/>
                <a:latin typeface="Object Sans"/>
              </a:rPr>
              <a:t> technology </a:t>
            </a:r>
            <a:r>
              <a:rPr lang="cs-CZ" sz="2000" dirty="0">
                <a:latin typeface="Arial" panose="020B0604020202020204" pitchFamily="34" charset="0"/>
              </a:rPr>
              <a:t> - </a:t>
            </a:r>
            <a:r>
              <a:rPr lang="cs-CZ" sz="2000" b="1" dirty="0">
                <a:latin typeface="Arial" panose="020B0604020202020204" pitchFamily="34" charset="0"/>
              </a:rPr>
              <a:t>ABS, PP..</a:t>
            </a:r>
          </a:p>
          <a:p>
            <a:r>
              <a:rPr lang="cs-CZ" sz="2000" dirty="0">
                <a:latin typeface="Arial" panose="020B0604020202020204" pitchFamily="34" charset="0"/>
              </a:rPr>
              <a:t>PS </a:t>
            </a:r>
            <a:r>
              <a:rPr lang="cs-CZ" sz="2000" dirty="0" err="1">
                <a:latin typeface="Arial" panose="020B0604020202020204" pitchFamily="34" charset="0"/>
              </a:rPr>
              <a:t>Loop</a:t>
            </a:r>
            <a:r>
              <a:rPr lang="cs-CZ" sz="2000" dirty="0">
                <a:latin typeface="Arial" panose="020B0604020202020204" pitchFamily="34" charset="0"/>
              </a:rPr>
              <a:t> - </a:t>
            </a:r>
            <a:r>
              <a:rPr lang="cs-CZ" sz="2000" dirty="0" err="1">
                <a:latin typeface="Arial" panose="020B0604020202020204" pitchFamily="34" charset="0"/>
              </a:rPr>
              <a:t>PolyStyrene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Loop</a:t>
            </a:r>
            <a:r>
              <a:rPr lang="cs-CZ" sz="2000" dirty="0">
                <a:latin typeface="Arial" panose="020B0604020202020204" pitchFamily="34" charset="0"/>
              </a:rPr>
              <a:t> – technologie </a:t>
            </a:r>
            <a:r>
              <a:rPr lang="cs-CZ" sz="2000" dirty="0" err="1">
                <a:latin typeface="Arial" panose="020B0604020202020204" pitchFamily="34" charset="0"/>
              </a:rPr>
              <a:t>CreaSolv</a:t>
            </a:r>
            <a:r>
              <a:rPr lang="cs-CZ" sz="2000" dirty="0">
                <a:latin typeface="Arial" panose="020B0604020202020204" pitchFamily="34" charset="0"/>
              </a:rPr>
              <a:t> - </a:t>
            </a:r>
            <a:r>
              <a:rPr lang="cs-CZ" sz="2000" b="1" dirty="0">
                <a:latin typeface="Arial" panose="020B0604020202020204" pitchFamily="34" charset="0"/>
              </a:rPr>
              <a:t>EPS</a:t>
            </a:r>
          </a:p>
          <a:p>
            <a:r>
              <a:rPr lang="cs-CZ" sz="2000" dirty="0">
                <a:latin typeface="Arial" panose="020B0604020202020204" pitchFamily="34" charset="0"/>
              </a:rPr>
              <a:t>APK AG – </a:t>
            </a:r>
            <a:r>
              <a:rPr lang="cs-CZ" sz="2000" dirty="0" err="1">
                <a:latin typeface="Arial" panose="020B0604020202020204" pitchFamily="34" charset="0"/>
              </a:rPr>
              <a:t>Newcycling</a:t>
            </a:r>
            <a:r>
              <a:rPr lang="cs-CZ" sz="2000" dirty="0">
                <a:latin typeface="Arial" panose="020B0604020202020204" pitchFamily="34" charset="0"/>
              </a:rPr>
              <a:t> - </a:t>
            </a:r>
            <a:r>
              <a:rPr lang="cs-CZ" sz="2000" b="1" dirty="0">
                <a:latin typeface="Arial" panose="020B0604020202020204" pitchFamily="34" charset="0"/>
              </a:rPr>
              <a:t>LDPE</a:t>
            </a:r>
          </a:p>
          <a:p>
            <a:endParaRPr lang="cs-CZ" sz="2000" dirty="0">
              <a:latin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</a:rPr>
              <a:t>Další </a:t>
            </a:r>
            <a:r>
              <a:rPr lang="cs-CZ" sz="2000" b="1" dirty="0">
                <a:latin typeface="Arial" panose="020B0604020202020204" pitchFamily="34" charset="0"/>
              </a:rPr>
              <a:t>nové metody </a:t>
            </a:r>
            <a:r>
              <a:rPr lang="cs-CZ" sz="2000" b="1" dirty="0" err="1">
                <a:latin typeface="Arial" panose="020B0604020202020204" pitchFamily="34" charset="0"/>
              </a:rPr>
              <a:t>chem</a:t>
            </a:r>
            <a:r>
              <a:rPr lang="cs-CZ" sz="2000" b="1" dirty="0">
                <a:latin typeface="Arial" panose="020B0604020202020204" pitchFamily="34" charset="0"/>
              </a:rPr>
              <a:t>. recyklace </a:t>
            </a:r>
            <a:r>
              <a:rPr lang="cs-CZ" sz="2000" dirty="0">
                <a:latin typeface="Arial" panose="020B0604020202020204" pitchFamily="34" charset="0"/>
              </a:rPr>
              <a:t>– </a:t>
            </a:r>
            <a:r>
              <a:rPr lang="cs-CZ" sz="2000" b="1" dirty="0" err="1">
                <a:latin typeface="Arial" panose="020B0604020202020204" pitchFamily="34" charset="0"/>
              </a:rPr>
              <a:t>fotokatylytická</a:t>
            </a:r>
            <a:r>
              <a:rPr lang="cs-CZ" sz="2000" b="1" dirty="0">
                <a:latin typeface="Arial" panose="020B0604020202020204" pitchFamily="34" charset="0"/>
              </a:rPr>
              <a:t> depolymerace, iontové kapaliny, superkritické kapaliny</a:t>
            </a:r>
            <a:r>
              <a:rPr lang="cs-CZ" sz="2000" dirty="0">
                <a:latin typeface="Arial" panose="020B0604020202020204" pitchFamily="34" charset="0"/>
              </a:rPr>
              <a:t>  …</a:t>
            </a:r>
          </a:p>
          <a:p>
            <a:endParaRPr lang="cs-CZ" sz="20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704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79" y="1009859"/>
            <a:ext cx="10887075" cy="845586"/>
          </a:xfrm>
        </p:spPr>
        <p:txBody>
          <a:bodyPr>
            <a:noAutofit/>
          </a:bodyPr>
          <a:lstStyle/>
          <a:p>
            <a:r>
              <a:rPr lang="cs-CZ" sz="4000" b="1" dirty="0"/>
              <a:t>Budoucnost plastů v obalech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>
              <a:latin typeface="Arial" panose="020B0604020202020204" pitchFamily="34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363779" y="2268477"/>
            <a:ext cx="8973651" cy="146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D0216E11-9592-D1B3-77F3-29B89E54A6BC}"/>
              </a:ext>
            </a:extLst>
          </p:cNvPr>
          <p:cNvSpPr txBox="1">
            <a:spLocks/>
          </p:cNvSpPr>
          <p:nvPr/>
        </p:nvSpPr>
        <p:spPr>
          <a:xfrm>
            <a:off x="2365131" y="21616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cs-CZ" sz="2800" dirty="0">
              <a:latin typeface="Arial" panose="020B0604020202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D0FE499-6B0C-F451-61B5-34870E41B1BA}"/>
              </a:ext>
            </a:extLst>
          </p:cNvPr>
          <p:cNvSpPr txBox="1"/>
          <p:nvPr/>
        </p:nvSpPr>
        <p:spPr>
          <a:xfrm>
            <a:off x="765434" y="1968255"/>
            <a:ext cx="973736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</a:rPr>
              <a:t>Další vlivy na jejich použití: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err="1">
                <a:latin typeface="Arial" panose="020B0604020202020204" pitchFamily="34" charset="0"/>
              </a:rPr>
              <a:t>Ecodesign</a:t>
            </a:r>
            <a:r>
              <a:rPr lang="cs-CZ" dirty="0">
                <a:latin typeface="Arial" panose="020B0604020202020204" pitchFamily="34" charset="0"/>
              </a:rPr>
              <a:t> + normy pro  recyklovatelnost výrobků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</a:rPr>
              <a:t>Digitální pasy výrobků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</a:rPr>
              <a:t>EPR – poplatky výrobců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err="1">
                <a:latin typeface="Arial" panose="020B0604020202020204" pitchFamily="34" charset="0"/>
              </a:rPr>
              <a:t>Mimimalizace</a:t>
            </a:r>
            <a:r>
              <a:rPr lang="cs-CZ" dirty="0">
                <a:latin typeface="Arial" panose="020B0604020202020204" pitchFamily="34" charset="0"/>
              </a:rPr>
              <a:t>  uvolňování </a:t>
            </a:r>
            <a:r>
              <a:rPr lang="cs-CZ" dirty="0" err="1">
                <a:latin typeface="Arial" panose="020B0604020202020204" pitchFamily="34" charset="0"/>
              </a:rPr>
              <a:t>mikroplastů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</a:rPr>
              <a:t>Omezení vývozu plast. odpadu – navyšování recyklace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</a:rPr>
              <a:t>Stimulace oběhových obch. modelů – </a:t>
            </a:r>
            <a:r>
              <a:rPr lang="cs-CZ" dirty="0" err="1">
                <a:latin typeface="Arial" panose="020B0604020202020204" pitchFamily="34" charset="0"/>
              </a:rPr>
              <a:t>reuse</a:t>
            </a:r>
            <a:r>
              <a:rPr lang="cs-CZ" dirty="0">
                <a:latin typeface="Arial" panose="020B0604020202020204" pitchFamily="34" charset="0"/>
              </a:rPr>
              <a:t>, repase</a:t>
            </a:r>
          </a:p>
        </p:txBody>
      </p:sp>
    </p:spTree>
    <p:extLst>
      <p:ext uri="{BB962C8B-B14F-4D97-AF65-F5344CB8AC3E}">
        <p14:creationId xmlns:p14="http://schemas.microsoft.com/office/powerpoint/2010/main" val="3971495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45B6E-5229-1314-90F7-CAAA2A45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18" y="1379645"/>
            <a:ext cx="9362903" cy="1455996"/>
          </a:xfrm>
        </p:spPr>
        <p:txBody>
          <a:bodyPr anchor="b">
            <a:normAutofit/>
          </a:bodyPr>
          <a:lstStyle/>
          <a:p>
            <a:pPr algn="ctr"/>
            <a:r>
              <a:rPr lang="cs-CZ" sz="3600" b="1" dirty="0">
                <a:solidFill>
                  <a:schemeClr val="tx2"/>
                </a:solidFill>
              </a:rPr>
              <a:t>Děkuji za Vaši pozornost.</a:t>
            </a:r>
            <a:endParaRPr lang="cs-CZ" sz="3600" dirty="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4032A5-F6B5-9DDA-64D7-0542EF06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562" y="4334608"/>
            <a:ext cx="4256766" cy="17760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sz="1800" dirty="0">
                <a:solidFill>
                  <a:schemeClr val="tx2"/>
                </a:solidFill>
              </a:rPr>
              <a:t>Projekt </a:t>
            </a:r>
            <a:r>
              <a:rPr lang="cs-CZ" sz="1800" b="1" dirty="0">
                <a:solidFill>
                  <a:schemeClr val="tx2"/>
                </a:solidFill>
              </a:rPr>
              <a:t>P</a:t>
            </a:r>
            <a:r>
              <a:rPr lang="cs-CZ" sz="1800" b="1" dirty="0">
                <a:solidFill>
                  <a:schemeClr val="tx2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lasty V </a:t>
            </a:r>
            <a:r>
              <a:rPr lang="cs-CZ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CZ.01.01.01/07/23_010/0001245</a:t>
            </a:r>
            <a:r>
              <a:rPr lang="cs-CZ" sz="1800" dirty="0">
                <a:solidFill>
                  <a:schemeClr val="tx2"/>
                </a:solidFill>
              </a:rPr>
              <a:t> České technologické platformy PLASTY za podpory programu Ministerstva průmyslu a obchodu ČR  je spolufinancován Evropskou unií.</a:t>
            </a:r>
          </a:p>
          <a:p>
            <a:pPr marL="0" indent="0">
              <a:buNone/>
            </a:pPr>
            <a:endParaRPr lang="cs-CZ" sz="1800" dirty="0">
              <a:solidFill>
                <a:schemeClr val="tx2"/>
              </a:solidFill>
            </a:endParaRP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B2102830-E4FB-D576-4CBE-A2ECC12C9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8016" y="324541"/>
            <a:ext cx="2478117" cy="966046"/>
          </a:xfrm>
          <a:prstGeom prst="rect">
            <a:avLst/>
          </a:prstGeom>
        </p:spPr>
      </p:pic>
      <p:pic>
        <p:nvPicPr>
          <p:cNvPr id="7" name="Obrázek 6" descr="Obsah obrázku text, Písmo, snímek obrazovky, Elektricky modrá&#10;&#10;Popis byl vytvořen automaticky">
            <a:extLst>
              <a:ext uri="{FF2B5EF4-FFF2-40B4-BE49-F238E27FC236}">
                <a16:creationId xmlns:a16="http://schemas.microsoft.com/office/drawing/2014/main" id="{CEDFF5C4-BEAC-F69F-9B6D-F8AE5CA2ED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560" y="4919870"/>
            <a:ext cx="6410708" cy="966046"/>
          </a:xfrm>
          <a:prstGeom prst="rect">
            <a:avLst/>
          </a:prstGeom>
        </p:spPr>
      </p:pic>
      <p:pic>
        <p:nvPicPr>
          <p:cNvPr id="4" name="x_obrázek 2">
            <a:extLst>
              <a:ext uri="{FF2B5EF4-FFF2-40B4-BE49-F238E27FC236}">
                <a16:creationId xmlns:a16="http://schemas.microsoft.com/office/drawing/2014/main" id="{BEDCB19F-4C17-B79B-BA68-BF08EC7FD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260832"/>
            <a:ext cx="4625901" cy="114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6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62" y="1006548"/>
            <a:ext cx="10887075" cy="811945"/>
          </a:xfrm>
        </p:spPr>
        <p:txBody>
          <a:bodyPr>
            <a:normAutofit/>
          </a:bodyPr>
          <a:lstStyle/>
          <a:p>
            <a:r>
              <a:rPr lang="cs-CZ" sz="3600" dirty="0"/>
              <a:t>Česká technologická platforma PLASTY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818658" y="1855998"/>
            <a:ext cx="101893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</a:rPr>
              <a:t>ČTPP = sdružení právnických osob s cílem podporovat rozvoj plastikářského a souvisejícího zpracovatelského průmyslu v České republice a s tím spojených vědeckých, výzkumných, technologických a inovačních aktivit, včetně aktivit směřujících k ochraně životního prostředí a zlepšování pozitivního vnímání plastikářského průmyslu.</a:t>
            </a:r>
          </a:p>
          <a:p>
            <a:pPr algn="just"/>
            <a:endParaRPr lang="cs-CZ" b="1" dirty="0">
              <a:latin typeface="Arial" panose="020B0604020202020204" pitchFamily="34" charset="0"/>
            </a:endParaRPr>
          </a:p>
          <a:p>
            <a:pPr algn="just"/>
            <a:r>
              <a:rPr lang="cs-CZ" b="1" dirty="0">
                <a:latin typeface="Arial" panose="020B0604020202020204" pitchFamily="34" charset="0"/>
              </a:rPr>
              <a:t>Hlavní zaměření aktuálního projektu Plasty V: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Digitální a zelená transformace.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Cirkulární ekonomika, chemická recyklace.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Strategie plastů, SUP, PPWR.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Marine </a:t>
            </a:r>
            <a:r>
              <a:rPr lang="cs-CZ" dirty="0" err="1">
                <a:latin typeface="Arial" panose="020B0604020202020204" pitchFamily="34" charset="0"/>
              </a:rPr>
              <a:t>littering</a:t>
            </a:r>
            <a:r>
              <a:rPr lang="cs-CZ" dirty="0">
                <a:latin typeface="Arial" panose="020B0604020202020204" pitchFamily="34" charset="0"/>
              </a:rPr>
              <a:t> , </a:t>
            </a:r>
            <a:r>
              <a:rPr lang="cs-CZ" dirty="0" err="1">
                <a:latin typeface="Arial" panose="020B0604020202020204" pitchFamily="34" charset="0"/>
              </a:rPr>
              <a:t>mikroplasty</a:t>
            </a:r>
            <a:r>
              <a:rPr lang="cs-CZ" dirty="0">
                <a:latin typeface="Arial" panose="020B0604020202020204" pitchFamily="34" charset="0"/>
              </a:rPr>
              <a:t>, ...</a:t>
            </a:r>
          </a:p>
          <a:p>
            <a:pPr algn="just"/>
            <a:endParaRPr lang="cs-CZ" dirty="0">
              <a:solidFill>
                <a:srgbClr val="1E3876"/>
              </a:solidFill>
              <a:highlight>
                <a:srgbClr val="FFFFFF"/>
              </a:highlight>
              <a:latin typeface="Inter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Aktuální výstup - </a:t>
            </a:r>
            <a:r>
              <a:rPr lang="cs-CZ" b="1" dirty="0">
                <a:latin typeface="Arial" panose="020B0604020202020204" pitchFamily="34" charset="0"/>
              </a:rPr>
              <a:t>Akční plán digitální a zelené transformace  plastikářského průmyslu.</a:t>
            </a:r>
          </a:p>
          <a:p>
            <a:pPr marL="0" indent="0" algn="just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Více informací na  </a:t>
            </a:r>
            <a:r>
              <a:rPr lang="cs-CZ" dirty="0">
                <a:latin typeface="Arial" panose="020B0604020202020204" pitchFamily="34" charset="0"/>
                <a:hlinkClick r:id="rId2"/>
              </a:rPr>
              <a:t>www.tp-plasty.cz</a:t>
            </a:r>
            <a:r>
              <a:rPr lang="cs-CZ" dirty="0">
                <a:latin typeface="Arial" panose="020B0604020202020204" pitchFamily="34" charset="0"/>
              </a:rPr>
              <a:t>   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0864" y="287209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4394" y="350918"/>
            <a:ext cx="1661088" cy="64754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EAC54C0-DEF8-683B-9034-47A0425B2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071" y="3116668"/>
            <a:ext cx="1745478" cy="174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86143-260D-FE79-4C02-4A8C38395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6F320-3E3B-7629-12AE-178F5D522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62" y="901036"/>
            <a:ext cx="10887075" cy="811945"/>
          </a:xfrm>
        </p:spPr>
        <p:txBody>
          <a:bodyPr>
            <a:normAutofit/>
          </a:bodyPr>
          <a:lstStyle/>
          <a:p>
            <a:r>
              <a:rPr lang="cs-CZ" sz="3600" dirty="0"/>
              <a:t>Obecná témata ve výrobě  plastových obalů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40D88B-8FF1-87A3-A04C-A70DE48FB968}"/>
              </a:ext>
            </a:extLst>
          </p:cNvPr>
          <p:cNvSpPr txBox="1"/>
          <p:nvPr/>
        </p:nvSpPr>
        <p:spPr>
          <a:xfrm>
            <a:off x="843511" y="2263099"/>
            <a:ext cx="1050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Ceny energií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 – </a:t>
            </a:r>
            <a:r>
              <a:rPr lang="cs-CZ" b="1" dirty="0">
                <a:latin typeface="Arial" panose="020B0604020202020204" pitchFamily="34" charset="0"/>
              </a:rPr>
              <a:t>tlak na snižování </a:t>
            </a:r>
            <a:r>
              <a:rPr lang="cs-CZ" b="1" dirty="0" err="1">
                <a:latin typeface="Arial" panose="020B0604020202020204" pitchFamily="34" charset="0"/>
              </a:rPr>
              <a:t>energ</a:t>
            </a:r>
            <a:r>
              <a:rPr lang="cs-CZ" b="1" dirty="0">
                <a:latin typeface="Arial" panose="020B0604020202020204" pitchFamily="34" charset="0"/>
              </a:rPr>
              <a:t>. náročnosti výroby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Ceny surovin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</a:rPr>
              <a:t>snaha o zvyšování podílu nefosilních zdrojů (</a:t>
            </a:r>
            <a:r>
              <a:rPr lang="cs-CZ" b="1" dirty="0" err="1">
                <a:latin typeface="Arial" panose="020B0604020202020204" pitchFamily="34" charset="0"/>
              </a:rPr>
              <a:t>biobased</a:t>
            </a:r>
            <a:r>
              <a:rPr lang="cs-CZ" b="1" dirty="0">
                <a:latin typeface="Arial" panose="020B0604020202020204" pitchFamily="34" charset="0"/>
              </a:rPr>
              <a:t> polymery, </a:t>
            </a:r>
            <a:r>
              <a:rPr lang="cs-CZ" b="1" dirty="0" err="1">
                <a:latin typeface="Arial" panose="020B0604020202020204" pitchFamily="34" charset="0"/>
              </a:rPr>
              <a:t>chem</a:t>
            </a:r>
            <a:r>
              <a:rPr lang="cs-CZ" b="1" dirty="0">
                <a:latin typeface="Arial" panose="020B0604020202020204" pitchFamily="34" charset="0"/>
              </a:rPr>
              <a:t>. recyklace..)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Snižování uhlíkové stopy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</a:rPr>
              <a:t>přechod na nízkoemisní technologie (elektrifikace výroby, OZE, uložiště..)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Legislativa spojená s </a:t>
            </a:r>
            <a:r>
              <a:rPr lang="cs-CZ" dirty="0" err="1">
                <a:latin typeface="Arial" panose="020B0604020202020204" pitchFamily="34" charset="0"/>
              </a:rPr>
              <a:t>chem</a:t>
            </a:r>
            <a:r>
              <a:rPr lang="cs-CZ" dirty="0">
                <a:latin typeface="Arial" panose="020B0604020202020204" pitchFamily="34" charset="0"/>
              </a:rPr>
              <a:t>. výrobou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</a:rPr>
              <a:t>REACH , CLP , SVHC, POP, FCMS,  SSBD ..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Administrativní zátěž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- </a:t>
            </a:r>
            <a:r>
              <a:rPr lang="cs-CZ" b="1" dirty="0">
                <a:latin typeface="Arial" panose="020B0604020202020204" pitchFamily="34" charset="0"/>
              </a:rPr>
              <a:t>EU Taxonomie , ESG reporting , ESRS standardy, Green </a:t>
            </a:r>
            <a:r>
              <a:rPr lang="cs-CZ" b="1" dirty="0" err="1">
                <a:latin typeface="Arial" panose="020B0604020202020204" pitchFamily="34" charset="0"/>
              </a:rPr>
              <a:t>Claims</a:t>
            </a:r>
            <a:r>
              <a:rPr lang="cs-CZ" b="1" dirty="0">
                <a:latin typeface="Arial" panose="020B0604020202020204" pitchFamily="34" charset="0"/>
              </a:rPr>
              <a:t>, EPR …</a:t>
            </a:r>
            <a:endParaRPr lang="cs-CZ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rial" panose="020B0604020202020204" pitchFamily="34" charset="0"/>
              </a:rPr>
              <a:t>Lidské zdroje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– </a:t>
            </a:r>
            <a:r>
              <a:rPr lang="cs-CZ" b="1" dirty="0">
                <a:latin typeface="Arial" panose="020B0604020202020204" pitchFamily="34" charset="0"/>
              </a:rPr>
              <a:t>chybějící specialisté v </a:t>
            </a:r>
            <a:r>
              <a:rPr lang="cs-CZ" b="1" dirty="0" err="1">
                <a:latin typeface="Arial" panose="020B0604020202020204" pitchFamily="34" charset="0"/>
              </a:rPr>
              <a:t>chem</a:t>
            </a:r>
            <a:r>
              <a:rPr lang="cs-CZ" b="1" dirty="0">
                <a:latin typeface="Arial" panose="020B0604020202020204" pitchFamily="34" charset="0"/>
              </a:rPr>
              <a:t>. oborech (</a:t>
            </a:r>
            <a:r>
              <a:rPr lang="cs-CZ" b="1" dirty="0" err="1">
                <a:latin typeface="Arial" panose="020B0604020202020204" pitchFamily="34" charset="0"/>
              </a:rPr>
              <a:t>chem</a:t>
            </a:r>
            <a:r>
              <a:rPr lang="cs-CZ" b="1" dirty="0">
                <a:latin typeface="Arial" panose="020B0604020202020204" pitchFamily="34" charset="0"/>
              </a:rPr>
              <a:t>. inženýrství, polymery..)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3414E82E-D5EE-3BFC-133C-2A9523DD8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0864" y="287209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0A3A4EC3-325D-00AE-064C-41F05537E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394" y="350918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49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62" y="876495"/>
            <a:ext cx="10887075" cy="845586"/>
          </a:xfrm>
        </p:spPr>
        <p:txBody>
          <a:bodyPr>
            <a:normAutofit/>
          </a:bodyPr>
          <a:lstStyle/>
          <a:p>
            <a:r>
              <a:rPr lang="cs-CZ" sz="3600" dirty="0"/>
              <a:t>Využitelnost chemické recyklace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747342" y="1798611"/>
            <a:ext cx="10594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</a:rPr>
              <a:t>snížení spotřeby </a:t>
            </a:r>
            <a:r>
              <a:rPr lang="cs-CZ" b="1" dirty="0" err="1">
                <a:latin typeface="Arial" panose="020B0604020202020204" pitchFamily="34" charset="0"/>
              </a:rPr>
              <a:t>vst</a:t>
            </a:r>
            <a:r>
              <a:rPr lang="cs-CZ" b="1" dirty="0">
                <a:latin typeface="Arial" panose="020B0604020202020204" pitchFamily="34" charset="0"/>
              </a:rPr>
              <a:t>. fosilních surovin.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</a:rPr>
              <a:t>snižování uhlíkové stopy – možnost využití pro CCU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</a:rPr>
              <a:t>požadavky na recyklovaný obsah ve výrobcích pro FC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</a:rPr>
              <a:t>Řešení plastových odpadů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</a:rPr>
              <a:t>EU Taxonomie , ESG reporting , ESRS standardy, Green </a:t>
            </a:r>
            <a:r>
              <a:rPr lang="cs-CZ" b="1" dirty="0" err="1">
                <a:latin typeface="Arial" panose="020B0604020202020204" pitchFamily="34" charset="0"/>
              </a:rPr>
              <a:t>Claims</a:t>
            </a:r>
            <a:r>
              <a:rPr lang="cs-CZ" b="1" dirty="0">
                <a:latin typeface="Arial" panose="020B0604020202020204" pitchFamily="34" charset="0"/>
              </a:rPr>
              <a:t>, EPR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B5832FF-499C-CB63-00AE-7E3600A90205}"/>
              </a:ext>
            </a:extLst>
          </p:cNvPr>
          <p:cNvSpPr txBox="1"/>
          <p:nvPr/>
        </p:nvSpPr>
        <p:spPr>
          <a:xfrm>
            <a:off x="685797" y="3429000"/>
            <a:ext cx="1059473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cs-CZ" sz="3600" dirty="0">
                <a:latin typeface="Arial" panose="020B0604020202020204" pitchFamily="34" charset="0"/>
              </a:rPr>
              <a:t>Legislativa</a:t>
            </a:r>
          </a:p>
          <a:p>
            <a:pPr algn="ctr">
              <a:buClr>
                <a:srgbClr val="002060"/>
              </a:buClr>
            </a:pPr>
            <a:endParaRPr lang="cs-CZ" sz="3200" b="1" dirty="0">
              <a:latin typeface="Arial" panose="020B0604020202020204" pitchFamily="34" charset="0"/>
            </a:endParaRP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</a:rPr>
              <a:t>n</a:t>
            </a:r>
            <a:r>
              <a:rPr lang="cs-CZ" sz="1800" b="1" dirty="0">
                <a:latin typeface="Arial" panose="020B0604020202020204" pitchFamily="34" charset="0"/>
              </a:rPr>
              <a:t>ařízení</a:t>
            </a:r>
            <a:r>
              <a:rPr lang="cs-CZ" sz="1800" dirty="0">
                <a:latin typeface="Arial" panose="020B0604020202020204" pitchFamily="34" charset="0"/>
              </a:rPr>
              <a:t> </a:t>
            </a:r>
            <a:r>
              <a:rPr lang="cs-CZ" sz="1800" b="1" dirty="0">
                <a:latin typeface="Arial" panose="020B0604020202020204" pitchFamily="34" charset="0"/>
              </a:rPr>
              <a:t>o obalech a obalových odpadech (PPWR)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b="1" dirty="0">
                <a:latin typeface="Arial" panose="020B0604020202020204" pitchFamily="34" charset="0"/>
              </a:rPr>
              <a:t>s</a:t>
            </a:r>
            <a:r>
              <a:rPr lang="cs-CZ" sz="1800" b="1" dirty="0">
                <a:latin typeface="Arial" panose="020B0604020202020204" pitchFamily="34" charset="0"/>
              </a:rPr>
              <a:t>měrnice o jednorázových plastech (SUPD)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1800" b="1" dirty="0">
                <a:latin typeface="Arial" panose="020B0604020202020204" pitchFamily="34" charset="0"/>
              </a:rPr>
              <a:t>směrnice o odpadech (WD)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12529"/>
                </a:solidFill>
                <a:latin typeface="-apple-system"/>
              </a:rPr>
              <a:t>n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-apple-system"/>
              </a:rPr>
              <a:t>ařízení Komise (EU) 2022/1616 o materiálech a předmětech z recyklovaných plastů určených pro styk s potravinami</a:t>
            </a:r>
          </a:p>
          <a:p>
            <a:pPr marL="285750" indent="-28575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212529"/>
                </a:solidFill>
                <a:latin typeface="-apple-system"/>
              </a:rPr>
              <a:t>n</a:t>
            </a:r>
            <a:r>
              <a:rPr lang="cs-CZ" sz="1800" b="1" i="0" dirty="0">
                <a:solidFill>
                  <a:srgbClr val="212529"/>
                </a:solidFill>
                <a:effectLst/>
                <a:latin typeface="-apple-system"/>
              </a:rPr>
              <a:t>ařízení Evropského parlamentu a Rady (EU) 10/2011, , o materiálech a předmětech z plastů určených pro styk s potravinami </a:t>
            </a:r>
          </a:p>
        </p:txBody>
      </p:sp>
    </p:spTree>
    <p:extLst>
      <p:ext uri="{BB962C8B-B14F-4D97-AF65-F5344CB8AC3E}">
        <p14:creationId xmlns:p14="http://schemas.microsoft.com/office/powerpoint/2010/main" val="3187413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Chemická recyklace plastů a  cirkulární ekonomika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CCD627C-A021-BFE5-941B-093960DC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9885" y="2143813"/>
            <a:ext cx="4787617" cy="37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298937" y="2488223"/>
            <a:ext cx="7675685" cy="4411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</a:rPr>
              <a:t>Chemická recyklace je především materiálová recyklace.</a:t>
            </a:r>
          </a:p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</a:rPr>
              <a:t>Vedlejší produkt  recyklace – možnost  energetického  zpracování:</a:t>
            </a:r>
          </a:p>
          <a:p>
            <a:pPr marL="8001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</a:rPr>
              <a:t>Možnost využít výsledný produkt nejenom materiálově, ale i energeticky: ekvivalent topného oleje, surovina pro výrobu motorových paliv dle RED II/RED III – nezapočítávám do recyklovaného podílu</a:t>
            </a:r>
          </a:p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</a:rPr>
              <a:t>Synergie s teplárenstvím:</a:t>
            </a:r>
          </a:p>
          <a:p>
            <a:pPr marL="8001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</a:rPr>
              <a:t>Možnost zpracování surovin s vysokým energetickým obsahem</a:t>
            </a:r>
          </a:p>
          <a:p>
            <a:pPr marL="8001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</a:rPr>
              <a:t>On-</a:t>
            </a:r>
            <a:r>
              <a:rPr lang="cs-CZ" sz="1800" b="1" dirty="0" err="1">
                <a:latin typeface="Arial" panose="020B0604020202020204" pitchFamily="34" charset="0"/>
              </a:rPr>
              <a:t>site</a:t>
            </a:r>
            <a:r>
              <a:rPr lang="cs-CZ" sz="1800" b="1" dirty="0">
                <a:latin typeface="Arial" panose="020B0604020202020204" pitchFamily="34" charset="0"/>
              </a:rPr>
              <a:t> synergie optimalizací energetické bilance s maximalizací materiálového využití – vývoj nových technologií</a:t>
            </a:r>
          </a:p>
          <a:p>
            <a:pPr marL="800100" lvl="1" indent="-34290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sz="1800" b="1" dirty="0">
              <a:latin typeface="Arial" panose="020B0604020202020204" pitchFamily="34" charset="0"/>
            </a:endParaRP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sz="1800" b="1" dirty="0">
              <a:latin typeface="Arial" panose="020B0604020202020204" pitchFamily="34" charset="0"/>
            </a:endParaRP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062961D8-9FBC-416E-A289-D923DD71D0B6}"/>
              </a:ext>
            </a:extLst>
          </p:cNvPr>
          <p:cNvSpPr/>
          <p:nvPr/>
        </p:nvSpPr>
        <p:spPr>
          <a:xfrm>
            <a:off x="7491046" y="4188429"/>
            <a:ext cx="773723" cy="3692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71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780" y="1136675"/>
            <a:ext cx="10887075" cy="845586"/>
          </a:xfrm>
        </p:spPr>
        <p:txBody>
          <a:bodyPr>
            <a:normAutofit/>
          </a:bodyPr>
          <a:lstStyle/>
          <a:p>
            <a:r>
              <a:rPr lang="cs-CZ" sz="4000" dirty="0"/>
              <a:t>Chemická recyklace plastů - definice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20FDAE-0DB3-7124-C8CC-42D4DF63AA8D}"/>
              </a:ext>
            </a:extLst>
          </p:cNvPr>
          <p:cNvSpPr txBox="1"/>
          <p:nvPr/>
        </p:nvSpPr>
        <p:spPr>
          <a:xfrm>
            <a:off x="782513" y="2146853"/>
            <a:ext cx="10594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</a:rPr>
              <a:t>Zákon 541/2020 Sb. O Odpadech:</a:t>
            </a:r>
            <a:endParaRPr lang="en-US" b="1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</a:rPr>
              <a:t>Způsob </a:t>
            </a:r>
            <a:r>
              <a:rPr lang="cs-CZ" b="1" dirty="0">
                <a:latin typeface="Arial" panose="020B0604020202020204" pitchFamily="34" charset="0"/>
              </a:rPr>
              <a:t>využití odpadu</a:t>
            </a:r>
            <a:r>
              <a:rPr lang="cs-CZ" dirty="0">
                <a:latin typeface="Arial" panose="020B0604020202020204" pitchFamily="34" charset="0"/>
              </a:rPr>
              <a:t>, jímž je odpad znovu zpracován </a:t>
            </a:r>
            <a:r>
              <a:rPr lang="cs-CZ" b="1" dirty="0">
                <a:latin typeface="Arial" panose="020B0604020202020204" pitchFamily="34" charset="0"/>
              </a:rPr>
              <a:t>na výrobky, materiály nebo látky, ať pro původní nebo pro jiné účely</a:t>
            </a:r>
            <a:r>
              <a:rPr lang="cs-CZ" dirty="0">
                <a:latin typeface="Arial" panose="020B0604020202020204" pitchFamily="34" charset="0"/>
              </a:rPr>
              <a:t>; recyklace odpadu zahrnuje přepracování organických materiálů, ale</a:t>
            </a:r>
            <a:r>
              <a:rPr lang="cs-CZ" b="1" dirty="0">
                <a:latin typeface="Arial" panose="020B0604020202020204" pitchFamily="34" charset="0"/>
              </a:rPr>
              <a:t> nezahrnuje energetické využití </a:t>
            </a:r>
            <a:r>
              <a:rPr lang="cs-CZ" dirty="0">
                <a:latin typeface="Arial" panose="020B0604020202020204" pitchFamily="34" charset="0"/>
              </a:rPr>
              <a:t>a přepracování na materiály, které mají být použity jako </a:t>
            </a:r>
            <a:r>
              <a:rPr lang="cs-CZ" b="1" dirty="0">
                <a:latin typeface="Arial" panose="020B0604020202020204" pitchFamily="34" charset="0"/>
              </a:rPr>
              <a:t>palivo </a:t>
            </a:r>
            <a:r>
              <a:rPr lang="cs-CZ" dirty="0">
                <a:latin typeface="Arial" panose="020B0604020202020204" pitchFamily="34" charset="0"/>
              </a:rPr>
              <a:t>nebo jako </a:t>
            </a:r>
            <a:r>
              <a:rPr lang="cs-CZ" b="1" dirty="0">
                <a:latin typeface="Arial" panose="020B0604020202020204" pitchFamily="34" charset="0"/>
              </a:rPr>
              <a:t>zásypový materiál.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</a:rPr>
              <a:t>Aktuálně definovány činnosti související s chemickou recyklací: </a:t>
            </a:r>
            <a:r>
              <a:rPr lang="cs-CZ" b="1" dirty="0">
                <a:latin typeface="Arial" panose="020B0604020202020204" pitchFamily="34" charset="0"/>
              </a:rPr>
              <a:t>Pyrolýza a  Plazma 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 produktem určeným k materiálovému využití </a:t>
            </a:r>
            <a:r>
              <a:rPr lang="cs-CZ" b="1" dirty="0">
                <a:latin typeface="Arial" panose="020B0604020202020204" pitchFamily="34" charset="0"/>
              </a:rPr>
              <a:t>a Rozpouštění </a:t>
            </a:r>
            <a:r>
              <a:rPr lang="cs-CZ" b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 produkty použitelnými jako původní surovina.</a:t>
            </a:r>
            <a:endParaRPr lang="cs-CZ" b="1" dirty="0">
              <a:latin typeface="Arial" panose="020B0604020202020204" pitchFamily="34" charset="0"/>
            </a:endParaRP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595CCB-35E2-B569-0C9C-3DB9A133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017" y="1186262"/>
            <a:ext cx="10887075" cy="845586"/>
          </a:xfrm>
        </p:spPr>
        <p:txBody>
          <a:bodyPr>
            <a:normAutofit/>
          </a:bodyPr>
          <a:lstStyle/>
          <a:p>
            <a:r>
              <a:rPr lang="cs-CZ" sz="3200" b="1" dirty="0"/>
              <a:t>Chemická recyklace plastů - legislativa ČR</a:t>
            </a:r>
          </a:p>
        </p:txBody>
      </p:sp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53B018C4-652B-0F44-2524-8B93BAD10361}"/>
              </a:ext>
            </a:extLst>
          </p:cNvPr>
          <p:cNvSpPr txBox="1">
            <a:spLocks/>
          </p:cNvSpPr>
          <p:nvPr/>
        </p:nvSpPr>
        <p:spPr>
          <a:xfrm>
            <a:off x="1327638" y="2268477"/>
            <a:ext cx="9838593" cy="323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002060"/>
              </a:buClr>
            </a:pPr>
            <a:endParaRPr lang="cs-CZ" sz="2000" b="1" dirty="0">
              <a:latin typeface="Arial" panose="020B0604020202020204" pitchFamily="34" charset="0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D0FB7C-12D4-03A2-ABC3-D7133729A181}"/>
              </a:ext>
            </a:extLst>
          </p:cNvPr>
          <p:cNvSpPr txBox="1">
            <a:spLocks/>
          </p:cNvSpPr>
          <p:nvPr/>
        </p:nvSpPr>
        <p:spPr>
          <a:xfrm>
            <a:off x="941144" y="1982261"/>
            <a:ext cx="10726247" cy="2976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cs-CZ" sz="2000" dirty="0">
              <a:latin typeface="Arial" panose="020B0604020202020204" pitchFamily="34" charset="0"/>
            </a:endParaRPr>
          </a:p>
          <a:p>
            <a:pPr marL="342900" indent="-342900" algn="just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</a:rPr>
              <a:t>Zákon č. 541/2020 Sb</a:t>
            </a:r>
            <a:r>
              <a:rPr lang="cs-CZ" sz="2000" dirty="0">
                <a:latin typeface="Arial" panose="020B0604020202020204" pitchFamily="34" charset="0"/>
              </a:rPr>
              <a:t>. o odpadech (v příloze č.2 ). </a:t>
            </a:r>
          </a:p>
          <a:p>
            <a:pPr marL="342900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</a:rPr>
              <a:t>Metodický dokument </a:t>
            </a:r>
            <a:r>
              <a:rPr lang="cs-CZ" sz="2000" dirty="0">
                <a:latin typeface="Arial" panose="020B0604020202020204" pitchFamily="34" charset="0"/>
              </a:rPr>
              <a:t>k povolování zařízení k chemické recyklaci odpadů (popisuje podmínky, které musejí splňovat technologie chemické recyklace nově uváděné do provozu).</a:t>
            </a:r>
          </a:p>
          <a:p>
            <a:pPr marL="342900" indent="-342900" algn="l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</a:rPr>
              <a:t>Vyhláška č.169/2023 Sb</a:t>
            </a:r>
            <a:r>
              <a:rPr lang="cs-CZ" sz="2000" dirty="0">
                <a:latin typeface="Arial" panose="020B0604020202020204" pitchFamily="34" charset="0"/>
              </a:rPr>
              <a:t>. o stanovení podmínek, při jejichž splnění přestává být tuhé palivo z odpadu odpadem</a:t>
            </a:r>
          </a:p>
          <a:p>
            <a:pPr algn="l">
              <a:buClr>
                <a:srgbClr val="002060"/>
              </a:buClr>
            </a:pPr>
            <a:r>
              <a:rPr lang="cs-CZ" sz="2000" dirty="0">
                <a:latin typeface="Arial" panose="020B0604020202020204" pitchFamily="34" charset="0"/>
              </a:rPr>
              <a:t>(v připomínkovém řízení vyhláška o kapalných a plynných </a:t>
            </a:r>
            <a:r>
              <a:rPr lang="cs-CZ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palivech z odpadu)</a:t>
            </a:r>
            <a:endParaRPr lang="cs-CZ" sz="2000" dirty="0">
              <a:latin typeface="Arial" panose="020B0604020202020204" pitchFamily="34" charset="0"/>
            </a:endParaRPr>
          </a:p>
          <a:p>
            <a:pPr algn="l">
              <a:buClr>
                <a:srgbClr val="002060"/>
              </a:buClr>
            </a:pPr>
            <a:endParaRPr lang="cs-CZ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5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x_obrázek 2">
            <a:extLst>
              <a:ext uri="{FF2B5EF4-FFF2-40B4-BE49-F238E27FC236}">
                <a16:creationId xmlns:a16="http://schemas.microsoft.com/office/drawing/2014/main" id="{664BC68B-8402-3F99-D1ED-AF3B3CBBD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64487" y="260832"/>
            <a:ext cx="2876614" cy="71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A0B18F96-BEFB-AC75-E495-6DCF07732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8017" y="324541"/>
            <a:ext cx="1661088" cy="647543"/>
          </a:xfrm>
          <a:prstGeom prst="rect">
            <a:avLst/>
          </a:prstGeom>
        </p:spPr>
      </p:pic>
      <p:pic>
        <p:nvPicPr>
          <p:cNvPr id="4" name="Obrázek 3" descr="Obsah obrázku text, snímek obrazovky, diagram, řada/pruh&#10;&#10;Popis byl vytvořen automaticky">
            <a:extLst>
              <a:ext uri="{FF2B5EF4-FFF2-40B4-BE49-F238E27FC236}">
                <a16:creationId xmlns:a16="http://schemas.microsoft.com/office/drawing/2014/main" id="{81A2385A-57F1-7C4D-FAC4-F43CB864CFE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107" y="1448651"/>
            <a:ext cx="9194170" cy="464342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56F3718-51E0-37D5-68AC-8ADC1AD53F7A}"/>
              </a:ext>
            </a:extLst>
          </p:cNvPr>
          <p:cNvSpPr txBox="1"/>
          <p:nvPr/>
        </p:nvSpPr>
        <p:spPr>
          <a:xfrm>
            <a:off x="251520" y="6302573"/>
            <a:ext cx="81369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50" b="0" i="0" dirty="0">
                <a:effectLst/>
                <a:latin typeface="Poppins-Regular"/>
              </a:rPr>
              <a:t>Zdroj: </a:t>
            </a:r>
            <a:r>
              <a:rPr lang="cs-CZ" sz="1050" b="0" i="0" dirty="0" err="1">
                <a:effectLst/>
                <a:latin typeface="Poppins-Regular"/>
              </a:rPr>
              <a:t>Plastisc</a:t>
            </a:r>
            <a:r>
              <a:rPr lang="cs-CZ" sz="1050" b="0" i="0" dirty="0">
                <a:effectLst/>
                <a:latin typeface="Poppins-Regular"/>
              </a:rPr>
              <a:t> Europe, </a:t>
            </a:r>
            <a:r>
              <a:rPr lang="en-US" sz="1050" b="0" i="0" dirty="0">
                <a:effectLst/>
                <a:latin typeface="Poppins-Regular"/>
              </a:rPr>
              <a:t>The Circular Economy for Plastics: A European</a:t>
            </a:r>
            <a:r>
              <a:rPr lang="cs-CZ" sz="1050" b="0" i="0" dirty="0">
                <a:effectLst/>
                <a:latin typeface="Poppins-Regular"/>
              </a:rPr>
              <a:t> </a:t>
            </a:r>
            <a:r>
              <a:rPr lang="en-US" sz="1050" b="0" i="0" dirty="0">
                <a:effectLst/>
                <a:latin typeface="Poppins-Regular"/>
              </a:rPr>
              <a:t>Analysis</a:t>
            </a:r>
            <a:r>
              <a:rPr lang="cs-CZ" sz="1050" b="0" i="0" dirty="0">
                <a:effectLst/>
                <a:latin typeface="Poppins-Regular"/>
              </a:rPr>
              <a:t>, </a:t>
            </a:r>
            <a:r>
              <a:rPr lang="cs-CZ" sz="1050" b="0" i="0" dirty="0" err="1">
                <a:effectLst/>
                <a:latin typeface="Poppins-Regular"/>
              </a:rPr>
              <a:t>March</a:t>
            </a:r>
            <a:r>
              <a:rPr lang="cs-CZ" sz="1050" b="0" i="0" dirty="0">
                <a:effectLst/>
                <a:latin typeface="Poppins-Regular"/>
              </a:rPr>
              <a:t> 2024</a:t>
            </a:r>
            <a:endParaRPr lang="cs-CZ" sz="10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004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1678</Words>
  <Application>Microsoft Office PowerPoint</Application>
  <PresentationFormat>Širokoúhlá obrazovka</PresentationFormat>
  <Paragraphs>174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31" baseType="lpstr">
      <vt:lpstr>-apple-system</vt:lpstr>
      <vt:lpstr>Aptos</vt:lpstr>
      <vt:lpstr>Arial</vt:lpstr>
      <vt:lpstr>Calibri</vt:lpstr>
      <vt:lpstr>Inter</vt:lpstr>
      <vt:lpstr>Object Sans</vt:lpstr>
      <vt:lpstr>Poppins-Regular</vt:lpstr>
      <vt:lpstr>Wingdings</vt:lpstr>
      <vt:lpstr>Motiv Office</vt:lpstr>
      <vt:lpstr>Chemická recyklace jako další řešení využití plastových odpadů</vt:lpstr>
      <vt:lpstr>Svaz chemického průmyslu ČR</vt:lpstr>
      <vt:lpstr>Česká technologická platforma PLASTY</vt:lpstr>
      <vt:lpstr>Obecná témata ve výrobě  plastových obalů</vt:lpstr>
      <vt:lpstr>Využitelnost chemické recyklace</vt:lpstr>
      <vt:lpstr>Chemická recyklace plastů a  cirkulární ekonomika</vt:lpstr>
      <vt:lpstr>Chemická recyklace plastů - definice</vt:lpstr>
      <vt:lpstr>Chemická recyklace plastů - legislativa ČR</vt:lpstr>
      <vt:lpstr>Prezentace aplikace PowerPoint</vt:lpstr>
      <vt:lpstr>Chemická recyklace plastů – hlavní význam</vt:lpstr>
      <vt:lpstr>Metody chemické recyklace</vt:lpstr>
      <vt:lpstr>Podpora rozvoje chemické recyklace</vt:lpstr>
      <vt:lpstr>Plán na další rozvoj</vt:lpstr>
      <vt:lpstr>Pyrolýza  </vt:lpstr>
      <vt:lpstr>Plazma v ČR </vt:lpstr>
      <vt:lpstr>Solvolýza </vt:lpstr>
      <vt:lpstr>Prezentace aplikace PowerPoint</vt:lpstr>
      <vt:lpstr>Budoucnost v ČR </vt:lpstr>
      <vt:lpstr>Chemická recyklace ve světě</vt:lpstr>
      <vt:lpstr>Chemická recyklace ve světě</vt:lpstr>
      <vt:lpstr>Budoucnost plastů v obalech</vt:lpstr>
      <vt:lpstr>Děkuji za Vaši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Chemická recyklace plastů</dc:title>
  <dc:creator>Radek Pjatkan</dc:creator>
  <cp:lastModifiedBy>Radek Pjatkan</cp:lastModifiedBy>
  <cp:revision>24</cp:revision>
  <dcterms:created xsi:type="dcterms:W3CDTF">2024-04-14T17:12:00Z</dcterms:created>
  <dcterms:modified xsi:type="dcterms:W3CDTF">2024-11-07T13:07:09Z</dcterms:modified>
</cp:coreProperties>
</file>